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62" r:id="rId21"/>
    <p:sldId id="260" r:id="rId22"/>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p:cViewPr varScale="1">
        <p:scale>
          <a:sx n="56" d="100"/>
          <a:sy n="56" d="100"/>
        </p:scale>
        <p:origin x="240" y="8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CADF5-49D1-41BA-8631-7B52D3F3BB30}" type="doc">
      <dgm:prSet loTypeId="urn:microsoft.com/office/officeart/2005/8/layout/equation1" loCatId="process" qsTypeId="urn:microsoft.com/office/officeart/2005/8/quickstyle/simple1" qsCatId="simple" csTypeId="urn:microsoft.com/office/officeart/2005/8/colors/accent1_2" csCatId="accent1" phldr="1"/>
      <dgm:spPr/>
    </dgm:pt>
    <dgm:pt modelId="{E15F7F70-40BD-4B3F-84F2-E40F8FAE7320}">
      <dgm:prSet phldrT="[Texto]" custT="1"/>
      <dgm:spPr>
        <a:solidFill>
          <a:srgbClr val="FAC709"/>
        </a:solidFill>
      </dgm:spPr>
      <dgm:t>
        <a:bodyPr/>
        <a:lstStyle/>
        <a:p>
          <a:r>
            <a:rPr lang="es-ES" sz="2800">
              <a:solidFill>
                <a:srgbClr val="000000"/>
              </a:solidFill>
            </a:rPr>
            <a:t>10%</a:t>
          </a:r>
          <a:endParaRPr lang="en-GB" sz="2800">
            <a:solidFill>
              <a:srgbClr val="000000"/>
            </a:solidFill>
          </a:endParaRPr>
        </a:p>
      </dgm:t>
    </dgm:pt>
    <dgm:pt modelId="{1B0698F3-5362-490C-B5F9-0EF1A7EB8FA0}" type="parTrans" cxnId="{B57E0475-517C-4173-83A1-5435ECC4CF10}">
      <dgm:prSet/>
      <dgm:spPr/>
      <dgm:t>
        <a:bodyPr/>
        <a:lstStyle/>
        <a:p>
          <a:endParaRPr lang="en-GB"/>
        </a:p>
      </dgm:t>
    </dgm:pt>
    <dgm:pt modelId="{715F8D64-005E-4C2C-B9F6-7A7D8BA778FB}" type="sibTrans" cxnId="{B57E0475-517C-4173-83A1-5435ECC4CF10}">
      <dgm:prSet/>
      <dgm:spPr>
        <a:solidFill>
          <a:srgbClr val="000000"/>
        </a:solidFill>
      </dgm:spPr>
      <dgm:t>
        <a:bodyPr/>
        <a:lstStyle/>
        <a:p>
          <a:endParaRPr lang="en-GB"/>
        </a:p>
      </dgm:t>
    </dgm:pt>
    <dgm:pt modelId="{CAA01BC8-193E-4F9E-8C37-0A2C7D6CD6F4}">
      <dgm:prSet phldrT="[Texto]" custT="1"/>
      <dgm:spPr>
        <a:solidFill>
          <a:srgbClr val="FAC709"/>
        </a:solidFill>
      </dgm:spPr>
      <dgm:t>
        <a:bodyPr/>
        <a:lstStyle/>
        <a:p>
          <a:r>
            <a:rPr lang="es-ES" sz="2800">
              <a:solidFill>
                <a:srgbClr val="000000"/>
              </a:solidFill>
            </a:rPr>
            <a:t>€10,000</a:t>
          </a:r>
          <a:endParaRPr lang="en-GB" sz="2800">
            <a:solidFill>
              <a:srgbClr val="000000"/>
            </a:solidFill>
          </a:endParaRPr>
        </a:p>
      </dgm:t>
    </dgm:pt>
    <dgm:pt modelId="{1EEAF21F-442B-4E4F-A4FD-C0175ECF2B9D}" type="parTrans" cxnId="{D843ACA1-AB24-4DA0-B36F-67950C6DFA77}">
      <dgm:prSet/>
      <dgm:spPr/>
      <dgm:t>
        <a:bodyPr/>
        <a:lstStyle/>
        <a:p>
          <a:endParaRPr lang="en-GB"/>
        </a:p>
      </dgm:t>
    </dgm:pt>
    <dgm:pt modelId="{14BF4AE4-E3E3-4123-A1A4-CB3519AC6769}" type="sibTrans" cxnId="{D843ACA1-AB24-4DA0-B36F-67950C6DFA77}">
      <dgm:prSet/>
      <dgm:spPr>
        <a:solidFill>
          <a:srgbClr val="000000"/>
        </a:solidFill>
      </dgm:spPr>
      <dgm:t>
        <a:bodyPr/>
        <a:lstStyle/>
        <a:p>
          <a:endParaRPr lang="en-GB"/>
        </a:p>
      </dgm:t>
    </dgm:pt>
    <dgm:pt modelId="{C7567A8D-9D0C-46E9-84AC-6EDCFAA17DCE}">
      <dgm:prSet phldrT="[Texto]" custT="1"/>
      <dgm:spPr>
        <a:solidFill>
          <a:srgbClr val="FAC709"/>
        </a:solidFill>
      </dgm:spPr>
      <dgm:t>
        <a:bodyPr/>
        <a:lstStyle/>
        <a:p>
          <a:r>
            <a:rPr lang="es-ES" sz="2800">
              <a:solidFill>
                <a:srgbClr val="000000"/>
              </a:solidFill>
            </a:rPr>
            <a:t>€1,000</a:t>
          </a:r>
          <a:endParaRPr lang="en-GB" sz="2800">
            <a:solidFill>
              <a:srgbClr val="000000"/>
            </a:solidFill>
          </a:endParaRPr>
        </a:p>
      </dgm:t>
    </dgm:pt>
    <dgm:pt modelId="{D512B7E5-1DA8-41E9-859E-7D7AB1EBEB58}" type="parTrans" cxnId="{3C8B448B-584E-4386-9702-8DCB4AD869F7}">
      <dgm:prSet/>
      <dgm:spPr/>
      <dgm:t>
        <a:bodyPr/>
        <a:lstStyle/>
        <a:p>
          <a:endParaRPr lang="en-GB"/>
        </a:p>
      </dgm:t>
    </dgm:pt>
    <dgm:pt modelId="{A7F20FE6-3C4D-4864-9E34-2858819ECEA8}" type="sibTrans" cxnId="{3C8B448B-584E-4386-9702-8DCB4AD869F7}">
      <dgm:prSet/>
      <dgm:spPr/>
      <dgm:t>
        <a:bodyPr/>
        <a:lstStyle/>
        <a:p>
          <a:endParaRPr lang="en-GB"/>
        </a:p>
      </dgm:t>
    </dgm:pt>
    <dgm:pt modelId="{95AB3910-1CA9-4B17-B0E1-942E2B04080E}" type="pres">
      <dgm:prSet presAssocID="{3A7CADF5-49D1-41BA-8631-7B52D3F3BB30}" presName="linearFlow" presStyleCnt="0">
        <dgm:presLayoutVars>
          <dgm:dir/>
          <dgm:resizeHandles val="exact"/>
        </dgm:presLayoutVars>
      </dgm:prSet>
      <dgm:spPr/>
    </dgm:pt>
    <dgm:pt modelId="{D84B7089-3DC0-4155-900D-F0D4FE4EE2CC}" type="pres">
      <dgm:prSet presAssocID="{E15F7F70-40BD-4B3F-84F2-E40F8FAE7320}" presName="node" presStyleLbl="node1" presStyleIdx="0" presStyleCnt="3" custScaleX="141790" custScaleY="138499">
        <dgm:presLayoutVars>
          <dgm:bulletEnabled val="1"/>
        </dgm:presLayoutVars>
      </dgm:prSet>
      <dgm:spPr/>
    </dgm:pt>
    <dgm:pt modelId="{AA31376A-EFD3-498A-8770-557D5F866918}" type="pres">
      <dgm:prSet presAssocID="{715F8D64-005E-4C2C-B9F6-7A7D8BA778FB}" presName="spacerL" presStyleCnt="0"/>
      <dgm:spPr/>
    </dgm:pt>
    <dgm:pt modelId="{25AD6E66-82F0-4F55-8EB2-4E05B9DA0E98}" type="pres">
      <dgm:prSet presAssocID="{715F8D64-005E-4C2C-B9F6-7A7D8BA778FB}" presName="sibTrans" presStyleLbl="sibTrans2D1" presStyleIdx="0" presStyleCnt="2"/>
      <dgm:spPr>
        <a:prstGeom prst="mathMultiply">
          <a:avLst/>
        </a:prstGeom>
      </dgm:spPr>
    </dgm:pt>
    <dgm:pt modelId="{EB0F4F24-DE8F-4809-8BD3-303EE3C45434}" type="pres">
      <dgm:prSet presAssocID="{715F8D64-005E-4C2C-B9F6-7A7D8BA778FB}" presName="spacerR" presStyleCnt="0"/>
      <dgm:spPr/>
    </dgm:pt>
    <dgm:pt modelId="{7FBF23AC-6F0D-4E6E-B641-0AB161BCC7F0}" type="pres">
      <dgm:prSet presAssocID="{CAA01BC8-193E-4F9E-8C37-0A2C7D6CD6F4}" presName="node" presStyleLbl="node1" presStyleIdx="1" presStyleCnt="3" custScaleX="162485" custScaleY="162467">
        <dgm:presLayoutVars>
          <dgm:bulletEnabled val="1"/>
        </dgm:presLayoutVars>
      </dgm:prSet>
      <dgm:spPr/>
    </dgm:pt>
    <dgm:pt modelId="{483D302C-B3AF-4096-9061-0D3C6EFAEA50}" type="pres">
      <dgm:prSet presAssocID="{14BF4AE4-E3E3-4123-A1A4-CB3519AC6769}" presName="spacerL" presStyleCnt="0"/>
      <dgm:spPr/>
    </dgm:pt>
    <dgm:pt modelId="{CC9C2552-3EFD-47A3-916A-4F842B496806}" type="pres">
      <dgm:prSet presAssocID="{14BF4AE4-E3E3-4123-A1A4-CB3519AC6769}" presName="sibTrans" presStyleLbl="sibTrans2D1" presStyleIdx="1" presStyleCnt="2" custScaleX="82458" custScaleY="79336"/>
      <dgm:spPr/>
    </dgm:pt>
    <dgm:pt modelId="{8DD31F76-9DF7-402C-BE10-5D10BCF48CAF}" type="pres">
      <dgm:prSet presAssocID="{14BF4AE4-E3E3-4123-A1A4-CB3519AC6769}" presName="spacerR" presStyleCnt="0"/>
      <dgm:spPr/>
    </dgm:pt>
    <dgm:pt modelId="{C9347712-A25F-45B7-92B3-E5AFD26446B8}" type="pres">
      <dgm:prSet presAssocID="{C7567A8D-9D0C-46E9-84AC-6EDCFAA17DCE}" presName="node" presStyleLbl="node1" presStyleIdx="2" presStyleCnt="3" custScaleX="170197" custScaleY="157012">
        <dgm:presLayoutVars>
          <dgm:bulletEnabled val="1"/>
        </dgm:presLayoutVars>
      </dgm:prSet>
      <dgm:spPr/>
    </dgm:pt>
  </dgm:ptLst>
  <dgm:cxnLst>
    <dgm:cxn modelId="{FF33181D-71BF-4EBE-B6EE-C2F09BA942D5}" type="presOf" srcId="{CAA01BC8-193E-4F9E-8C37-0A2C7D6CD6F4}" destId="{7FBF23AC-6F0D-4E6E-B641-0AB161BCC7F0}" srcOrd="0" destOrd="0" presId="urn:microsoft.com/office/officeart/2005/8/layout/equation1"/>
    <dgm:cxn modelId="{E394685F-8C8B-48BD-A9E8-4043AD50C6FC}" type="presOf" srcId="{E15F7F70-40BD-4B3F-84F2-E40F8FAE7320}" destId="{D84B7089-3DC0-4155-900D-F0D4FE4EE2CC}" srcOrd="0" destOrd="0" presId="urn:microsoft.com/office/officeart/2005/8/layout/equation1"/>
    <dgm:cxn modelId="{B57E0475-517C-4173-83A1-5435ECC4CF10}" srcId="{3A7CADF5-49D1-41BA-8631-7B52D3F3BB30}" destId="{E15F7F70-40BD-4B3F-84F2-E40F8FAE7320}" srcOrd="0" destOrd="0" parTransId="{1B0698F3-5362-490C-B5F9-0EF1A7EB8FA0}" sibTransId="{715F8D64-005E-4C2C-B9F6-7A7D8BA778FB}"/>
    <dgm:cxn modelId="{3C8B448B-584E-4386-9702-8DCB4AD869F7}" srcId="{3A7CADF5-49D1-41BA-8631-7B52D3F3BB30}" destId="{C7567A8D-9D0C-46E9-84AC-6EDCFAA17DCE}" srcOrd="2" destOrd="0" parTransId="{D512B7E5-1DA8-41E9-859E-7D7AB1EBEB58}" sibTransId="{A7F20FE6-3C4D-4864-9E34-2858819ECEA8}"/>
    <dgm:cxn modelId="{F576068E-3EEB-4385-9661-87C0E6B54BAD}" type="presOf" srcId="{C7567A8D-9D0C-46E9-84AC-6EDCFAA17DCE}" destId="{C9347712-A25F-45B7-92B3-E5AFD26446B8}" srcOrd="0" destOrd="0" presId="urn:microsoft.com/office/officeart/2005/8/layout/equation1"/>
    <dgm:cxn modelId="{D843ACA1-AB24-4DA0-B36F-67950C6DFA77}" srcId="{3A7CADF5-49D1-41BA-8631-7B52D3F3BB30}" destId="{CAA01BC8-193E-4F9E-8C37-0A2C7D6CD6F4}" srcOrd="1" destOrd="0" parTransId="{1EEAF21F-442B-4E4F-A4FD-C0175ECF2B9D}" sibTransId="{14BF4AE4-E3E3-4123-A1A4-CB3519AC6769}"/>
    <dgm:cxn modelId="{192996AD-6FA6-4309-802F-13F06611F0B2}" type="presOf" srcId="{3A7CADF5-49D1-41BA-8631-7B52D3F3BB30}" destId="{95AB3910-1CA9-4B17-B0E1-942E2B04080E}" srcOrd="0" destOrd="0" presId="urn:microsoft.com/office/officeart/2005/8/layout/equation1"/>
    <dgm:cxn modelId="{DCEB57BB-B9BF-477A-A161-A091F2C20C52}" type="presOf" srcId="{715F8D64-005E-4C2C-B9F6-7A7D8BA778FB}" destId="{25AD6E66-82F0-4F55-8EB2-4E05B9DA0E98}" srcOrd="0" destOrd="0" presId="urn:microsoft.com/office/officeart/2005/8/layout/equation1"/>
    <dgm:cxn modelId="{26E924F6-1D12-4AF6-85A8-F2E1BA0B63DF}" type="presOf" srcId="{14BF4AE4-E3E3-4123-A1A4-CB3519AC6769}" destId="{CC9C2552-3EFD-47A3-916A-4F842B496806}" srcOrd="0" destOrd="0" presId="urn:microsoft.com/office/officeart/2005/8/layout/equation1"/>
    <dgm:cxn modelId="{60100B81-4213-4169-870C-71A9838244DB}" type="presParOf" srcId="{95AB3910-1CA9-4B17-B0E1-942E2B04080E}" destId="{D84B7089-3DC0-4155-900D-F0D4FE4EE2CC}" srcOrd="0" destOrd="0" presId="urn:microsoft.com/office/officeart/2005/8/layout/equation1"/>
    <dgm:cxn modelId="{F186F4E9-408F-4815-A4E0-DD8D83EA4818}" type="presParOf" srcId="{95AB3910-1CA9-4B17-B0E1-942E2B04080E}" destId="{AA31376A-EFD3-498A-8770-557D5F866918}" srcOrd="1" destOrd="0" presId="urn:microsoft.com/office/officeart/2005/8/layout/equation1"/>
    <dgm:cxn modelId="{DDB5130D-0C74-479E-9366-A0BBA8B2E609}" type="presParOf" srcId="{95AB3910-1CA9-4B17-B0E1-942E2B04080E}" destId="{25AD6E66-82F0-4F55-8EB2-4E05B9DA0E98}" srcOrd="2" destOrd="0" presId="urn:microsoft.com/office/officeart/2005/8/layout/equation1"/>
    <dgm:cxn modelId="{88FDEBC0-379B-4051-8006-40D3C1A05C46}" type="presParOf" srcId="{95AB3910-1CA9-4B17-B0E1-942E2B04080E}" destId="{EB0F4F24-DE8F-4809-8BD3-303EE3C45434}" srcOrd="3" destOrd="0" presId="urn:microsoft.com/office/officeart/2005/8/layout/equation1"/>
    <dgm:cxn modelId="{29FA98E2-3432-4EE9-B514-12078DE9ABAB}" type="presParOf" srcId="{95AB3910-1CA9-4B17-B0E1-942E2B04080E}" destId="{7FBF23AC-6F0D-4E6E-B641-0AB161BCC7F0}" srcOrd="4" destOrd="0" presId="urn:microsoft.com/office/officeart/2005/8/layout/equation1"/>
    <dgm:cxn modelId="{53378009-68F7-43D7-BDB7-8D0A42C98F2C}" type="presParOf" srcId="{95AB3910-1CA9-4B17-B0E1-942E2B04080E}" destId="{483D302C-B3AF-4096-9061-0D3C6EFAEA50}" srcOrd="5" destOrd="0" presId="urn:microsoft.com/office/officeart/2005/8/layout/equation1"/>
    <dgm:cxn modelId="{13C1D449-963A-424C-919E-31D9C8C8C2D0}" type="presParOf" srcId="{95AB3910-1CA9-4B17-B0E1-942E2B04080E}" destId="{CC9C2552-3EFD-47A3-916A-4F842B496806}" srcOrd="6" destOrd="0" presId="urn:microsoft.com/office/officeart/2005/8/layout/equation1"/>
    <dgm:cxn modelId="{ADC91899-E3E3-43C4-9E02-F967353A27D3}" type="presParOf" srcId="{95AB3910-1CA9-4B17-B0E1-942E2B04080E}" destId="{8DD31F76-9DF7-402C-BE10-5D10BCF48CAF}" srcOrd="7" destOrd="0" presId="urn:microsoft.com/office/officeart/2005/8/layout/equation1"/>
    <dgm:cxn modelId="{EC7533EC-40DD-4E19-A9E4-68844FF8D89E}" type="presParOf" srcId="{95AB3910-1CA9-4B17-B0E1-942E2B04080E}" destId="{C9347712-A25F-45B7-92B3-E5AFD26446B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CADF5-49D1-41BA-8631-7B52D3F3BB30}" type="doc">
      <dgm:prSet loTypeId="urn:microsoft.com/office/officeart/2005/8/layout/equation1" loCatId="process" qsTypeId="urn:microsoft.com/office/officeart/2005/8/quickstyle/simple1" qsCatId="simple" csTypeId="urn:microsoft.com/office/officeart/2005/8/colors/accent1_2" csCatId="accent1" phldr="1"/>
      <dgm:spPr/>
    </dgm:pt>
    <dgm:pt modelId="{E15F7F70-40BD-4B3F-84F2-E40F8FAE7320}">
      <dgm:prSet phldrT="[Texto]" custT="1"/>
      <dgm:spPr>
        <a:solidFill>
          <a:srgbClr val="FAC709"/>
        </a:solidFill>
      </dgm:spPr>
      <dgm:t>
        <a:bodyPr/>
        <a:lstStyle/>
        <a:p>
          <a:r>
            <a:rPr lang="es-ES" sz="2800">
              <a:solidFill>
                <a:srgbClr val="000000"/>
              </a:solidFill>
            </a:rPr>
            <a:t>€1,000</a:t>
          </a:r>
          <a:endParaRPr lang="en-GB" sz="2800">
            <a:solidFill>
              <a:srgbClr val="000000"/>
            </a:solidFill>
          </a:endParaRPr>
        </a:p>
      </dgm:t>
    </dgm:pt>
    <dgm:pt modelId="{1B0698F3-5362-490C-B5F9-0EF1A7EB8FA0}" type="parTrans" cxnId="{B57E0475-517C-4173-83A1-5435ECC4CF10}">
      <dgm:prSet/>
      <dgm:spPr/>
      <dgm:t>
        <a:bodyPr/>
        <a:lstStyle/>
        <a:p>
          <a:endParaRPr lang="en-GB"/>
        </a:p>
      </dgm:t>
    </dgm:pt>
    <dgm:pt modelId="{715F8D64-005E-4C2C-B9F6-7A7D8BA778FB}" type="sibTrans" cxnId="{B57E0475-517C-4173-83A1-5435ECC4CF10}">
      <dgm:prSet/>
      <dgm:spPr>
        <a:solidFill>
          <a:srgbClr val="000000"/>
        </a:solidFill>
      </dgm:spPr>
      <dgm:t>
        <a:bodyPr/>
        <a:lstStyle/>
        <a:p>
          <a:endParaRPr lang="en-GB"/>
        </a:p>
      </dgm:t>
    </dgm:pt>
    <dgm:pt modelId="{CAA01BC8-193E-4F9E-8C37-0A2C7D6CD6F4}">
      <dgm:prSet phldrT="[Texto]" custT="1"/>
      <dgm:spPr>
        <a:solidFill>
          <a:srgbClr val="FAC709"/>
        </a:solidFill>
      </dgm:spPr>
      <dgm:t>
        <a:bodyPr/>
        <a:lstStyle/>
        <a:p>
          <a:r>
            <a:rPr lang="es-ES" sz="2800">
              <a:solidFill>
                <a:srgbClr val="000000"/>
              </a:solidFill>
            </a:rPr>
            <a:t>€10,000</a:t>
          </a:r>
          <a:endParaRPr lang="en-GB" sz="2800">
            <a:solidFill>
              <a:srgbClr val="000000"/>
            </a:solidFill>
          </a:endParaRPr>
        </a:p>
      </dgm:t>
    </dgm:pt>
    <dgm:pt modelId="{1EEAF21F-442B-4E4F-A4FD-C0175ECF2B9D}" type="parTrans" cxnId="{D843ACA1-AB24-4DA0-B36F-67950C6DFA77}">
      <dgm:prSet/>
      <dgm:spPr/>
      <dgm:t>
        <a:bodyPr/>
        <a:lstStyle/>
        <a:p>
          <a:endParaRPr lang="en-GB"/>
        </a:p>
      </dgm:t>
    </dgm:pt>
    <dgm:pt modelId="{14BF4AE4-E3E3-4123-A1A4-CB3519AC6769}" type="sibTrans" cxnId="{D843ACA1-AB24-4DA0-B36F-67950C6DFA77}">
      <dgm:prSet/>
      <dgm:spPr>
        <a:solidFill>
          <a:srgbClr val="000000"/>
        </a:solidFill>
      </dgm:spPr>
      <dgm:t>
        <a:bodyPr/>
        <a:lstStyle/>
        <a:p>
          <a:endParaRPr lang="en-GB"/>
        </a:p>
      </dgm:t>
    </dgm:pt>
    <dgm:pt modelId="{C7567A8D-9D0C-46E9-84AC-6EDCFAA17DCE}">
      <dgm:prSet phldrT="[Texto]" custT="1"/>
      <dgm:spPr>
        <a:solidFill>
          <a:srgbClr val="FAC709"/>
        </a:solidFill>
      </dgm:spPr>
      <dgm:t>
        <a:bodyPr/>
        <a:lstStyle/>
        <a:p>
          <a:r>
            <a:rPr lang="es-ES" sz="2800" b="1">
              <a:solidFill>
                <a:srgbClr val="000000"/>
              </a:solidFill>
            </a:rPr>
            <a:t>€11,000</a:t>
          </a:r>
          <a:endParaRPr lang="en-GB" sz="2800" b="1">
            <a:solidFill>
              <a:srgbClr val="000000"/>
            </a:solidFill>
          </a:endParaRPr>
        </a:p>
      </dgm:t>
    </dgm:pt>
    <dgm:pt modelId="{D512B7E5-1DA8-41E9-859E-7D7AB1EBEB58}" type="parTrans" cxnId="{3C8B448B-584E-4386-9702-8DCB4AD869F7}">
      <dgm:prSet/>
      <dgm:spPr/>
      <dgm:t>
        <a:bodyPr/>
        <a:lstStyle/>
        <a:p>
          <a:endParaRPr lang="en-GB"/>
        </a:p>
      </dgm:t>
    </dgm:pt>
    <dgm:pt modelId="{A7F20FE6-3C4D-4864-9E34-2858819ECEA8}" type="sibTrans" cxnId="{3C8B448B-584E-4386-9702-8DCB4AD869F7}">
      <dgm:prSet/>
      <dgm:spPr/>
      <dgm:t>
        <a:bodyPr/>
        <a:lstStyle/>
        <a:p>
          <a:endParaRPr lang="en-GB"/>
        </a:p>
      </dgm:t>
    </dgm:pt>
    <dgm:pt modelId="{95AB3910-1CA9-4B17-B0E1-942E2B04080E}" type="pres">
      <dgm:prSet presAssocID="{3A7CADF5-49D1-41BA-8631-7B52D3F3BB30}" presName="linearFlow" presStyleCnt="0">
        <dgm:presLayoutVars>
          <dgm:dir/>
          <dgm:resizeHandles val="exact"/>
        </dgm:presLayoutVars>
      </dgm:prSet>
      <dgm:spPr/>
    </dgm:pt>
    <dgm:pt modelId="{D84B7089-3DC0-4155-900D-F0D4FE4EE2CC}" type="pres">
      <dgm:prSet presAssocID="{E15F7F70-40BD-4B3F-84F2-E40F8FAE7320}" presName="node" presStyleLbl="node1" presStyleIdx="0" presStyleCnt="3" custScaleX="245963" custScaleY="243631">
        <dgm:presLayoutVars>
          <dgm:bulletEnabled val="1"/>
        </dgm:presLayoutVars>
      </dgm:prSet>
      <dgm:spPr/>
    </dgm:pt>
    <dgm:pt modelId="{AA31376A-EFD3-498A-8770-557D5F866918}" type="pres">
      <dgm:prSet presAssocID="{715F8D64-005E-4C2C-B9F6-7A7D8BA778FB}" presName="spacerL" presStyleCnt="0"/>
      <dgm:spPr/>
    </dgm:pt>
    <dgm:pt modelId="{25AD6E66-82F0-4F55-8EB2-4E05B9DA0E98}" type="pres">
      <dgm:prSet presAssocID="{715F8D64-005E-4C2C-B9F6-7A7D8BA778FB}" presName="sibTrans" presStyleLbl="sibTrans2D1" presStyleIdx="0" presStyleCnt="2" custScaleX="192192" custScaleY="168990"/>
      <dgm:spPr>
        <a:prstGeom prst="mathPlus">
          <a:avLst/>
        </a:prstGeom>
      </dgm:spPr>
    </dgm:pt>
    <dgm:pt modelId="{EB0F4F24-DE8F-4809-8BD3-303EE3C45434}" type="pres">
      <dgm:prSet presAssocID="{715F8D64-005E-4C2C-B9F6-7A7D8BA778FB}" presName="spacerR" presStyleCnt="0"/>
      <dgm:spPr/>
    </dgm:pt>
    <dgm:pt modelId="{7FBF23AC-6F0D-4E6E-B641-0AB161BCC7F0}" type="pres">
      <dgm:prSet presAssocID="{CAA01BC8-193E-4F9E-8C37-0A2C7D6CD6F4}" presName="node" presStyleLbl="node1" presStyleIdx="1" presStyleCnt="3" custScaleX="266655" custScaleY="261911">
        <dgm:presLayoutVars>
          <dgm:bulletEnabled val="1"/>
        </dgm:presLayoutVars>
      </dgm:prSet>
      <dgm:spPr/>
    </dgm:pt>
    <dgm:pt modelId="{483D302C-B3AF-4096-9061-0D3C6EFAEA50}" type="pres">
      <dgm:prSet presAssocID="{14BF4AE4-E3E3-4123-A1A4-CB3519AC6769}" presName="spacerL" presStyleCnt="0"/>
      <dgm:spPr/>
    </dgm:pt>
    <dgm:pt modelId="{CC9C2552-3EFD-47A3-916A-4F842B496806}" type="pres">
      <dgm:prSet presAssocID="{14BF4AE4-E3E3-4123-A1A4-CB3519AC6769}" presName="sibTrans" presStyleLbl="sibTrans2D1" presStyleIdx="1" presStyleCnt="2" custScaleX="151448" custScaleY="132859"/>
      <dgm:spPr/>
    </dgm:pt>
    <dgm:pt modelId="{8DD31F76-9DF7-402C-BE10-5D10BCF48CAF}" type="pres">
      <dgm:prSet presAssocID="{14BF4AE4-E3E3-4123-A1A4-CB3519AC6769}" presName="spacerR" presStyleCnt="0"/>
      <dgm:spPr/>
    </dgm:pt>
    <dgm:pt modelId="{C9347712-A25F-45B7-92B3-E5AFD26446B8}" type="pres">
      <dgm:prSet presAssocID="{C7567A8D-9D0C-46E9-84AC-6EDCFAA17DCE}" presName="node" presStyleLbl="node1" presStyleIdx="2" presStyleCnt="3" custScaleX="306278" custScaleY="289258">
        <dgm:presLayoutVars>
          <dgm:bulletEnabled val="1"/>
        </dgm:presLayoutVars>
      </dgm:prSet>
      <dgm:spPr/>
    </dgm:pt>
  </dgm:ptLst>
  <dgm:cxnLst>
    <dgm:cxn modelId="{FF33181D-71BF-4EBE-B6EE-C2F09BA942D5}" type="presOf" srcId="{CAA01BC8-193E-4F9E-8C37-0A2C7D6CD6F4}" destId="{7FBF23AC-6F0D-4E6E-B641-0AB161BCC7F0}" srcOrd="0" destOrd="0" presId="urn:microsoft.com/office/officeart/2005/8/layout/equation1"/>
    <dgm:cxn modelId="{E394685F-8C8B-48BD-A9E8-4043AD50C6FC}" type="presOf" srcId="{E15F7F70-40BD-4B3F-84F2-E40F8FAE7320}" destId="{D84B7089-3DC0-4155-900D-F0D4FE4EE2CC}" srcOrd="0" destOrd="0" presId="urn:microsoft.com/office/officeart/2005/8/layout/equation1"/>
    <dgm:cxn modelId="{B57E0475-517C-4173-83A1-5435ECC4CF10}" srcId="{3A7CADF5-49D1-41BA-8631-7B52D3F3BB30}" destId="{E15F7F70-40BD-4B3F-84F2-E40F8FAE7320}" srcOrd="0" destOrd="0" parTransId="{1B0698F3-5362-490C-B5F9-0EF1A7EB8FA0}" sibTransId="{715F8D64-005E-4C2C-B9F6-7A7D8BA778FB}"/>
    <dgm:cxn modelId="{3C8B448B-584E-4386-9702-8DCB4AD869F7}" srcId="{3A7CADF5-49D1-41BA-8631-7B52D3F3BB30}" destId="{C7567A8D-9D0C-46E9-84AC-6EDCFAA17DCE}" srcOrd="2" destOrd="0" parTransId="{D512B7E5-1DA8-41E9-859E-7D7AB1EBEB58}" sibTransId="{A7F20FE6-3C4D-4864-9E34-2858819ECEA8}"/>
    <dgm:cxn modelId="{F576068E-3EEB-4385-9661-87C0E6B54BAD}" type="presOf" srcId="{C7567A8D-9D0C-46E9-84AC-6EDCFAA17DCE}" destId="{C9347712-A25F-45B7-92B3-E5AFD26446B8}" srcOrd="0" destOrd="0" presId="urn:microsoft.com/office/officeart/2005/8/layout/equation1"/>
    <dgm:cxn modelId="{D843ACA1-AB24-4DA0-B36F-67950C6DFA77}" srcId="{3A7CADF5-49D1-41BA-8631-7B52D3F3BB30}" destId="{CAA01BC8-193E-4F9E-8C37-0A2C7D6CD6F4}" srcOrd="1" destOrd="0" parTransId="{1EEAF21F-442B-4E4F-A4FD-C0175ECF2B9D}" sibTransId="{14BF4AE4-E3E3-4123-A1A4-CB3519AC6769}"/>
    <dgm:cxn modelId="{192996AD-6FA6-4309-802F-13F06611F0B2}" type="presOf" srcId="{3A7CADF5-49D1-41BA-8631-7B52D3F3BB30}" destId="{95AB3910-1CA9-4B17-B0E1-942E2B04080E}" srcOrd="0" destOrd="0" presId="urn:microsoft.com/office/officeart/2005/8/layout/equation1"/>
    <dgm:cxn modelId="{DCEB57BB-B9BF-477A-A161-A091F2C20C52}" type="presOf" srcId="{715F8D64-005E-4C2C-B9F6-7A7D8BA778FB}" destId="{25AD6E66-82F0-4F55-8EB2-4E05B9DA0E98}" srcOrd="0" destOrd="0" presId="urn:microsoft.com/office/officeart/2005/8/layout/equation1"/>
    <dgm:cxn modelId="{26E924F6-1D12-4AF6-85A8-F2E1BA0B63DF}" type="presOf" srcId="{14BF4AE4-E3E3-4123-A1A4-CB3519AC6769}" destId="{CC9C2552-3EFD-47A3-916A-4F842B496806}" srcOrd="0" destOrd="0" presId="urn:microsoft.com/office/officeart/2005/8/layout/equation1"/>
    <dgm:cxn modelId="{60100B81-4213-4169-870C-71A9838244DB}" type="presParOf" srcId="{95AB3910-1CA9-4B17-B0E1-942E2B04080E}" destId="{D84B7089-3DC0-4155-900D-F0D4FE4EE2CC}" srcOrd="0" destOrd="0" presId="urn:microsoft.com/office/officeart/2005/8/layout/equation1"/>
    <dgm:cxn modelId="{F186F4E9-408F-4815-A4E0-DD8D83EA4818}" type="presParOf" srcId="{95AB3910-1CA9-4B17-B0E1-942E2B04080E}" destId="{AA31376A-EFD3-498A-8770-557D5F866918}" srcOrd="1" destOrd="0" presId="urn:microsoft.com/office/officeart/2005/8/layout/equation1"/>
    <dgm:cxn modelId="{DDB5130D-0C74-479E-9366-A0BBA8B2E609}" type="presParOf" srcId="{95AB3910-1CA9-4B17-B0E1-942E2B04080E}" destId="{25AD6E66-82F0-4F55-8EB2-4E05B9DA0E98}" srcOrd="2" destOrd="0" presId="urn:microsoft.com/office/officeart/2005/8/layout/equation1"/>
    <dgm:cxn modelId="{88FDEBC0-379B-4051-8006-40D3C1A05C46}" type="presParOf" srcId="{95AB3910-1CA9-4B17-B0E1-942E2B04080E}" destId="{EB0F4F24-DE8F-4809-8BD3-303EE3C45434}" srcOrd="3" destOrd="0" presId="urn:microsoft.com/office/officeart/2005/8/layout/equation1"/>
    <dgm:cxn modelId="{29FA98E2-3432-4EE9-B514-12078DE9ABAB}" type="presParOf" srcId="{95AB3910-1CA9-4B17-B0E1-942E2B04080E}" destId="{7FBF23AC-6F0D-4E6E-B641-0AB161BCC7F0}" srcOrd="4" destOrd="0" presId="urn:microsoft.com/office/officeart/2005/8/layout/equation1"/>
    <dgm:cxn modelId="{53378009-68F7-43D7-BDB7-8D0A42C98F2C}" type="presParOf" srcId="{95AB3910-1CA9-4B17-B0E1-942E2B04080E}" destId="{483D302C-B3AF-4096-9061-0D3C6EFAEA50}" srcOrd="5" destOrd="0" presId="urn:microsoft.com/office/officeart/2005/8/layout/equation1"/>
    <dgm:cxn modelId="{13C1D449-963A-424C-919E-31D9C8C8C2D0}" type="presParOf" srcId="{95AB3910-1CA9-4B17-B0E1-942E2B04080E}" destId="{CC9C2552-3EFD-47A3-916A-4F842B496806}" srcOrd="6" destOrd="0" presId="urn:microsoft.com/office/officeart/2005/8/layout/equation1"/>
    <dgm:cxn modelId="{ADC91899-E3E3-43C4-9E02-F967353A27D3}" type="presParOf" srcId="{95AB3910-1CA9-4B17-B0E1-942E2B04080E}" destId="{8DD31F76-9DF7-402C-BE10-5D10BCF48CAF}" srcOrd="7" destOrd="0" presId="urn:microsoft.com/office/officeart/2005/8/layout/equation1"/>
    <dgm:cxn modelId="{EC7533EC-40DD-4E19-A9E4-68844FF8D89E}" type="presParOf" srcId="{95AB3910-1CA9-4B17-B0E1-942E2B04080E}" destId="{C9347712-A25F-45B7-92B3-E5AFD26446B8}"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B7089-3DC0-4155-900D-F0D4FE4EE2CC}">
      <dsp:nvSpPr>
        <dsp:cNvPr id="0" name=""/>
        <dsp:cNvSpPr/>
      </dsp:nvSpPr>
      <dsp:spPr>
        <a:xfrm>
          <a:off x="2706" y="814424"/>
          <a:ext cx="1938249" cy="1893262"/>
        </a:xfrm>
        <a:prstGeom prst="ellipse">
          <a:avLst/>
        </a:prstGeom>
        <a:solidFill>
          <a:srgbClr val="FAC7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 sz="2800" kern="1200">
              <a:solidFill>
                <a:srgbClr val="000000"/>
              </a:solidFill>
            </a:rPr>
            <a:t>10%</a:t>
          </a:r>
          <a:endParaRPr lang="en-GB" sz="2800" kern="1200">
            <a:solidFill>
              <a:srgbClr val="000000"/>
            </a:solidFill>
          </a:endParaRPr>
        </a:p>
      </dsp:txBody>
      <dsp:txXfrm>
        <a:off x="286556" y="1091686"/>
        <a:ext cx="1370549" cy="1338738"/>
      </dsp:txXfrm>
    </dsp:sp>
    <dsp:sp modelId="{25AD6E66-82F0-4F55-8EB2-4E05B9DA0E98}">
      <dsp:nvSpPr>
        <dsp:cNvPr id="0" name=""/>
        <dsp:cNvSpPr/>
      </dsp:nvSpPr>
      <dsp:spPr>
        <a:xfrm>
          <a:off x="2051955" y="1364629"/>
          <a:ext cx="792852" cy="792852"/>
        </a:xfrm>
        <a:prstGeom prst="mathMultiply">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GB" sz="3800" kern="1200"/>
        </a:p>
      </dsp:txBody>
      <dsp:txXfrm>
        <a:off x="2176448" y="1489122"/>
        <a:ext cx="543866" cy="543866"/>
      </dsp:txXfrm>
    </dsp:sp>
    <dsp:sp modelId="{7FBF23AC-6F0D-4E6E-B641-0AB161BCC7F0}">
      <dsp:nvSpPr>
        <dsp:cNvPr id="0" name=""/>
        <dsp:cNvSpPr/>
      </dsp:nvSpPr>
      <dsp:spPr>
        <a:xfrm>
          <a:off x="2955807" y="650605"/>
          <a:ext cx="2221147" cy="2220901"/>
        </a:xfrm>
        <a:prstGeom prst="ellipse">
          <a:avLst/>
        </a:prstGeom>
        <a:solidFill>
          <a:srgbClr val="FAC7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 sz="2800" kern="1200">
              <a:solidFill>
                <a:srgbClr val="000000"/>
              </a:solidFill>
            </a:rPr>
            <a:t>€10,000</a:t>
          </a:r>
          <a:endParaRPr lang="en-GB" sz="2800" kern="1200">
            <a:solidFill>
              <a:srgbClr val="000000"/>
            </a:solidFill>
          </a:endParaRPr>
        </a:p>
      </dsp:txBody>
      <dsp:txXfrm>
        <a:off x="3281086" y="975848"/>
        <a:ext cx="1570589" cy="1570415"/>
      </dsp:txXfrm>
    </dsp:sp>
    <dsp:sp modelId="{CC9C2552-3EFD-47A3-916A-4F842B496806}">
      <dsp:nvSpPr>
        <dsp:cNvPr id="0" name=""/>
        <dsp:cNvSpPr/>
      </dsp:nvSpPr>
      <dsp:spPr>
        <a:xfrm>
          <a:off x="5287954" y="1446547"/>
          <a:ext cx="653769" cy="629017"/>
        </a:xfrm>
        <a:prstGeom prst="mathEqual">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5374611" y="1576125"/>
        <a:ext cx="480455" cy="369861"/>
      </dsp:txXfrm>
    </dsp:sp>
    <dsp:sp modelId="{C9347712-A25F-45B7-92B3-E5AFD26446B8}">
      <dsp:nvSpPr>
        <dsp:cNvPr id="0" name=""/>
        <dsp:cNvSpPr/>
      </dsp:nvSpPr>
      <dsp:spPr>
        <a:xfrm>
          <a:off x="6052723" y="687889"/>
          <a:ext cx="2326569" cy="2146332"/>
        </a:xfrm>
        <a:prstGeom prst="ellipse">
          <a:avLst/>
        </a:prstGeom>
        <a:solidFill>
          <a:srgbClr val="FAC7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 sz="2800" kern="1200">
              <a:solidFill>
                <a:srgbClr val="000000"/>
              </a:solidFill>
            </a:rPr>
            <a:t>€1,000</a:t>
          </a:r>
          <a:endParaRPr lang="en-GB" sz="2800" kern="1200">
            <a:solidFill>
              <a:srgbClr val="000000"/>
            </a:solidFill>
          </a:endParaRPr>
        </a:p>
      </dsp:txBody>
      <dsp:txXfrm>
        <a:off x="6393441" y="1002212"/>
        <a:ext cx="1645133" cy="1517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B7089-3DC0-4155-900D-F0D4FE4EE2CC}">
      <dsp:nvSpPr>
        <dsp:cNvPr id="0" name=""/>
        <dsp:cNvSpPr/>
      </dsp:nvSpPr>
      <dsp:spPr>
        <a:xfrm>
          <a:off x="3656" y="713904"/>
          <a:ext cx="1960491" cy="1941903"/>
        </a:xfrm>
        <a:prstGeom prst="ellipse">
          <a:avLst/>
        </a:prstGeom>
        <a:solidFill>
          <a:srgbClr val="FAC7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 sz="2800" kern="1200">
              <a:solidFill>
                <a:srgbClr val="000000"/>
              </a:solidFill>
            </a:rPr>
            <a:t>€1,000</a:t>
          </a:r>
          <a:endParaRPr lang="en-GB" sz="2800" kern="1200">
            <a:solidFill>
              <a:srgbClr val="000000"/>
            </a:solidFill>
          </a:endParaRPr>
        </a:p>
      </dsp:txBody>
      <dsp:txXfrm>
        <a:off x="290763" y="998289"/>
        <a:ext cx="1386277" cy="1373133"/>
      </dsp:txXfrm>
    </dsp:sp>
    <dsp:sp modelId="{25AD6E66-82F0-4F55-8EB2-4E05B9DA0E98}">
      <dsp:nvSpPr>
        <dsp:cNvPr id="0" name=""/>
        <dsp:cNvSpPr/>
      </dsp:nvSpPr>
      <dsp:spPr>
        <a:xfrm>
          <a:off x="2028869" y="1294236"/>
          <a:ext cx="888502" cy="781239"/>
        </a:xfrm>
        <a:prstGeom prst="mathPlus">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146640" y="1592982"/>
        <a:ext cx="652960" cy="183747"/>
      </dsp:txXfrm>
    </dsp:sp>
    <dsp:sp modelId="{7FBF23AC-6F0D-4E6E-B641-0AB161BCC7F0}">
      <dsp:nvSpPr>
        <dsp:cNvPr id="0" name=""/>
        <dsp:cNvSpPr/>
      </dsp:nvSpPr>
      <dsp:spPr>
        <a:xfrm>
          <a:off x="2982093" y="641052"/>
          <a:ext cx="2125420" cy="2087607"/>
        </a:xfrm>
        <a:prstGeom prst="ellipse">
          <a:avLst/>
        </a:prstGeom>
        <a:solidFill>
          <a:srgbClr val="FAC7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 sz="2800" kern="1200">
              <a:solidFill>
                <a:srgbClr val="000000"/>
              </a:solidFill>
            </a:rPr>
            <a:t>€10,000</a:t>
          </a:r>
          <a:endParaRPr lang="en-GB" sz="2800" kern="1200">
            <a:solidFill>
              <a:srgbClr val="000000"/>
            </a:solidFill>
          </a:endParaRPr>
        </a:p>
      </dsp:txBody>
      <dsp:txXfrm>
        <a:off x="3293354" y="946775"/>
        <a:ext cx="1502898" cy="1476161"/>
      </dsp:txXfrm>
    </dsp:sp>
    <dsp:sp modelId="{CC9C2552-3EFD-47A3-916A-4F842B496806}">
      <dsp:nvSpPr>
        <dsp:cNvPr id="0" name=""/>
        <dsp:cNvSpPr/>
      </dsp:nvSpPr>
      <dsp:spPr>
        <a:xfrm>
          <a:off x="5172236" y="1377753"/>
          <a:ext cx="700142" cy="614206"/>
        </a:xfrm>
        <a:prstGeom prst="mathEqual">
          <a:avLst/>
        </a:prstGeom>
        <a:solidFill>
          <a:srgbClr val="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5265040" y="1504279"/>
        <a:ext cx="514534" cy="361154"/>
      </dsp:txXfrm>
    </dsp:sp>
    <dsp:sp modelId="{C9347712-A25F-45B7-92B3-E5AFD26446B8}">
      <dsp:nvSpPr>
        <dsp:cNvPr id="0" name=""/>
        <dsp:cNvSpPr/>
      </dsp:nvSpPr>
      <dsp:spPr>
        <a:xfrm>
          <a:off x="5937100" y="532065"/>
          <a:ext cx="2441242" cy="2305581"/>
        </a:xfrm>
        <a:prstGeom prst="ellipse">
          <a:avLst/>
        </a:prstGeom>
        <a:solidFill>
          <a:srgbClr val="FAC7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 sz="2800" b="1" kern="1200">
              <a:solidFill>
                <a:srgbClr val="000000"/>
              </a:solidFill>
            </a:rPr>
            <a:t>€11,000</a:t>
          </a:r>
          <a:endParaRPr lang="en-GB" sz="2800" b="1" kern="1200">
            <a:solidFill>
              <a:srgbClr val="000000"/>
            </a:solidFill>
          </a:endParaRPr>
        </a:p>
      </dsp:txBody>
      <dsp:txXfrm>
        <a:off x="6294612" y="869710"/>
        <a:ext cx="1726218" cy="163029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print"/>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print"/>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print"/>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print"/>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print"/>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333972"/>
          </a:xfrm>
          <a:prstGeom prst="rect">
            <a:avLst/>
          </a:prstGeom>
          <a:noFill/>
        </p:spPr>
        <p:txBody>
          <a:bodyPr wrap="square">
            <a:spAutoFit/>
          </a:bodyPr>
          <a:lstStyle/>
          <a:p>
            <a:pPr marL="12700" algn="ctr">
              <a:lnSpc>
                <a:spcPct val="100000"/>
              </a:lnSpc>
              <a:spcBef>
                <a:spcPts val="100"/>
              </a:spcBef>
            </a:pPr>
            <a:r>
              <a:rPr lang="it-IT" sz="4800" b="1" spc="-65">
                <a:latin typeface="Calibri" panose="020F0502020204030204" pitchFamily="34" charset="0"/>
                <a:ea typeface="Microsoft Sans Serif" panose="020B0604020202020204" pitchFamily="34" charset="0"/>
                <a:cs typeface="Calibri" panose="020F0502020204030204" pitchFamily="34" charset="0"/>
              </a:rPr>
              <a:t>Nozioni di base sulla finanza
</a:t>
            </a:r>
            <a:endParaRPr lang="it-IT" sz="4400" b="1" spc="-65">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it-IT" sz="4800" b="1" spc="-65">
                <a:ea typeface="Microsoft Sans Serif" panose="020B0604020202020204" pitchFamily="34" charset="0"/>
                <a:cs typeface="Microsoft Sans Serif" panose="020B0604020202020204" pitchFamily="34" charset="0"/>
              </a:rPr>
              <a:t>Partner: Università di Malaga</a:t>
            </a: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658600" cy="769441"/>
          </a:xfrm>
          <a:prstGeom prst="rect">
            <a:avLst/>
          </a:prstGeom>
          <a:noFill/>
        </p:spPr>
        <p:txBody>
          <a:bodyPr wrap="square" rtlCol="0">
            <a:spAutoFit/>
          </a:bodyPr>
          <a:lstStyle/>
          <a:p>
            <a:r>
              <a:rPr lang="it-IT" sz="4400" b="1" dirty="0">
                <a:latin typeface="Calibri" panose="020F0502020204030204" pitchFamily="34" charset="0"/>
                <a:ea typeface="Microsoft Sans Serif" panose="020B0604020202020204" pitchFamily="34" charset="0"/>
                <a:cs typeface="Calibri" panose="020F0502020204030204" pitchFamily="34" charset="0"/>
              </a:rPr>
              <a:t>4.</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Capitalizzazione e attualizzazione del denaro</a:t>
            </a:r>
            <a:endParaRPr lang="it-IT"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448800" cy="4832092"/>
          </a:xfrm>
          <a:prstGeom prst="rect">
            <a:avLst/>
          </a:prstGeom>
          <a:noFill/>
        </p:spPr>
        <p:txBody>
          <a:bodyPr wrap="square" rtlCol="0">
            <a:spAutoFit/>
          </a:bodyPr>
          <a:lstStyle/>
          <a:p>
            <a:pPr>
              <a:defRPr/>
            </a:pPr>
            <a:r>
              <a:rPr lang="it-IT" sz="2800" b="1" dirty="0">
                <a:latin typeface="Calibri" panose="020F0502020204030204" pitchFamily="34" charset="0"/>
                <a:ea typeface="Microsoft Sans Serif" panose="020B0604020202020204" pitchFamily="34" charset="0"/>
                <a:cs typeface="Calibri" panose="020F0502020204030204" pitchFamily="34" charset="0"/>
              </a:rPr>
              <a:t>Sconto o attualizzazione</a:t>
            </a:r>
            <a:r>
              <a:rPr lang="it-IT" sz="2800" dirty="0">
                <a:latin typeface="Calibri" panose="020F0502020204030204" pitchFamily="34" charset="0"/>
                <a:ea typeface="Microsoft Sans Serif" panose="020B0604020202020204" pitchFamily="34" charset="0"/>
                <a:cs typeface="Calibri" panose="020F0502020204030204" pitchFamily="34" charset="0"/>
              </a:rPr>
              <a:t>: è la cessione anticipata del capitale futuro, per il quale viene ricevuto un importo inferiore (valore corrente). La differenza tra il capitale futuro e il capitale corrente è lo sconto. 
</a:t>
            </a:r>
          </a:p>
          <a:p>
            <a:pPr>
              <a:defRPr/>
            </a:pPr>
            <a:r>
              <a:rPr lang="it-IT" sz="2800" u="sng" dirty="0">
                <a:latin typeface="Calibri" panose="020F0502020204030204" pitchFamily="34" charset="0"/>
                <a:ea typeface="Microsoft Sans Serif" panose="020B0604020202020204" pitchFamily="34" charset="0"/>
                <a:cs typeface="Calibri" panose="020F0502020204030204" pitchFamily="34" charset="0"/>
              </a:rPr>
              <a:t>Esempio</a:t>
            </a:r>
            <a:r>
              <a:rPr lang="it-IT" sz="2800" dirty="0">
                <a:latin typeface="Calibri" panose="020F0502020204030204" pitchFamily="34" charset="0"/>
                <a:ea typeface="Microsoft Sans Serif" panose="020B0604020202020204" pitchFamily="34" charset="0"/>
                <a:cs typeface="Calibri" panose="020F0502020204030204" pitchFamily="34" charset="0"/>
              </a:rPr>
              <a:t>: “incassare in anticipo una cambiale”; Abbiamo una cambiale, che è un documento che esprime che ci verrà pagato denaro in una certa data futura. Se vogliamo essere pagati prima della data di scadenza, portiamo la cambiale ad un istituto finanziario che ci anticiperà il denaro, ma applicando uno sconto in base al tempo previsto del pagamento.</a:t>
            </a:r>
            <a:endParaRPr lang="it-IT"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Imagen 10">
            <a:extLst>
              <a:ext uri="{FF2B5EF4-FFF2-40B4-BE49-F238E27FC236}">
                <a16:creationId xmlns:a16="http://schemas.microsoft.com/office/drawing/2014/main" id="{B9F24E99-71C4-4DA0-D82E-DCE200ACB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3531" y="4000500"/>
            <a:ext cx="6625495" cy="4659280"/>
          </a:xfrm>
          <a:prstGeom prst="rect">
            <a:avLst/>
          </a:prstGeom>
        </p:spPr>
      </p:pic>
    </p:spTree>
    <p:extLst>
      <p:ext uri="{BB962C8B-B14F-4D97-AF65-F5344CB8AC3E}">
        <p14:creationId xmlns:p14="http://schemas.microsoft.com/office/powerpoint/2010/main" val="379039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0363200" cy="3108543"/>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Nell’operazione di sconto / attualizzazione, si applica quanto segue: 
</a:t>
            </a:r>
          </a:p>
          <a:p>
            <a:pPr>
              <a:defRPr/>
            </a:pPr>
            <a:r>
              <a:rPr lang="it-IT" sz="2800" b="1">
                <a:latin typeface="Calibri" panose="020F0502020204030204" pitchFamily="34" charset="0"/>
                <a:ea typeface="Microsoft Sans Serif" panose="020B0604020202020204" pitchFamily="34" charset="0"/>
                <a:cs typeface="Calibri" panose="020F0502020204030204" pitchFamily="34" charset="0"/>
              </a:rPr>
              <a:t>Capitale corrente = Capitale futuro – Sconto 
</a:t>
            </a: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Poiché l’attualizzazione calcola il valore corrente di un capitale, viene anche chiamata “aggiornamento”.
</a:t>
            </a:r>
            <a:endParaRPr lang="it-IT" sz="28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Imagen 10">
            <a:extLst>
              <a:ext uri="{FF2B5EF4-FFF2-40B4-BE49-F238E27FC236}">
                <a16:creationId xmlns:a16="http://schemas.microsoft.com/office/drawing/2014/main" id="{B9F24E99-71C4-4DA0-D82E-DCE200ACB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2400" y="4175512"/>
            <a:ext cx="6376626" cy="4484267"/>
          </a:xfrm>
          <a:prstGeom prst="rect">
            <a:avLst/>
          </a:prstGeom>
        </p:spPr>
      </p:pic>
      <p:sp>
        <p:nvSpPr>
          <p:cNvPr id="4" name="CuadroTexto 1">
            <a:extLst>
              <a:ext uri="{FF2B5EF4-FFF2-40B4-BE49-F238E27FC236}">
                <a16:creationId xmlns:a16="http://schemas.microsoft.com/office/drawing/2014/main" id="{339BE875-291F-DB6B-ECB3-46FBA640372A}"/>
              </a:ext>
            </a:extLst>
          </p:cNvPr>
          <p:cNvSpPr txBox="1"/>
          <p:nvPr/>
        </p:nvSpPr>
        <p:spPr>
          <a:xfrm>
            <a:off x="1447800" y="1573291"/>
            <a:ext cx="116586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4.</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Capitalizzazione e attualizzazione del denaro</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179693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it-IT" sz="4400" b="1" dirty="0">
                <a:latin typeface="Calibri" panose="020F0502020204030204" pitchFamily="34" charset="0"/>
                <a:ea typeface="Microsoft Sans Serif" panose="020B0604020202020204" pitchFamily="34" charset="0"/>
                <a:cs typeface="Calibri" panose="020F0502020204030204" pitchFamily="34" charset="0"/>
              </a:rPr>
              <a:t>5.</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Interesse semplice e Interesse composto</a:t>
            </a:r>
            <a:endParaRPr lang="it-IT"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448800" cy="5693866"/>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Il calcolo degli interessi di un’operazione finanziaria può essere effettuato utilizzando l’interesse semplice o l’interesse composto:
</a:t>
            </a: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Fondamentalmente, la differenza è che nell’interesse semplice, l’interesse viene calcolato solo sul capitale investito all’inizio, senza tener conto del possibile reinvestimento dell’interesse prodotto dal nostro denaro. D’altra parte, nell’interesse composto, l’interesse maturato viene aggiunto al capitale iniziale per produrre nuovi interessi nel periodo successivo dell’operazione. Per questo motivo, il capitale cresce alla fine di ciascuno dei periodi e anche l’interesse, calcolato su un capitale maggiore, cresce, risultando significativamente più alto.</a:t>
            </a:r>
            <a:endParaRPr lang="it-IT" altLang="es-ES"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7" name="Imagen 6" descr="Dibujo de una persona&#10;&#10;Descripción generada automáticamente con confianza baja">
            <a:extLst>
              <a:ext uri="{FF2B5EF4-FFF2-40B4-BE49-F238E27FC236}">
                <a16:creationId xmlns:a16="http://schemas.microsoft.com/office/drawing/2014/main" id="{D3A5FC5E-127E-D656-704D-80CCFE4416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1122" y="3284190"/>
            <a:ext cx="4953000" cy="3718619"/>
          </a:xfrm>
          <a:prstGeom prst="rect">
            <a:avLst/>
          </a:prstGeom>
        </p:spPr>
      </p:pic>
    </p:spTree>
    <p:extLst>
      <p:ext uri="{BB962C8B-B14F-4D97-AF65-F5344CB8AC3E}">
        <p14:creationId xmlns:p14="http://schemas.microsoft.com/office/powerpoint/2010/main" val="94441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5.</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Interesse semplice e Interesse composto</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5468600" cy="5693866"/>
          </a:xfrm>
          <a:prstGeom prst="rect">
            <a:avLst/>
          </a:prstGeom>
          <a:noFill/>
        </p:spPr>
        <p:txBody>
          <a:bodyPr wrap="square" rtlCol="0">
            <a:spAutoFit/>
          </a:bodyPr>
          <a:lstStyle/>
          <a:p>
            <a:pPr>
              <a:defRPr/>
            </a:pPr>
            <a:r>
              <a:rPr lang="it-IT" sz="2800" b="1">
                <a:latin typeface="Calibri" panose="020F0502020204030204" pitchFamily="34" charset="0"/>
                <a:ea typeface="Microsoft Sans Serif" panose="020B0604020202020204" pitchFamily="34" charset="0"/>
                <a:cs typeface="Calibri" panose="020F0502020204030204" pitchFamily="34" charset="0"/>
              </a:rPr>
              <a:t>Per esempio</a:t>
            </a:r>
            <a:r>
              <a:rPr lang="it-IT" sz="2800">
                <a:latin typeface="Calibri" panose="020F0502020204030204" pitchFamily="34" charset="0"/>
                <a:ea typeface="Microsoft Sans Serif" panose="020B0604020202020204" pitchFamily="34" charset="0"/>
                <a:cs typeface="Calibri" panose="020F0502020204030204" pitchFamily="34" charset="0"/>
              </a:rPr>
              <a:t>, Supponiamo di voler fare un investimento di 10.000 euro per 3 anni ad un </a:t>
            </a:r>
            <a:r>
              <a:rPr lang="it-IT" sz="2800" b="1">
                <a:latin typeface="Calibri" panose="020F0502020204030204" pitchFamily="34" charset="0"/>
                <a:ea typeface="Microsoft Sans Serif" panose="020B0604020202020204" pitchFamily="34" charset="0"/>
                <a:cs typeface="Calibri" panose="020F0502020204030204" pitchFamily="34" charset="0"/>
              </a:rPr>
              <a:t>semplice tasso di interesse</a:t>
            </a:r>
            <a:r>
              <a:rPr lang="it-IT" sz="2800">
                <a:latin typeface="Calibri" panose="020F0502020204030204" pitchFamily="34" charset="0"/>
                <a:ea typeface="Microsoft Sans Serif" panose="020B0604020202020204" pitchFamily="34" charset="0"/>
                <a:cs typeface="Calibri" panose="020F0502020204030204" pitchFamily="34" charset="0"/>
              </a:rPr>
              <a:t> del 10% all’anno. I rendimenti del nostro investimento sono i seguenti:
</a:t>
            </a: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	Anno 1: </a:t>
            </a:r>
            <a:r>
              <a:rPr lang="it-IT" sz="2800" b="1">
                <a:latin typeface="Calibri" panose="020F0502020204030204" pitchFamily="34" charset="0"/>
                <a:ea typeface="Microsoft Sans Serif" panose="020B0604020202020204" pitchFamily="34" charset="0"/>
                <a:cs typeface="Calibri" panose="020F0502020204030204" pitchFamily="34" charset="0"/>
              </a:rPr>
              <a:t>1.000 euro </a:t>
            </a:r>
            <a:r>
              <a:rPr lang="it-IT" sz="2800">
                <a:latin typeface="Calibri" panose="020F0502020204030204" pitchFamily="34" charset="0"/>
                <a:ea typeface="Microsoft Sans Serif" panose="020B0604020202020204" pitchFamily="34" charset="0"/>
                <a:cs typeface="Calibri" panose="020F0502020204030204" pitchFamily="34" charset="0"/>
              </a:rPr>
              <a:t>(10% di 10.000 euro)</a:t>
            </a:r>
          </a:p>
          <a:p>
            <a:pPr>
              <a:defRPr/>
            </a:pPr>
            <a:endParaRPr lang="it-IT"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	Anno 2: </a:t>
            </a:r>
            <a:r>
              <a:rPr lang="it-IT" sz="2800" b="1">
                <a:latin typeface="Calibri" panose="020F0502020204030204" pitchFamily="34" charset="0"/>
                <a:ea typeface="Microsoft Sans Serif" panose="020B0604020202020204" pitchFamily="34" charset="0"/>
                <a:cs typeface="Calibri" panose="020F0502020204030204" pitchFamily="34" charset="0"/>
              </a:rPr>
              <a:t>1.000 euro </a:t>
            </a:r>
            <a:r>
              <a:rPr lang="it-IT" sz="2800">
                <a:latin typeface="Calibri" panose="020F0502020204030204" pitchFamily="34" charset="0"/>
                <a:ea typeface="Microsoft Sans Serif" panose="020B0604020202020204" pitchFamily="34" charset="0"/>
                <a:cs typeface="Calibri" panose="020F0502020204030204" pitchFamily="34" charset="0"/>
              </a:rPr>
              <a:t>(10% di 10.000 euro)</a:t>
            </a:r>
          </a:p>
          <a:p>
            <a:pPr>
              <a:defRPr/>
            </a:pPr>
            <a:endParaRPr lang="it-IT"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	Anno 3: </a:t>
            </a:r>
            <a:r>
              <a:rPr lang="it-IT" sz="2800" b="1">
                <a:latin typeface="Calibri" panose="020F0502020204030204" pitchFamily="34" charset="0"/>
                <a:ea typeface="Microsoft Sans Serif" panose="020B0604020202020204" pitchFamily="34" charset="0"/>
                <a:cs typeface="Calibri" panose="020F0502020204030204" pitchFamily="34" charset="0"/>
              </a:rPr>
              <a:t>1.000 euro </a:t>
            </a:r>
            <a:r>
              <a:rPr lang="it-IT" sz="2800">
                <a:latin typeface="Calibri" panose="020F0502020204030204" pitchFamily="34" charset="0"/>
                <a:ea typeface="Microsoft Sans Serif" panose="020B0604020202020204" pitchFamily="34" charset="0"/>
                <a:cs typeface="Calibri" panose="020F0502020204030204" pitchFamily="34" charset="0"/>
              </a:rPr>
              <a:t>(10% di 10.000 euro)</a:t>
            </a:r>
          </a:p>
          <a:p>
            <a:pPr>
              <a:defRPr/>
            </a:pPr>
            <a:endParaRPr lang="it-IT"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Il ritorno totale sull’investimento sarebbe di €3.000. Cioè, ritireremo i €1.000 di interessi e otterremmo comunque il 10% di €10.000 nell’anno successivo, poiché il capitale su cui vengono calcolati gli interessi rimarrebbe invariato ai €10.000 iniziali e il rendimento annuale è lo stesso ogni anno perché il tasso di interesse (10%) viene sempre applicato all’importo iniziale (€10.000).</a:t>
            </a:r>
          </a:p>
        </p:txBody>
      </p:sp>
      <p:pic>
        <p:nvPicPr>
          <p:cNvPr id="7" name="object 2">
            <a:extLst>
              <a:ext uri="{FF2B5EF4-FFF2-40B4-BE49-F238E27FC236}">
                <a16:creationId xmlns:a16="http://schemas.microsoft.com/office/drawing/2014/main" id="{A08037DD-4752-B18A-6BA3-ED5BAF649360}"/>
              </a:ext>
            </a:extLst>
          </p:cNvPr>
          <p:cNvPicPr/>
          <p:nvPr/>
        </p:nvPicPr>
        <p:blipFill rotWithShape="1">
          <a:blip r:embed="rId2" cstate="print"/>
          <a:srcRect b="68891"/>
          <a:stretch/>
        </p:blipFill>
        <p:spPr>
          <a:xfrm>
            <a:off x="1752600" y="4000500"/>
            <a:ext cx="370416" cy="280000"/>
          </a:xfrm>
          <a:prstGeom prst="rect">
            <a:avLst/>
          </a:prstGeom>
        </p:spPr>
      </p:pic>
      <p:pic>
        <p:nvPicPr>
          <p:cNvPr id="9" name="object 2">
            <a:extLst>
              <a:ext uri="{FF2B5EF4-FFF2-40B4-BE49-F238E27FC236}">
                <a16:creationId xmlns:a16="http://schemas.microsoft.com/office/drawing/2014/main" id="{DD9FC7D8-EB9F-8863-E58D-2B120C031A64}"/>
              </a:ext>
            </a:extLst>
          </p:cNvPr>
          <p:cNvPicPr/>
          <p:nvPr/>
        </p:nvPicPr>
        <p:blipFill rotWithShape="1">
          <a:blip r:embed="rId2" cstate="print"/>
          <a:srcRect b="68891"/>
          <a:stretch/>
        </p:blipFill>
        <p:spPr>
          <a:xfrm>
            <a:off x="1752600" y="4863500"/>
            <a:ext cx="370416" cy="280000"/>
          </a:xfrm>
          <a:prstGeom prst="rect">
            <a:avLst/>
          </a:prstGeom>
        </p:spPr>
      </p:pic>
      <p:pic>
        <p:nvPicPr>
          <p:cNvPr id="11" name="object 2">
            <a:extLst>
              <a:ext uri="{FF2B5EF4-FFF2-40B4-BE49-F238E27FC236}">
                <a16:creationId xmlns:a16="http://schemas.microsoft.com/office/drawing/2014/main" id="{77331E5E-15AD-0328-F02B-1E3C3DDB03F8}"/>
              </a:ext>
            </a:extLst>
          </p:cNvPr>
          <p:cNvPicPr/>
          <p:nvPr/>
        </p:nvPicPr>
        <p:blipFill rotWithShape="1">
          <a:blip r:embed="rId2" cstate="print"/>
          <a:srcRect b="68891"/>
          <a:stretch/>
        </p:blipFill>
        <p:spPr>
          <a:xfrm>
            <a:off x="1752600" y="5718120"/>
            <a:ext cx="370416" cy="280000"/>
          </a:xfrm>
          <a:prstGeom prst="rect">
            <a:avLst/>
          </a:prstGeom>
        </p:spPr>
      </p:pic>
    </p:spTree>
    <p:extLst>
      <p:ext uri="{BB962C8B-B14F-4D97-AF65-F5344CB8AC3E}">
        <p14:creationId xmlns:p14="http://schemas.microsoft.com/office/powerpoint/2010/main" val="307570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5468600" cy="6124754"/>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Nel caso in cui facessimo lo stesso investimento per 3 anni, ma applicando un </a:t>
            </a:r>
            <a:r>
              <a:rPr lang="it-IT" sz="2800" b="1">
                <a:latin typeface="Calibri" panose="020F0502020204030204" pitchFamily="34" charset="0"/>
                <a:ea typeface="Microsoft Sans Serif" panose="020B0604020202020204" pitchFamily="34" charset="0"/>
                <a:cs typeface="Calibri" panose="020F0502020204030204" pitchFamily="34" charset="0"/>
              </a:rPr>
              <a:t>interesse composto </a:t>
            </a:r>
            <a:r>
              <a:rPr lang="it-IT" sz="2800">
                <a:latin typeface="Calibri" panose="020F0502020204030204" pitchFamily="34" charset="0"/>
                <a:ea typeface="Microsoft Sans Serif" panose="020B0604020202020204" pitchFamily="34" charset="0"/>
                <a:cs typeface="Calibri" panose="020F0502020204030204" pitchFamily="34" charset="0"/>
              </a:rPr>
              <a:t>del 10%, otterremmo i seguenti rendimenti. 
</a:t>
            </a: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	Anno 1: </a:t>
            </a:r>
            <a:r>
              <a:rPr lang="it-IT" sz="2800" b="1">
                <a:latin typeface="Calibri" panose="020F0502020204030204" pitchFamily="34" charset="0"/>
                <a:ea typeface="Microsoft Sans Serif" panose="020B0604020202020204" pitchFamily="34" charset="0"/>
                <a:cs typeface="Calibri" panose="020F0502020204030204" pitchFamily="34" charset="0"/>
              </a:rPr>
              <a:t>1.000 euro </a:t>
            </a:r>
            <a:r>
              <a:rPr lang="it-IT" sz="2800">
                <a:latin typeface="Calibri" panose="020F0502020204030204" pitchFamily="34" charset="0"/>
                <a:ea typeface="Microsoft Sans Serif" panose="020B0604020202020204" pitchFamily="34" charset="0"/>
                <a:cs typeface="Calibri" panose="020F0502020204030204" pitchFamily="34" charset="0"/>
              </a:rPr>
              <a:t>(10% di 10.000 euro)</a:t>
            </a:r>
          </a:p>
          <a:p>
            <a:pPr>
              <a:defRPr/>
            </a:pPr>
            <a:endParaRPr lang="it-IT"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	Anno 2: </a:t>
            </a:r>
            <a:r>
              <a:rPr lang="it-IT" sz="2800" b="1">
                <a:latin typeface="Calibri" panose="020F0502020204030204" pitchFamily="34" charset="0"/>
                <a:ea typeface="Microsoft Sans Serif" panose="020B0604020202020204" pitchFamily="34" charset="0"/>
                <a:cs typeface="Calibri" panose="020F0502020204030204" pitchFamily="34" charset="0"/>
              </a:rPr>
              <a:t>1.100 euro </a:t>
            </a:r>
            <a:r>
              <a:rPr lang="it-IT" sz="2800">
                <a:latin typeface="Calibri" panose="020F0502020204030204" pitchFamily="34" charset="0"/>
                <a:ea typeface="Microsoft Sans Serif" panose="020B0604020202020204" pitchFamily="34" charset="0"/>
                <a:cs typeface="Calibri" panose="020F0502020204030204" pitchFamily="34" charset="0"/>
              </a:rPr>
              <a:t>(10% di 11.000 euro: 1.000 euro prodotti nell’anno 1 + 10.000 euro iniziali)</a:t>
            </a:r>
          </a:p>
          <a:p>
            <a:pPr>
              <a:defRPr/>
            </a:pPr>
            <a:endParaRPr lang="it-IT"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	Anno 3: </a:t>
            </a:r>
            <a:r>
              <a:rPr lang="it-IT" sz="2800" b="1">
                <a:latin typeface="Calibri" panose="020F0502020204030204" pitchFamily="34" charset="0"/>
                <a:ea typeface="Microsoft Sans Serif" panose="020B0604020202020204" pitchFamily="34" charset="0"/>
                <a:cs typeface="Calibri" panose="020F0502020204030204" pitchFamily="34" charset="0"/>
              </a:rPr>
              <a:t>1.210 euro </a:t>
            </a:r>
            <a:r>
              <a:rPr lang="it-IT" sz="2800">
                <a:latin typeface="Calibri" panose="020F0502020204030204" pitchFamily="34" charset="0"/>
                <a:ea typeface="Microsoft Sans Serif" panose="020B0604020202020204" pitchFamily="34" charset="0"/>
                <a:cs typeface="Calibri" panose="020F0502020204030204" pitchFamily="34" charset="0"/>
              </a:rPr>
              <a:t>(10% di 12.100 euro: iniziale 10.000 euro + 1.000 (anno 1) + 1.100 (anno 2))</a:t>
            </a:r>
          </a:p>
          <a:p>
            <a:pPr>
              <a:defRPr/>
            </a:pPr>
            <a:endParaRPr lang="it-IT"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Il ritorno totale dell’investimento è di 3.310 euro, superiore al rendimento ottenuto a un tasso di interesse semplice del 10% (3.000 euro). Questo perché anno dopo anno, i rendimenti generati dall’investimento vengono reinvestiti e quindi fanno maturare ulteriori interessi. Sebbene il tasso di interesse sia lo stesso ogni anno (10%), il capitale iniziale non lo è, poiché aumenta annualmente quando si aggiungono gli interessi maturati nel periodo precedente.</a:t>
            </a:r>
          </a:p>
        </p:txBody>
      </p:sp>
      <p:pic>
        <p:nvPicPr>
          <p:cNvPr id="7" name="object 2">
            <a:extLst>
              <a:ext uri="{FF2B5EF4-FFF2-40B4-BE49-F238E27FC236}">
                <a16:creationId xmlns:a16="http://schemas.microsoft.com/office/drawing/2014/main" id="{A08037DD-4752-B18A-6BA3-ED5BAF649360}"/>
              </a:ext>
            </a:extLst>
          </p:cNvPr>
          <p:cNvPicPr/>
          <p:nvPr/>
        </p:nvPicPr>
        <p:blipFill rotWithShape="1">
          <a:blip r:embed="rId2" cstate="print"/>
          <a:srcRect b="68891"/>
          <a:stretch/>
        </p:blipFill>
        <p:spPr>
          <a:xfrm>
            <a:off x="1752600" y="4000500"/>
            <a:ext cx="370416" cy="280000"/>
          </a:xfrm>
          <a:prstGeom prst="rect">
            <a:avLst/>
          </a:prstGeom>
        </p:spPr>
      </p:pic>
      <p:pic>
        <p:nvPicPr>
          <p:cNvPr id="9" name="object 2">
            <a:extLst>
              <a:ext uri="{FF2B5EF4-FFF2-40B4-BE49-F238E27FC236}">
                <a16:creationId xmlns:a16="http://schemas.microsoft.com/office/drawing/2014/main" id="{DD9FC7D8-EB9F-8863-E58D-2B120C031A64}"/>
              </a:ext>
            </a:extLst>
          </p:cNvPr>
          <p:cNvPicPr/>
          <p:nvPr/>
        </p:nvPicPr>
        <p:blipFill rotWithShape="1">
          <a:blip r:embed="rId2" cstate="print"/>
          <a:srcRect b="68891"/>
          <a:stretch/>
        </p:blipFill>
        <p:spPr>
          <a:xfrm>
            <a:off x="1752600" y="4863500"/>
            <a:ext cx="370416" cy="280000"/>
          </a:xfrm>
          <a:prstGeom prst="rect">
            <a:avLst/>
          </a:prstGeom>
        </p:spPr>
      </p:pic>
      <p:pic>
        <p:nvPicPr>
          <p:cNvPr id="11" name="object 2">
            <a:extLst>
              <a:ext uri="{FF2B5EF4-FFF2-40B4-BE49-F238E27FC236}">
                <a16:creationId xmlns:a16="http://schemas.microsoft.com/office/drawing/2014/main" id="{77331E5E-15AD-0328-F02B-1E3C3DDB03F8}"/>
              </a:ext>
            </a:extLst>
          </p:cNvPr>
          <p:cNvPicPr/>
          <p:nvPr/>
        </p:nvPicPr>
        <p:blipFill rotWithShape="1">
          <a:blip r:embed="rId2" cstate="print"/>
          <a:srcRect b="68891"/>
          <a:stretch/>
        </p:blipFill>
        <p:spPr>
          <a:xfrm>
            <a:off x="1752600" y="5718120"/>
            <a:ext cx="370416" cy="280000"/>
          </a:xfrm>
          <a:prstGeom prst="rect">
            <a:avLst/>
          </a:prstGeom>
        </p:spPr>
      </p:pic>
      <p:sp>
        <p:nvSpPr>
          <p:cNvPr id="5" name="CuadroTexto 1">
            <a:extLst>
              <a:ext uri="{FF2B5EF4-FFF2-40B4-BE49-F238E27FC236}">
                <a16:creationId xmlns:a16="http://schemas.microsoft.com/office/drawing/2014/main" id="{3E129669-59C0-EB0A-9EFB-33C2DF229ECD}"/>
              </a:ext>
            </a:extLst>
          </p:cNvPr>
          <p:cNvSpPr txBox="1"/>
          <p:nvPr/>
        </p:nvSpPr>
        <p:spPr>
          <a:xfrm>
            <a:off x="1447800" y="1573291"/>
            <a:ext cx="100584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5.</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Interesse semplice e Interesse composto</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59911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6.</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sono il TAN e il TAEG?</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448800" cy="4832092"/>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In qualsiasi contratto per prodotti bancari come depositi, prestiti, crediti o ipoteche, devono essere indicati i valori TAN e TAEG.
</a:t>
            </a:r>
            <a:endParaRPr lang="it-IT"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The </a:t>
            </a:r>
            <a:r>
              <a:rPr lang="it-IT" sz="2800" b="1">
                <a:latin typeface="Calibri" panose="020F0502020204030204" pitchFamily="34" charset="0"/>
                <a:ea typeface="Microsoft Sans Serif" panose="020B0604020202020204" pitchFamily="34" charset="0"/>
                <a:cs typeface="Calibri" panose="020F0502020204030204" pitchFamily="34" charset="0"/>
              </a:rPr>
              <a:t>TAN</a:t>
            </a:r>
            <a:r>
              <a:rPr lang="it-IT" sz="2800">
                <a:latin typeface="Calibri" panose="020F0502020204030204" pitchFamily="34" charset="0"/>
                <a:ea typeface="Microsoft Sans Serif" panose="020B0604020202020204" pitchFamily="34" charset="0"/>
                <a:cs typeface="Calibri" panose="020F0502020204030204" pitchFamily="34" charset="0"/>
              </a:rPr>
              <a:t> (</a:t>
            </a:r>
            <a:r>
              <a:rPr lang="it-IT" sz="2800" b="1">
                <a:latin typeface="Calibri" panose="020F0502020204030204" pitchFamily="34" charset="0"/>
                <a:ea typeface="Microsoft Sans Serif" panose="020B0604020202020204" pitchFamily="34" charset="0"/>
                <a:cs typeface="Calibri" panose="020F0502020204030204" pitchFamily="34" charset="0"/>
              </a:rPr>
              <a:t>T</a:t>
            </a:r>
            <a:r>
              <a:rPr lang="it-IT" sz="2800">
                <a:latin typeface="Calibri" panose="020F0502020204030204" pitchFamily="34" charset="0"/>
                <a:ea typeface="Microsoft Sans Serif" panose="020B0604020202020204" pitchFamily="34" charset="0"/>
                <a:cs typeface="Calibri" panose="020F0502020204030204" pitchFamily="34" charset="0"/>
              </a:rPr>
              <a:t>asso </a:t>
            </a:r>
            <a:r>
              <a:rPr lang="it-IT" sz="2800" b="1">
                <a:latin typeface="Calibri" panose="020F0502020204030204" pitchFamily="34" charset="0"/>
                <a:ea typeface="Microsoft Sans Serif" panose="020B0604020202020204" pitchFamily="34" charset="0"/>
                <a:cs typeface="Calibri" panose="020F0502020204030204" pitchFamily="34" charset="0"/>
              </a:rPr>
              <a:t>a</a:t>
            </a:r>
            <a:r>
              <a:rPr lang="it-IT" sz="2800">
                <a:latin typeface="Calibri" panose="020F0502020204030204" pitchFamily="34" charset="0"/>
                <a:ea typeface="Microsoft Sans Serif" panose="020B0604020202020204" pitchFamily="34" charset="0"/>
                <a:cs typeface="Calibri" panose="020F0502020204030204" pitchFamily="34" charset="0"/>
              </a:rPr>
              <a:t>nnuo </a:t>
            </a:r>
            <a:r>
              <a:rPr lang="it-IT" sz="2800" b="1">
                <a:latin typeface="Calibri" panose="020F0502020204030204" pitchFamily="34" charset="0"/>
                <a:ea typeface="Microsoft Sans Serif" panose="020B0604020202020204" pitchFamily="34" charset="0"/>
                <a:cs typeface="Calibri" panose="020F0502020204030204" pitchFamily="34" charset="0"/>
              </a:rPr>
              <a:t>n</a:t>
            </a:r>
            <a:r>
              <a:rPr lang="it-IT" sz="2800">
                <a:latin typeface="Calibri" panose="020F0502020204030204" pitchFamily="34" charset="0"/>
                <a:ea typeface="Microsoft Sans Serif" panose="020B0604020202020204" pitchFamily="34" charset="0"/>
                <a:cs typeface="Calibri" panose="020F0502020204030204" pitchFamily="34" charset="0"/>
              </a:rPr>
              <a:t>ominale), è il tasso di interesse che è stato concordato con l’istituto finanziario per l'operazione. Riflette il prezzo che l'ente addebita per il prestito o paga per il deposito.
</a:t>
            </a:r>
            <a:endParaRPr lang="it-IT" sz="2800">
              <a:effectLst/>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Non include spese o commissioni e la sua periodicità non deve essere per forza annuale.</a:t>
            </a:r>
            <a:endParaRPr lang="it-IT" altLang="es-ES"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C30EDFF5-8A51-CD49-6692-CE01E582C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30" t="-201" r="5590"/>
          <a:stretch/>
        </p:blipFill>
        <p:spPr>
          <a:xfrm>
            <a:off x="11506200" y="3760259"/>
            <a:ext cx="6420132" cy="4953450"/>
          </a:xfrm>
          <a:prstGeom prst="rect">
            <a:avLst/>
          </a:prstGeom>
        </p:spPr>
      </p:pic>
    </p:spTree>
    <p:extLst>
      <p:ext uri="{BB962C8B-B14F-4D97-AF65-F5344CB8AC3E}">
        <p14:creationId xmlns:p14="http://schemas.microsoft.com/office/powerpoint/2010/main" val="1149407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6.</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sono il TAN e il TAEG?</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448800" cy="4401205"/>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Il </a:t>
            </a:r>
            <a:r>
              <a:rPr lang="it-IT" sz="2800" b="1">
                <a:latin typeface="Calibri" panose="020F0502020204030204" pitchFamily="34" charset="0"/>
                <a:ea typeface="Microsoft Sans Serif" panose="020B0604020202020204" pitchFamily="34" charset="0"/>
                <a:cs typeface="Calibri" panose="020F0502020204030204" pitchFamily="34" charset="0"/>
              </a:rPr>
              <a:t>TAEG</a:t>
            </a:r>
            <a:r>
              <a:rPr lang="it-IT" sz="2800">
                <a:latin typeface="Calibri" panose="020F0502020204030204" pitchFamily="34" charset="0"/>
                <a:ea typeface="Microsoft Sans Serif" panose="020B0604020202020204" pitchFamily="34" charset="0"/>
                <a:cs typeface="Calibri" panose="020F0502020204030204" pitchFamily="34" charset="0"/>
              </a:rPr>
              <a:t> (</a:t>
            </a:r>
            <a:r>
              <a:rPr lang="it-IT" sz="2800" b="1">
                <a:latin typeface="Calibri" panose="020F0502020204030204" pitchFamily="34" charset="0"/>
                <a:ea typeface="Microsoft Sans Serif" panose="020B0604020202020204" pitchFamily="34" charset="0"/>
                <a:cs typeface="Calibri" panose="020F0502020204030204" pitchFamily="34" charset="0"/>
              </a:rPr>
              <a:t>T</a:t>
            </a:r>
            <a:r>
              <a:rPr lang="it-IT" sz="2800">
                <a:latin typeface="Calibri" panose="020F0502020204030204" pitchFamily="34" charset="0"/>
                <a:ea typeface="Microsoft Sans Serif" panose="020B0604020202020204" pitchFamily="34" charset="0"/>
                <a:cs typeface="Calibri" panose="020F0502020204030204" pitchFamily="34" charset="0"/>
              </a:rPr>
              <a:t>asso </a:t>
            </a:r>
            <a:r>
              <a:rPr lang="it-IT" sz="2800" b="1">
                <a:latin typeface="Calibri" panose="020F0502020204030204" pitchFamily="34" charset="0"/>
                <a:ea typeface="Microsoft Sans Serif" panose="020B0604020202020204" pitchFamily="34" charset="0"/>
                <a:cs typeface="Calibri" panose="020F0502020204030204" pitchFamily="34" charset="0"/>
              </a:rPr>
              <a:t>a</a:t>
            </a:r>
            <a:r>
              <a:rPr lang="it-IT" sz="2800">
                <a:latin typeface="Calibri" panose="020F0502020204030204" pitchFamily="34" charset="0"/>
                <a:ea typeface="Microsoft Sans Serif" panose="020B0604020202020204" pitchFamily="34" charset="0"/>
                <a:cs typeface="Calibri" panose="020F0502020204030204" pitchFamily="34" charset="0"/>
              </a:rPr>
              <a:t>nnuo </a:t>
            </a:r>
            <a:r>
              <a:rPr lang="it-IT" sz="2800" b="1">
                <a:latin typeface="Calibri" panose="020F0502020204030204" pitchFamily="34" charset="0"/>
                <a:ea typeface="Microsoft Sans Serif" panose="020B0604020202020204" pitchFamily="34" charset="0"/>
                <a:cs typeface="Calibri" panose="020F0502020204030204" pitchFamily="34" charset="0"/>
              </a:rPr>
              <a:t>e</a:t>
            </a:r>
            <a:r>
              <a:rPr lang="it-IT" sz="2800">
                <a:latin typeface="Calibri" panose="020F0502020204030204" pitchFamily="34" charset="0"/>
                <a:ea typeface="Microsoft Sans Serif" panose="020B0604020202020204" pitchFamily="34" charset="0"/>
                <a:cs typeface="Calibri" panose="020F0502020204030204" pitchFamily="34" charset="0"/>
              </a:rPr>
              <a:t>ffettivo </a:t>
            </a:r>
            <a:r>
              <a:rPr lang="it-IT" sz="2800" b="1">
                <a:latin typeface="Calibri" panose="020F0502020204030204" pitchFamily="34" charset="0"/>
                <a:ea typeface="Microsoft Sans Serif" panose="020B0604020202020204" pitchFamily="34" charset="0"/>
                <a:cs typeface="Calibri" panose="020F0502020204030204" pitchFamily="34" charset="0"/>
              </a:rPr>
              <a:t>g</a:t>
            </a:r>
            <a:r>
              <a:rPr lang="it-IT" sz="2800">
                <a:latin typeface="Calibri" panose="020F0502020204030204" pitchFamily="34" charset="0"/>
                <a:ea typeface="Microsoft Sans Serif" panose="020B0604020202020204" pitchFamily="34" charset="0"/>
                <a:cs typeface="Calibri" panose="020F0502020204030204" pitchFamily="34" charset="0"/>
              </a:rPr>
              <a:t>lobale), così come il TAN, è espresso in percentuale ed è calcolato secondo una formula matematica standardizzata che tiene conto del TAN dell’operazione, della frequenza dei pagamenti (mensili, trimestrali, semestrali, ecc.), delle spese bancarie e delle spese dell’operazione.
</a:t>
            </a:r>
            <a:endParaRPr lang="it-IT" sz="2800">
              <a:effectLst/>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La differenza tra il TAN e il TAEG è che il TAEG include, oltre al TAN, il numero di volte in cui vengono pagati interessi all’anno, le spese e le commissioni associate all’operazione.</a:t>
            </a:r>
            <a:endParaRPr lang="it-IT" altLang="es-ES"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C30EDFF5-8A51-CD49-6692-CE01E582C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30" t="-201" r="5590"/>
          <a:stretch/>
        </p:blipFill>
        <p:spPr>
          <a:xfrm>
            <a:off x="11506200" y="3760259"/>
            <a:ext cx="6420132" cy="4953450"/>
          </a:xfrm>
          <a:prstGeom prst="rect">
            <a:avLst/>
          </a:prstGeom>
        </p:spPr>
      </p:pic>
    </p:spTree>
    <p:extLst>
      <p:ext uri="{BB962C8B-B14F-4D97-AF65-F5344CB8AC3E}">
        <p14:creationId xmlns:p14="http://schemas.microsoft.com/office/powerpoint/2010/main" val="29104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6.</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sono il TAN e il TAEG?</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8763000" cy="4832092"/>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Pertanto, il TAN può essere un indicatore informativo, ma in realtà è di scarsa utilità per il consumatore in quanto non include le possibili spese e commissioni dell’operazione. Tuttavia, il TAEG è un indice molto utile per i consumatori per sapere quanto vale davvero un investimento per loro o se il credito che la loro banca sta offrendo loro ha buone condizioni o meno, e per confrontare le offerte.
</a:t>
            </a: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Ad esempio, in un mutuo ipotecario, il TAN ci dirà gli interessi che pagherò per i soldi che la banca mi presta. Il TAEG mi dirà gli interessi più i costi associati all’operazione.</a:t>
            </a:r>
            <a:endParaRPr lang="it-IT" sz="28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que contiene taza, tabla, cuarto, escena&#10;&#10;Descripción generada automáticamente">
            <a:extLst>
              <a:ext uri="{FF2B5EF4-FFF2-40B4-BE49-F238E27FC236}">
                <a16:creationId xmlns:a16="http://schemas.microsoft.com/office/drawing/2014/main" id="{E2E15D3B-9B73-0889-5822-BCE0FA8EE2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882" y="3137594"/>
            <a:ext cx="4711118" cy="4011811"/>
          </a:xfrm>
          <a:prstGeom prst="rect">
            <a:avLst/>
          </a:prstGeom>
        </p:spPr>
      </p:pic>
    </p:spTree>
    <p:extLst>
      <p:ext uri="{BB962C8B-B14F-4D97-AF65-F5344CB8AC3E}">
        <p14:creationId xmlns:p14="http://schemas.microsoft.com/office/powerpoint/2010/main" val="86059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6.</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sono il TAN e il TAEG?</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8763000" cy="3970318"/>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Questo tasso è proprio la percentuale che ci interessa conoscere in quanto ci permetterà di sapere nel dettaglio quanto costerà realmente il prestito, permettendoci di confrontarlo con altre offerte.
</a:t>
            </a: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Entrambi i concetti, TAN e TAEG, sono ufficiali e sono approvati dalle autorità finanziarie nazionali di ciascun paese, sebbene in ogni area geografica questi termini siano chiamati in modo diverso.</a:t>
            </a:r>
            <a:endParaRPr lang="it-IT" sz="28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que contiene taza, tabla, cuarto, escena&#10;&#10;Descripción generada automáticamente">
            <a:extLst>
              <a:ext uri="{FF2B5EF4-FFF2-40B4-BE49-F238E27FC236}">
                <a16:creationId xmlns:a16="http://schemas.microsoft.com/office/drawing/2014/main" id="{E2E15D3B-9B73-0889-5822-BCE0FA8EE2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882" y="3137594"/>
            <a:ext cx="4711118" cy="4011811"/>
          </a:xfrm>
          <a:prstGeom prst="rect">
            <a:avLst/>
          </a:prstGeom>
        </p:spPr>
      </p:pic>
    </p:spTree>
    <p:extLst>
      <p:ext uri="{BB962C8B-B14F-4D97-AF65-F5344CB8AC3E}">
        <p14:creationId xmlns:p14="http://schemas.microsoft.com/office/powerpoint/2010/main" val="280820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Riassumendo</a:t>
            </a:r>
          </a:p>
        </p:txBody>
      </p:sp>
      <p:sp>
        <p:nvSpPr>
          <p:cNvPr id="4" name="CuadroTexto 3">
            <a:extLst>
              <a:ext uri="{FF2B5EF4-FFF2-40B4-BE49-F238E27FC236}">
                <a16:creationId xmlns:a16="http://schemas.microsoft.com/office/drawing/2014/main" id="{3C357393-DEA7-C6A2-387E-C00C2B8E46C7}"/>
              </a:ext>
            </a:extLst>
          </p:cNvPr>
          <p:cNvSpPr txBox="1"/>
          <p:nvPr/>
        </p:nvSpPr>
        <p:spPr>
          <a:xfrm>
            <a:off x="1687179" y="2969216"/>
            <a:ext cx="6009021" cy="523220"/>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Interesse e tasso di interesse</a:t>
            </a:r>
            <a:endParaRPr lang="it-IT" altLang="ko-KR" sz="2800" b="1">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1687178" y="3440364"/>
            <a:ext cx="3951622" cy="95410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ko-KR" sz="2800">
                <a:latin typeface="Calibri" panose="020F0502020204030204" pitchFamily="34" charset="0"/>
                <a:ea typeface="Microsoft Sans Serif" panose="020B0604020202020204" pitchFamily="34" charset="0"/>
                <a:cs typeface="Calibri" panose="020F0502020204030204" pitchFamily="34" charset="0"/>
              </a:rPr>
              <a:t>Tasso di interesse = %
Interesse = % x capitale</a:t>
            </a:r>
            <a:endParaRPr lang="it-IT" altLang="ko-KR" sz="2400">
              <a:latin typeface="Microsoft Sans Serif" panose="020B0604020202020204" pitchFamily="34" charset="0"/>
              <a:cs typeface="Microsoft Sans Serif" panose="020B060402020202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2" cstate="print"/>
          <a:stretch>
            <a:fillRect/>
          </a:stretch>
        </p:blipFill>
        <p:spPr>
          <a:xfrm>
            <a:off x="910890" y="2969216"/>
            <a:ext cx="638173" cy="1486244"/>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1660675" y="5451544"/>
            <a:ext cx="3321914" cy="954107"/>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Interesse semplice e Interesse composto</a:t>
            </a:r>
            <a:endParaRPr lang="it-IT" altLang="ko-KR" sz="2800" b="1">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1656431" y="6248132"/>
            <a:ext cx="5008976"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a:latin typeface="Calibri" panose="020F0502020204030204" pitchFamily="34" charset="0"/>
                <a:ea typeface="Microsoft Sans Serif" panose="020B0604020202020204" pitchFamily="34" charset="0"/>
                <a:cs typeface="Calibri" panose="020F0502020204030204" pitchFamily="34" charset="0"/>
              </a:rPr>
              <a:t>Nell’interesse composto, anno dopo anno, i rendimenti generati dall'investimento vengono reinvestiti e quindi maturano ulteriori interessi</a:t>
            </a:r>
            <a:endParaRPr lang="it-IT" altLang="ko-KR" sz="240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2" cstate="print"/>
          <a:stretch>
            <a:fillRect/>
          </a:stretch>
        </p:blipFill>
        <p:spPr>
          <a:xfrm>
            <a:off x="884386" y="5451544"/>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559357" y="2969216"/>
            <a:ext cx="3661843" cy="954107"/>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Valore del denaro nel tempo</a:t>
            </a:r>
            <a:endParaRPr lang="it-IT" altLang="ko-KR" sz="28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559356" y="3834615"/>
            <a:ext cx="4042844"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a:latin typeface="Calibri" panose="020F0502020204030204" pitchFamily="34" charset="0"/>
                <a:ea typeface="Microsoft Sans Serif" panose="020B0604020202020204" pitchFamily="34" charset="0"/>
                <a:cs typeface="Calibri" panose="020F0502020204030204" pitchFamily="34" charset="0"/>
              </a:rPr>
              <a:t>La stessa quantità di denaro avrà un valore diverso a seconda di quando viene ricevuta.</a:t>
            </a:r>
            <a:endParaRPr lang="it-IT" altLang="ko-KR" sz="240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2" cstate="print"/>
          <a:stretch>
            <a:fillRect/>
          </a:stretch>
        </p:blipFill>
        <p:spPr>
          <a:xfrm>
            <a:off x="12783068" y="2969216"/>
            <a:ext cx="638173" cy="1486244"/>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559356" y="6157086"/>
            <a:ext cx="2743201" cy="523220"/>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TAN e TAEG</a:t>
            </a:r>
            <a:endParaRPr lang="it-IT" altLang="ko-KR" sz="2800" b="1">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559356" y="6640651"/>
            <a:ext cx="3747876"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a:latin typeface="Calibri" panose="020F0502020204030204" pitchFamily="34" charset="0"/>
                <a:ea typeface="Microsoft Sans Serif" panose="020B0604020202020204" pitchFamily="34" charset="0"/>
                <a:cs typeface="Calibri" panose="020F0502020204030204" pitchFamily="34" charset="0"/>
              </a:rPr>
              <a:t>Il TAEG è un indice molto utile per i consumatori per confrontare le offerte</a:t>
            </a:r>
            <a:endParaRPr lang="it-IT" altLang="ko-KR" sz="2800">
              <a:latin typeface="Calibri" panose="020F0502020204030204" pitchFamily="34" charset="0"/>
              <a:cs typeface="Calibri" panose="020F0502020204030204" pitchFamily="34" charset="0"/>
            </a:endParaRPr>
          </a:p>
        </p:txBody>
      </p:sp>
      <p:pic>
        <p:nvPicPr>
          <p:cNvPr id="15" name="object 2">
            <a:extLst>
              <a:ext uri="{FF2B5EF4-FFF2-40B4-BE49-F238E27FC236}">
                <a16:creationId xmlns:a16="http://schemas.microsoft.com/office/drawing/2014/main" id="{0DD2F338-E360-3DE7-6475-1B05002A8749}"/>
              </a:ext>
            </a:extLst>
          </p:cNvPr>
          <p:cNvPicPr/>
          <p:nvPr/>
        </p:nvPicPr>
        <p:blipFill>
          <a:blip r:embed="rId2" cstate="print"/>
          <a:stretch>
            <a:fillRect/>
          </a:stretch>
        </p:blipFill>
        <p:spPr>
          <a:xfrm>
            <a:off x="12783067" y="6157086"/>
            <a:ext cx="638173" cy="1486244"/>
          </a:xfrm>
          <a:prstGeom prst="rect">
            <a:avLst/>
          </a:prstGeom>
        </p:spPr>
      </p:pic>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7" t="6201" r="4629" b="8257"/>
          <a:stretch/>
        </p:blipFill>
        <p:spPr>
          <a:xfrm>
            <a:off x="7060624" y="3712338"/>
            <a:ext cx="5303619" cy="3352280"/>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6" t="9824" r="3271" b="9271"/>
          <a:stretch/>
        </p:blipFill>
        <p:spPr>
          <a:xfrm>
            <a:off x="9984233" y="4450370"/>
            <a:ext cx="7657297" cy="4225882"/>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Obiettivi &amp; Finalità </a:t>
            </a: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it-IT" sz="2800">
                <a:latin typeface="Calibri" panose="020F0502020204030204" pitchFamily="34" charset="0"/>
                <a:ea typeface="Microsoft Sans Serif" panose="020B0604020202020204" pitchFamily="34" charset="0"/>
                <a:cs typeface="Calibri" panose="020F0502020204030204" pitchFamily="34" charset="0"/>
              </a:rPr>
              <a:t>Alla fine di questo modulo sarai in grado di:</a:t>
            </a:r>
            <a:endParaRPr lang="it-IT" sz="280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780314" y="3334203"/>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784514" y="5448300"/>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780314" y="4152900"/>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663682" y="3190216"/>
            <a:ext cx="8077199" cy="523220"/>
          </a:xfrm>
          <a:prstGeom prst="rect">
            <a:avLst/>
          </a:prstGeom>
          <a:noFill/>
        </p:spPr>
        <p:txBody>
          <a:bodyPr wrap="square" lIns="108000" rIns="108000" rtlCol="0">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Riconoscere le operazioni finanziarie di base</a:t>
            </a:r>
            <a:endParaRPr lang="it-IT" altLang="ko-KR" sz="2800" b="1">
              <a:latin typeface="Calibri" panose="020F0502020204030204" pitchFamily="34" charset="0"/>
              <a:cs typeface="Calibri" panose="020F0502020204030204" pitchFamily="34" charset="0"/>
            </a:endParaRPr>
          </a:p>
        </p:txBody>
      </p:sp>
      <p:grpSp>
        <p:nvGrpSpPr>
          <p:cNvPr id="26" name="Group 3">
            <a:extLst>
              <a:ext uri="{FF2B5EF4-FFF2-40B4-BE49-F238E27FC236}">
                <a16:creationId xmlns:a16="http://schemas.microsoft.com/office/drawing/2014/main" id="{02FD7B14-969C-8B21-ECEE-333D80A22E9D}"/>
              </a:ext>
            </a:extLst>
          </p:cNvPr>
          <p:cNvGrpSpPr/>
          <p:nvPr/>
        </p:nvGrpSpPr>
        <p:grpSpPr>
          <a:xfrm>
            <a:off x="2667001" y="4036264"/>
            <a:ext cx="8940799" cy="937326"/>
            <a:chOff x="6420993" y="1336374"/>
            <a:chExt cx="5124926" cy="937326"/>
          </a:xfrm>
        </p:grpSpPr>
        <p:sp>
          <p:nvSpPr>
            <p:cNvPr id="27" name="TextBox 7">
              <a:extLst>
                <a:ext uri="{FF2B5EF4-FFF2-40B4-BE49-F238E27FC236}">
                  <a16:creationId xmlns:a16="http://schemas.microsoft.com/office/drawing/2014/main" id="{5DF6EFEA-BE50-F01B-2ECE-F56471D2617B}"/>
                </a:ext>
              </a:extLst>
            </p:cNvPr>
            <p:cNvSpPr txBox="1"/>
            <p:nvPr/>
          </p:nvSpPr>
          <p:spPr>
            <a:xfrm>
              <a:off x="6420994" y="1750480"/>
              <a:ext cx="5124925" cy="523220"/>
            </a:xfrm>
            <a:prstGeom prst="rect">
              <a:avLst/>
            </a:prstGeom>
            <a:noFill/>
          </p:spPr>
          <p:txBody>
            <a:bodyPr wrap="square" rtlCol="0">
              <a:spAutoFit/>
            </a:bodyPr>
            <a:lstStyle/>
            <a:p>
              <a:r>
                <a:rPr lang="it-IT" altLang="ko-KR" sz="2800">
                  <a:latin typeface="Calibri" panose="020F0502020204030204" pitchFamily="34" charset="0"/>
                  <a:ea typeface="Microsoft Sans Serif" panose="020B0604020202020204" pitchFamily="34" charset="0"/>
                  <a:cs typeface="Calibri" panose="020F0502020204030204" pitchFamily="34" charset="0"/>
                </a:rPr>
                <a:t>capitale iniziale, capitale finale, interesse e tasso di interesse</a:t>
              </a:r>
            </a:p>
          </p:txBody>
        </p:sp>
        <p:sp>
          <p:nvSpPr>
            <p:cNvPr id="28" name="TextBox 8">
              <a:extLst>
                <a:ext uri="{FF2B5EF4-FFF2-40B4-BE49-F238E27FC236}">
                  <a16:creationId xmlns:a16="http://schemas.microsoft.com/office/drawing/2014/main" id="{C36C1177-DB5A-C233-5BDB-C26E2B34FEA0}"/>
                </a:ext>
              </a:extLst>
            </p:cNvPr>
            <p:cNvSpPr txBox="1"/>
            <p:nvPr/>
          </p:nvSpPr>
          <p:spPr>
            <a:xfrm>
              <a:off x="6420993" y="1336374"/>
              <a:ext cx="5124925" cy="523220"/>
            </a:xfrm>
            <a:prstGeom prst="rect">
              <a:avLst/>
            </a:prstGeom>
            <a:noFill/>
          </p:spPr>
          <p:txBody>
            <a:bodyPr wrap="square" lIns="108000" rIns="108000" rtlCol="0">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Identificare gli elementi chiave delle operazioni finanziarie:</a:t>
              </a:r>
              <a:endParaRPr lang="it-IT" altLang="ko-KR" sz="2800" b="1">
                <a:latin typeface="Calibri" panose="020F0502020204030204" pitchFamily="34" charset="0"/>
                <a:cs typeface="Calibri" panose="020F0502020204030204" pitchFamily="34" charset="0"/>
              </a:endParaRPr>
            </a:p>
          </p:txBody>
        </p:sp>
      </p:grpSp>
      <p:grpSp>
        <p:nvGrpSpPr>
          <p:cNvPr id="29" name="Group 3">
            <a:extLst>
              <a:ext uri="{FF2B5EF4-FFF2-40B4-BE49-F238E27FC236}">
                <a16:creationId xmlns:a16="http://schemas.microsoft.com/office/drawing/2014/main" id="{8B586C85-1E83-9E53-440B-16DCB9006C29}"/>
              </a:ext>
            </a:extLst>
          </p:cNvPr>
          <p:cNvGrpSpPr/>
          <p:nvPr/>
        </p:nvGrpSpPr>
        <p:grpSpPr>
          <a:xfrm>
            <a:off x="2663683" y="5275311"/>
            <a:ext cx="7928118" cy="1371600"/>
            <a:chOff x="6419327" y="902100"/>
            <a:chExt cx="5126592" cy="1371600"/>
          </a:xfrm>
        </p:grpSpPr>
        <p:sp>
          <p:nvSpPr>
            <p:cNvPr id="30" name="TextBox 7">
              <a:extLst>
                <a:ext uri="{FF2B5EF4-FFF2-40B4-BE49-F238E27FC236}">
                  <a16:creationId xmlns:a16="http://schemas.microsoft.com/office/drawing/2014/main" id="{AB5EC654-5F00-7465-6607-FE2CC023ABBE}"/>
                </a:ext>
              </a:extLst>
            </p:cNvPr>
            <p:cNvSpPr txBox="1"/>
            <p:nvPr/>
          </p:nvSpPr>
          <p:spPr>
            <a:xfrm>
              <a:off x="6420994" y="1750480"/>
              <a:ext cx="5124925" cy="523220"/>
            </a:xfrm>
            <a:prstGeom prst="rect">
              <a:avLst/>
            </a:prstGeom>
            <a:noFill/>
          </p:spPr>
          <p:txBody>
            <a:bodyPr wrap="square" rtlCol="0">
              <a:spAutoFit/>
            </a:bodyPr>
            <a:lstStyle/>
            <a:p>
              <a:r>
                <a:rPr lang="it-IT" altLang="ko-KR" sz="2800">
                  <a:latin typeface="Calibri" panose="020F0502020204030204" pitchFamily="34" charset="0"/>
                  <a:ea typeface="Microsoft Sans Serif" panose="020B0604020202020204" pitchFamily="34" charset="0"/>
                  <a:cs typeface="Calibri" panose="020F0502020204030204" pitchFamily="34" charset="0"/>
                </a:rPr>
                <a:t>tasso nominale, tasso effettivo e TAEG</a:t>
              </a:r>
            </a:p>
          </p:txBody>
        </p:sp>
        <p:sp>
          <p:nvSpPr>
            <p:cNvPr id="31" name="TextBox 8">
              <a:extLst>
                <a:ext uri="{FF2B5EF4-FFF2-40B4-BE49-F238E27FC236}">
                  <a16:creationId xmlns:a16="http://schemas.microsoft.com/office/drawing/2014/main" id="{726ABA70-2A00-5E18-8F67-4291A0157C19}"/>
                </a:ext>
              </a:extLst>
            </p:cNvPr>
            <p:cNvSpPr txBox="1"/>
            <p:nvPr/>
          </p:nvSpPr>
          <p:spPr>
            <a:xfrm>
              <a:off x="6419327" y="902100"/>
              <a:ext cx="5124925" cy="954107"/>
            </a:xfrm>
            <a:prstGeom prst="rect">
              <a:avLst/>
            </a:prstGeom>
            <a:noFill/>
          </p:spPr>
          <p:txBody>
            <a:bodyPr wrap="square" lIns="108000" rIns="108000" rtlCol="0">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Saper interpretare il significato dei diversi modi di esprimere il tasso di interesse di un’operazione:</a:t>
              </a:r>
              <a:endParaRPr lang="it-IT" altLang="ko-KR" sz="2800" b="1">
                <a:latin typeface="Calibri" panose="020F0502020204030204" pitchFamily="34" charset="0"/>
                <a:cs typeface="Calibri" panose="020F0502020204030204" pitchFamily="34" charset="0"/>
              </a:endParaRPr>
            </a:p>
          </p:txBody>
        </p:sp>
      </p:grpSp>
      <p:pic>
        <p:nvPicPr>
          <p:cNvPr id="10" name="object 2">
            <a:extLst>
              <a:ext uri="{FF2B5EF4-FFF2-40B4-BE49-F238E27FC236}">
                <a16:creationId xmlns:a16="http://schemas.microsoft.com/office/drawing/2014/main" id="{20B221D2-CE0D-2B80-D2CB-2822AE198FB5}"/>
              </a:ext>
            </a:extLst>
          </p:cNvPr>
          <p:cNvPicPr/>
          <p:nvPr/>
        </p:nvPicPr>
        <p:blipFill rotWithShape="1">
          <a:blip r:embed="rId3" cstate="print"/>
          <a:srcRect b="68891"/>
          <a:stretch/>
        </p:blipFill>
        <p:spPr>
          <a:xfrm>
            <a:off x="1793566" y="7124700"/>
            <a:ext cx="370416" cy="280000"/>
          </a:xfrm>
          <a:prstGeom prst="rect">
            <a:avLst/>
          </a:prstGeom>
        </p:spPr>
      </p:pic>
      <p:sp>
        <p:nvSpPr>
          <p:cNvPr id="12" name="TextBox 8">
            <a:extLst>
              <a:ext uri="{FF2B5EF4-FFF2-40B4-BE49-F238E27FC236}">
                <a16:creationId xmlns:a16="http://schemas.microsoft.com/office/drawing/2014/main" id="{45B61FB6-FE72-AACC-2B94-7FE38A0864FF}"/>
              </a:ext>
            </a:extLst>
          </p:cNvPr>
          <p:cNvSpPr txBox="1"/>
          <p:nvPr/>
        </p:nvSpPr>
        <p:spPr>
          <a:xfrm>
            <a:off x="2676934" y="6972300"/>
            <a:ext cx="8077199" cy="954107"/>
          </a:xfrm>
          <a:prstGeom prst="rect">
            <a:avLst/>
          </a:prstGeom>
          <a:noFill/>
        </p:spPr>
        <p:txBody>
          <a:bodyPr wrap="square" lIns="108000" rIns="108000" rtlCol="0">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Rendere più facile tenere traccia delle finanze personali</a:t>
            </a:r>
            <a:endParaRPr lang="it-IT" altLang="ko-KR"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it-IT" sz="8000" b="1" spc="-114">
                <a:solidFill>
                  <a:srgbClr val="FAC709"/>
                </a:solidFill>
                <a:latin typeface="Calibri" panose="020F0502020204030204" pitchFamily="34" charset="0"/>
                <a:ea typeface="Microsoft Sans Serif" panose="020B0604020202020204" pitchFamily="34" charset="0"/>
                <a:cs typeface="Calibri" panose="020F0502020204030204" pitchFamily="34" charset="0"/>
              </a:rPr>
              <a:t>Grazie!</a:t>
            </a:r>
            <a:endParaRPr kumimoji="0" lang="it-IT" sz="8000" b="1" i="0" u="none" strike="noStrike" kern="1200" cap="none" spc="0" normalizeH="0" baseline="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769441"/>
          </a:xfrm>
          <a:prstGeom prst="rect">
            <a:avLst/>
          </a:prstGeom>
          <a:noFill/>
        </p:spPr>
        <p:txBody>
          <a:bodyPr wrap="square">
            <a:spAutoFit/>
          </a:bodyPr>
          <a:lstStyle/>
          <a:p>
            <a:pPr marL="12700" algn="ctr">
              <a:lnSpc>
                <a:spcPct val="100000"/>
              </a:lnSpc>
              <a:spcBef>
                <a:spcPts val="100"/>
              </a:spcBef>
            </a:pPr>
            <a:r>
              <a:rPr lang="it-IT" sz="4400" b="1" spc="-65">
                <a:latin typeface="Calibri" panose="020F0502020204030204" pitchFamily="34" charset="0"/>
                <a:ea typeface="Microsoft Sans Serif" panose="020B0604020202020204" pitchFamily="34" charset="0"/>
                <a:cs typeface="Calibri" panose="020F0502020204030204" pitchFamily="34" charset="0"/>
              </a:rPr>
              <a:t>Partner: Università di Malaga</a:t>
            </a:r>
          </a:p>
        </p:txBody>
      </p:sp>
    </p:spTree>
    <p:extLst>
      <p:ext uri="{BB962C8B-B14F-4D97-AF65-F5344CB8AC3E}">
        <p14:creationId xmlns:p14="http://schemas.microsoft.com/office/powerpoint/2010/main" val="17683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200" y="2951102"/>
            <a:ext cx="8807675" cy="5871783"/>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Indice</a:t>
            </a: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416415" y="2826460"/>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388494" y="4912773"/>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399312" y="3652985"/>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286000" y="2664858"/>
            <a:ext cx="5867400" cy="523220"/>
          </a:xfrm>
          <a:prstGeom prst="rect">
            <a:avLst/>
          </a:prstGeom>
          <a:noFill/>
        </p:spPr>
        <p:txBody>
          <a:bodyPr wrap="square" lIns="108000" rIns="108000" rtlCol="0">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1.- Cos'è un'operazione finanziaria? </a:t>
            </a:r>
            <a:endParaRPr lang="it-IT" altLang="ko-KR" sz="2800" b="1">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286000" y="3477280"/>
            <a:ext cx="8077200" cy="954107"/>
          </a:xfrm>
          <a:prstGeom prst="rect">
            <a:avLst/>
          </a:prstGeom>
          <a:noFill/>
        </p:spPr>
        <p:txBody>
          <a:bodyPr wrap="square" lIns="108000" rIns="108000" rtlCol="0">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2.- Differenza tra il “Tasso di interesse” e l’“Interesse” di un’operazione finanziaria</a:t>
            </a:r>
            <a:endParaRPr lang="it-IT" altLang="ko-KR" sz="2800" b="1">
              <a:latin typeface="Calibri" panose="020F0502020204030204" pitchFamily="34" charset="0"/>
              <a:cs typeface="Calibri" panose="020F0502020204030204" pitchFamily="34" charset="0"/>
            </a:endParaRPr>
          </a:p>
        </p:txBody>
      </p:sp>
      <p:sp>
        <p:nvSpPr>
          <p:cNvPr id="31" name="TextBox 8">
            <a:extLst>
              <a:ext uri="{FF2B5EF4-FFF2-40B4-BE49-F238E27FC236}">
                <a16:creationId xmlns:a16="http://schemas.microsoft.com/office/drawing/2014/main" id="{726ABA70-2A00-5E18-8F67-4291A0157C19}"/>
              </a:ext>
            </a:extLst>
          </p:cNvPr>
          <p:cNvSpPr txBox="1"/>
          <p:nvPr/>
        </p:nvSpPr>
        <p:spPr>
          <a:xfrm>
            <a:off x="2286000" y="4772680"/>
            <a:ext cx="7179139" cy="954107"/>
          </a:xfrm>
          <a:prstGeom prst="rect">
            <a:avLst/>
          </a:prstGeom>
          <a:noFill/>
        </p:spPr>
        <p:txBody>
          <a:bodyPr wrap="square" lIns="108000" rIns="108000" rtlCol="0">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3.- Perché il tempo è così importante quando parliamo di soldi?</a:t>
            </a:r>
            <a:endParaRPr lang="it-IT" altLang="ko-KR" sz="2800" b="1">
              <a:latin typeface="Calibri" panose="020F0502020204030204" pitchFamily="34" charset="0"/>
              <a:cs typeface="Calibri" panose="020F0502020204030204" pitchFamily="34" charset="0"/>
            </a:endParaRPr>
          </a:p>
        </p:txBody>
      </p:sp>
      <p:pic>
        <p:nvPicPr>
          <p:cNvPr id="11" name="object 2">
            <a:extLst>
              <a:ext uri="{FF2B5EF4-FFF2-40B4-BE49-F238E27FC236}">
                <a16:creationId xmlns:a16="http://schemas.microsoft.com/office/drawing/2014/main" id="{1198203E-F30C-C231-7F97-00A10E77FEFB}"/>
              </a:ext>
            </a:extLst>
          </p:cNvPr>
          <p:cNvPicPr/>
          <p:nvPr/>
        </p:nvPicPr>
        <p:blipFill rotWithShape="1">
          <a:blip r:embed="rId3" cstate="print"/>
          <a:srcRect b="68891"/>
          <a:stretch/>
        </p:blipFill>
        <p:spPr>
          <a:xfrm>
            <a:off x="1409789" y="6179560"/>
            <a:ext cx="370416" cy="280000"/>
          </a:xfrm>
          <a:prstGeom prst="rect">
            <a:avLst/>
          </a:prstGeom>
        </p:spPr>
      </p:pic>
      <p:pic>
        <p:nvPicPr>
          <p:cNvPr id="12" name="object 2">
            <a:extLst>
              <a:ext uri="{FF2B5EF4-FFF2-40B4-BE49-F238E27FC236}">
                <a16:creationId xmlns:a16="http://schemas.microsoft.com/office/drawing/2014/main" id="{2F420885-1A27-CE62-1690-0D69FEAF702A}"/>
              </a:ext>
            </a:extLst>
          </p:cNvPr>
          <p:cNvPicPr/>
          <p:nvPr/>
        </p:nvPicPr>
        <p:blipFill rotWithShape="1">
          <a:blip r:embed="rId3" cstate="print"/>
          <a:srcRect t="63119" r="-2857" b="2657"/>
          <a:stretch/>
        </p:blipFill>
        <p:spPr>
          <a:xfrm>
            <a:off x="1396895" y="7842977"/>
            <a:ext cx="381000" cy="326225"/>
          </a:xfrm>
          <a:prstGeom prst="rect">
            <a:avLst/>
          </a:prstGeom>
        </p:spPr>
      </p:pic>
      <p:grpSp>
        <p:nvGrpSpPr>
          <p:cNvPr id="13" name="Grupo 12">
            <a:extLst>
              <a:ext uri="{FF2B5EF4-FFF2-40B4-BE49-F238E27FC236}">
                <a16:creationId xmlns:a16="http://schemas.microsoft.com/office/drawing/2014/main" id="{7DD910AB-9927-D2E6-88D9-3E6DBBE0CCA6}"/>
              </a:ext>
            </a:extLst>
          </p:cNvPr>
          <p:cNvGrpSpPr/>
          <p:nvPr/>
        </p:nvGrpSpPr>
        <p:grpSpPr>
          <a:xfrm>
            <a:off x="1392686" y="7006085"/>
            <a:ext cx="389419" cy="357695"/>
            <a:chOff x="10576646" y="4322694"/>
            <a:chExt cx="700954" cy="668406"/>
          </a:xfrm>
        </p:grpSpPr>
        <p:pic>
          <p:nvPicPr>
            <p:cNvPr id="14" name="object 2">
              <a:extLst>
                <a:ext uri="{FF2B5EF4-FFF2-40B4-BE49-F238E27FC236}">
                  <a16:creationId xmlns:a16="http://schemas.microsoft.com/office/drawing/2014/main" id="{4CC50331-7844-5597-9990-20FCCB80DE97}"/>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15" name="Rectángulo 14">
              <a:extLst>
                <a:ext uri="{FF2B5EF4-FFF2-40B4-BE49-F238E27FC236}">
                  <a16:creationId xmlns:a16="http://schemas.microsoft.com/office/drawing/2014/main" id="{050AC60A-AA9F-2D27-A648-D9E40B3CC4FC}"/>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16" name="TextBox 8">
            <a:extLst>
              <a:ext uri="{FF2B5EF4-FFF2-40B4-BE49-F238E27FC236}">
                <a16:creationId xmlns:a16="http://schemas.microsoft.com/office/drawing/2014/main" id="{70E3023D-73C2-41CE-30BA-F721A1527644}"/>
              </a:ext>
            </a:extLst>
          </p:cNvPr>
          <p:cNvSpPr txBox="1"/>
          <p:nvPr/>
        </p:nvSpPr>
        <p:spPr>
          <a:xfrm>
            <a:off x="2279374" y="6019762"/>
            <a:ext cx="7474226" cy="523220"/>
          </a:xfrm>
          <a:prstGeom prst="rect">
            <a:avLst/>
          </a:prstGeom>
          <a:noFill/>
        </p:spPr>
        <p:txBody>
          <a:bodyPr wrap="square" lIns="108000" rIns="108000" rtlCol="0">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4.- Capitalizzazione e attualizzazione del denaro</a:t>
            </a:r>
            <a:endParaRPr lang="it-IT" altLang="ko-KR" sz="2800" b="1">
              <a:latin typeface="Calibri" panose="020F0502020204030204" pitchFamily="34" charset="0"/>
              <a:cs typeface="Calibri" panose="020F0502020204030204" pitchFamily="34" charset="0"/>
            </a:endParaRPr>
          </a:p>
        </p:txBody>
      </p:sp>
      <p:sp>
        <p:nvSpPr>
          <p:cNvPr id="23" name="TextBox 8">
            <a:extLst>
              <a:ext uri="{FF2B5EF4-FFF2-40B4-BE49-F238E27FC236}">
                <a16:creationId xmlns:a16="http://schemas.microsoft.com/office/drawing/2014/main" id="{CF26D0A3-CD98-14A2-32ED-2AEB490335BA}"/>
              </a:ext>
            </a:extLst>
          </p:cNvPr>
          <p:cNvSpPr txBox="1"/>
          <p:nvPr/>
        </p:nvSpPr>
        <p:spPr>
          <a:xfrm>
            <a:off x="2279374" y="6906280"/>
            <a:ext cx="7331539" cy="523220"/>
          </a:xfrm>
          <a:prstGeom prst="rect">
            <a:avLst/>
          </a:prstGeom>
          <a:noFill/>
        </p:spPr>
        <p:txBody>
          <a:bodyPr wrap="square" lIns="108000" rIns="108000" rtlCol="0">
            <a:spAutoFit/>
          </a:bodyPr>
          <a:lstStyle/>
          <a:p>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5.- Interesse semplice e Interesse composto</a:t>
            </a:r>
            <a:endParaRPr lang="it-IT" altLang="ko-KR" sz="2800" b="1" dirty="0">
              <a:latin typeface="Calibri" panose="020F0502020204030204" pitchFamily="34" charset="0"/>
              <a:cs typeface="Calibri" panose="020F0502020204030204" pitchFamily="34" charset="0"/>
            </a:endParaRPr>
          </a:p>
        </p:txBody>
      </p:sp>
      <p:sp>
        <p:nvSpPr>
          <p:cNvPr id="32" name="TextBox 8">
            <a:extLst>
              <a:ext uri="{FF2B5EF4-FFF2-40B4-BE49-F238E27FC236}">
                <a16:creationId xmlns:a16="http://schemas.microsoft.com/office/drawing/2014/main" id="{20ECC024-787B-E50C-D72A-7638816BEEB1}"/>
              </a:ext>
            </a:extLst>
          </p:cNvPr>
          <p:cNvSpPr txBox="1"/>
          <p:nvPr/>
        </p:nvSpPr>
        <p:spPr>
          <a:xfrm>
            <a:off x="2279374" y="7744480"/>
            <a:ext cx="7179139" cy="523220"/>
          </a:xfrm>
          <a:prstGeom prst="rect">
            <a:avLst/>
          </a:prstGeom>
          <a:noFill/>
        </p:spPr>
        <p:txBody>
          <a:bodyPr wrap="square" lIns="108000" rIns="108000" rtlCol="0">
            <a:spAutoFit/>
          </a:bodyPr>
          <a:lstStyle/>
          <a:p>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6.- Cosa sono il TAN e il TAEG?</a:t>
            </a:r>
            <a:endParaRPr lang="it-IT" altLang="ko-K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1.</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Cos’è un’operazione finanziaria?</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448800" cy="5693866"/>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Le operazioni finanziarie sono molteplici e molto diverse tra loro e vengono svolte continuamente nel mondo della finanza. Esempi di operazioni finanziarie sono: aprire un conto corrente, un deposito a termine, un libretto di risparmio, stipulare un prestito, stipulare un piano pensionistico, acquistare azioni... 
</a:t>
            </a:r>
            <a:endParaRPr lang="it-IT"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altLang="es-ES" sz="2800">
                <a:latin typeface="Calibri" panose="020F0502020204030204" pitchFamily="34" charset="0"/>
                <a:ea typeface="Microsoft Sans Serif" panose="020B0604020202020204" pitchFamily="34" charset="0"/>
                <a:cs typeface="Calibri" panose="020F0502020204030204" pitchFamily="34" charset="0"/>
              </a:rPr>
              <a:t>Fondamentalmente, un’operazione finanziaria consiste in uno scambio di capitale disponibile in diversi momenti.
</a:t>
            </a:r>
          </a:p>
          <a:p>
            <a:pPr>
              <a:defRPr/>
            </a:pPr>
            <a:r>
              <a:rPr lang="it-IT" altLang="es-ES" sz="2800">
                <a:latin typeface="Calibri" panose="020F0502020204030204" pitchFamily="34" charset="0"/>
                <a:ea typeface="Microsoft Sans Serif" panose="020B0604020202020204" pitchFamily="34" charset="0"/>
                <a:cs typeface="Calibri" panose="020F0502020204030204" pitchFamily="34" charset="0"/>
              </a:rPr>
              <a:t>Chiunque </a:t>
            </a:r>
            <a:r>
              <a:rPr lang="it-IT" altLang="es-ES" sz="2800" b="1">
                <a:latin typeface="Calibri" panose="020F0502020204030204" pitchFamily="34" charset="0"/>
                <a:ea typeface="Microsoft Sans Serif" panose="020B0604020202020204" pitchFamily="34" charset="0"/>
                <a:cs typeface="Calibri" panose="020F0502020204030204" pitchFamily="34" charset="0"/>
              </a:rPr>
              <a:t>presti</a:t>
            </a:r>
            <a:r>
              <a:rPr lang="it-IT" altLang="es-ES" sz="2800">
                <a:latin typeface="Calibri" panose="020F0502020204030204" pitchFamily="34" charset="0"/>
                <a:ea typeface="Microsoft Sans Serif" panose="020B0604020202020204" pitchFamily="34" charset="0"/>
                <a:cs typeface="Calibri" panose="020F0502020204030204" pitchFamily="34" charset="0"/>
              </a:rPr>
              <a:t> il denaro è chiamato </a:t>
            </a:r>
            <a:r>
              <a:rPr lang="it-IT" altLang="es-ES" sz="2800" b="1">
                <a:latin typeface="Calibri" panose="020F0502020204030204" pitchFamily="34" charset="0"/>
                <a:ea typeface="Microsoft Sans Serif" panose="020B0604020202020204" pitchFamily="34" charset="0"/>
                <a:cs typeface="Calibri" panose="020F0502020204030204" pitchFamily="34" charset="0"/>
              </a:rPr>
              <a:t>prestatore o creditore</a:t>
            </a:r>
            <a:r>
              <a:rPr lang="it-IT" altLang="es-ES" sz="2800">
                <a:latin typeface="Calibri" panose="020F0502020204030204" pitchFamily="34" charset="0"/>
                <a:ea typeface="Microsoft Sans Serif" panose="020B0604020202020204" pitchFamily="34" charset="0"/>
                <a:cs typeface="Calibri" panose="020F0502020204030204" pitchFamily="34" charset="0"/>
              </a:rPr>
              <a:t>. La persona che </a:t>
            </a:r>
            <a:r>
              <a:rPr lang="it-IT" altLang="es-ES" sz="2800" b="1">
                <a:latin typeface="Calibri" panose="020F0502020204030204" pitchFamily="34" charset="0"/>
                <a:ea typeface="Microsoft Sans Serif" panose="020B0604020202020204" pitchFamily="34" charset="0"/>
                <a:cs typeface="Calibri" panose="020F0502020204030204" pitchFamily="34" charset="0"/>
              </a:rPr>
              <a:t>lo riceve </a:t>
            </a:r>
            <a:r>
              <a:rPr lang="it-IT" altLang="es-ES" sz="2800">
                <a:latin typeface="Calibri" panose="020F0502020204030204" pitchFamily="34" charset="0"/>
                <a:ea typeface="Microsoft Sans Serif" panose="020B0604020202020204" pitchFamily="34" charset="0"/>
                <a:cs typeface="Calibri" panose="020F0502020204030204" pitchFamily="34" charset="0"/>
              </a:rPr>
              <a:t>è chiamata </a:t>
            </a:r>
            <a:r>
              <a:rPr lang="it-IT" altLang="es-ES" sz="2800" b="1">
                <a:latin typeface="Calibri" panose="020F0502020204030204" pitchFamily="34" charset="0"/>
                <a:ea typeface="Microsoft Sans Serif" panose="020B0604020202020204" pitchFamily="34" charset="0"/>
                <a:cs typeface="Calibri" panose="020F0502020204030204" pitchFamily="34" charset="0"/>
              </a:rPr>
              <a:t>mutuatario o debitore</a:t>
            </a:r>
            <a:r>
              <a:rPr lang="it-IT" altLang="es-ES" sz="2800">
                <a:latin typeface="Calibri" panose="020F0502020204030204" pitchFamily="34" charset="0"/>
                <a:ea typeface="Microsoft Sans Serif" panose="020B0604020202020204" pitchFamily="34" charset="0"/>
                <a:cs typeface="Calibri" panose="020F0502020204030204" pitchFamily="34" charset="0"/>
              </a:rPr>
              <a:t>. È essenziale sottolineare che il capitale fornito da entrambi è sempre equivalente.</a:t>
            </a:r>
          </a:p>
        </p:txBody>
      </p:sp>
      <p:pic>
        <p:nvPicPr>
          <p:cNvPr id="10" name="Imagen 9" descr="Una caricatura de una persona&#10;&#10;Descripción generada automáticamente con confianza media">
            <a:extLst>
              <a:ext uri="{FF2B5EF4-FFF2-40B4-BE49-F238E27FC236}">
                <a16:creationId xmlns:a16="http://schemas.microsoft.com/office/drawing/2014/main" id="{14F030FE-E7BF-A7A3-2BA4-A4815926A6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4827" y="2912983"/>
            <a:ext cx="5229051" cy="4461034"/>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2.</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Differenza tra il “Tasso di interesse” e l’“Interesse” di un’operazione finanziaria</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9448800" cy="3970318"/>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Il denaro, come ogni prodotto che vogliamo acquistare, ha un prezzo. Il tasso di interesse è il prezzo del denaro. Cioè, ciò che paghiamo a una banca per prestarci denaro (ad esempio un mutuo), o ciò che la banca ci paga per depositare i nostri soldi (ad esempio un deposito).  
</a:t>
            </a: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Il tasso di interesse è sempre espresso in percentuale, si riferisce ad un determinato periodo di tempo e viene applicato all’importo prestato o depositato.</a:t>
            </a:r>
            <a:endParaRPr lang="it-IT" sz="28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Icono&#10;&#10;Descripción generada automáticamente">
            <a:extLst>
              <a:ext uri="{FF2B5EF4-FFF2-40B4-BE49-F238E27FC236}">
                <a16:creationId xmlns:a16="http://schemas.microsoft.com/office/drawing/2014/main" id="{24065376-83A8-FBEE-AD76-EDBFD1ABFA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5346" y="2919680"/>
            <a:ext cx="4771541" cy="4760357"/>
          </a:xfrm>
          <a:prstGeom prst="rect">
            <a:avLst/>
          </a:prstGeom>
        </p:spPr>
      </p:pic>
    </p:spTree>
    <p:extLst>
      <p:ext uri="{BB962C8B-B14F-4D97-AF65-F5344CB8AC3E}">
        <p14:creationId xmlns:p14="http://schemas.microsoft.com/office/powerpoint/2010/main" val="389105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2.</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Differenza tra il “Tasso di interesse” e l’“Interesse” di un’operazione finanziaria</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7162800" cy="5262979"/>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Il termine “</a:t>
            </a:r>
            <a:r>
              <a:rPr lang="it-IT" sz="2800" b="1">
                <a:latin typeface="Calibri" panose="020F0502020204030204" pitchFamily="34" charset="0"/>
                <a:ea typeface="Microsoft Sans Serif" panose="020B0604020202020204" pitchFamily="34" charset="0"/>
                <a:cs typeface="Calibri" panose="020F0502020204030204" pitchFamily="34" charset="0"/>
              </a:rPr>
              <a:t>interesse</a:t>
            </a:r>
            <a:r>
              <a:rPr lang="it-IT" sz="2800">
                <a:latin typeface="Calibri" panose="020F0502020204030204" pitchFamily="34" charset="0"/>
                <a:ea typeface="Microsoft Sans Serif" panose="020B0604020202020204" pitchFamily="34" charset="0"/>
                <a:cs typeface="Calibri" panose="020F0502020204030204" pitchFamily="34" charset="0"/>
              </a:rPr>
              <a:t>” è spesso usato come sinonimo di “</a:t>
            </a:r>
            <a:r>
              <a:rPr lang="it-IT" sz="2800" b="1">
                <a:latin typeface="Calibri" panose="020F0502020204030204" pitchFamily="34" charset="0"/>
                <a:ea typeface="Microsoft Sans Serif" panose="020B0604020202020204" pitchFamily="34" charset="0"/>
                <a:cs typeface="Calibri" panose="020F0502020204030204" pitchFamily="34" charset="0"/>
              </a:rPr>
              <a:t>tasso di interesse</a:t>
            </a:r>
            <a:r>
              <a:rPr lang="it-IT" sz="2800">
                <a:latin typeface="Calibri" panose="020F0502020204030204" pitchFamily="34" charset="0"/>
                <a:ea typeface="Microsoft Sans Serif" panose="020B0604020202020204" pitchFamily="34" charset="0"/>
                <a:cs typeface="Calibri" panose="020F0502020204030204" pitchFamily="34" charset="0"/>
              </a:rPr>
              <a:t>”, ma non è la stessa cosa; Il tasso di interesse è una percentuale e l'interesse è il risultato dell'applicazione di tale percentuale al capitale per la rispettiva durata.  
</a:t>
            </a: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Ad esempio, se chiediamo alla banca un prestito di €10.000 e il tasso di interesse è del 10% all’anno, l’interesse è di € 1.000 (10% x 10.000 = €1.000), e pagherò alla banca un totale di €11.000 per averlo.</a:t>
            </a:r>
            <a:endParaRPr lang="it-IT" sz="28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7" name="Diagrama 6">
            <a:extLst>
              <a:ext uri="{FF2B5EF4-FFF2-40B4-BE49-F238E27FC236}">
                <a16:creationId xmlns:a16="http://schemas.microsoft.com/office/drawing/2014/main" id="{C7CA8730-52A2-761B-E385-B61BBEB62F73}"/>
              </a:ext>
            </a:extLst>
          </p:cNvPr>
          <p:cNvGraphicFramePr/>
          <p:nvPr>
            <p:extLst>
              <p:ext uri="{D42A27DB-BD31-4B8C-83A1-F6EECF244321}">
                <p14:modId xmlns:p14="http://schemas.microsoft.com/office/powerpoint/2010/main" val="1905402892"/>
              </p:ext>
            </p:extLst>
          </p:nvPr>
        </p:nvGraphicFramePr>
        <p:xfrm>
          <a:off x="9243391" y="2424077"/>
          <a:ext cx="8382000" cy="352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a 10">
            <a:extLst>
              <a:ext uri="{FF2B5EF4-FFF2-40B4-BE49-F238E27FC236}">
                <a16:creationId xmlns:a16="http://schemas.microsoft.com/office/drawing/2014/main" id="{D173D5A6-9AFC-D662-A0E0-5D388CB4FB9D}"/>
              </a:ext>
            </a:extLst>
          </p:cNvPr>
          <p:cNvGraphicFramePr/>
          <p:nvPr>
            <p:extLst>
              <p:ext uri="{D42A27DB-BD31-4B8C-83A1-F6EECF244321}">
                <p14:modId xmlns:p14="http://schemas.microsoft.com/office/powerpoint/2010/main" val="533501307"/>
              </p:ext>
            </p:extLst>
          </p:nvPr>
        </p:nvGraphicFramePr>
        <p:xfrm>
          <a:off x="9243391" y="5343996"/>
          <a:ext cx="8382000" cy="33697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0203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268200" cy="1446550"/>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3.</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Perché il tempo è così importante quando parliamo di soldi?</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8153400" cy="4832092"/>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Sappiamo tutti per esperienza che i prezzi dei beni e dei servizi che acquistiamo tendono ad aumentare nel tempo. Di conseguenza, il valore del denaro sta diminuendo e con esso il nostro potere d'acquisto. In altre parole, con la stessa quantità di denaro, ad esempio €1000, possiamo acquistare meno oggi rispetto a un anno fa. 
</a:t>
            </a:r>
            <a:endParaRPr lang="it-IT" sz="2800">
              <a:effectLst/>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Questo ci permette di capire che </a:t>
            </a:r>
            <a:r>
              <a:rPr lang="it-IT" sz="2800" b="1">
                <a:latin typeface="Calibri" panose="020F0502020204030204" pitchFamily="34" charset="0"/>
                <a:ea typeface="Microsoft Sans Serif" panose="020B0604020202020204" pitchFamily="34" charset="0"/>
                <a:cs typeface="Calibri" panose="020F0502020204030204" pitchFamily="34" charset="0"/>
              </a:rPr>
              <a:t>la stessa quantità di denaro avrà un valore diverso a seconda di quando viene ricevuta</a:t>
            </a:r>
            <a:r>
              <a:rPr lang="it-IT" sz="2800">
                <a:latin typeface="Calibri" panose="020F0502020204030204" pitchFamily="34" charset="0"/>
                <a:ea typeface="Microsoft Sans Serif" panose="020B0604020202020204" pitchFamily="34" charset="0"/>
                <a:cs typeface="Calibri" panose="020F0502020204030204" pitchFamily="34" charset="0"/>
              </a:rPr>
              <a:t>.</a:t>
            </a:r>
            <a:endParaRPr lang="it-IT" sz="2800" b="1">
              <a:latin typeface="Calibri" panose="020F0502020204030204" pitchFamily="34" charset="0"/>
              <a:ea typeface="Microsoft Sans Serif" panose="020B0604020202020204" pitchFamily="34" charset="0"/>
              <a:cs typeface="Calibri" panose="020F05020202040302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79E1C7CA-6528-F1CA-3664-990EF15EA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400" y="3386379"/>
            <a:ext cx="6096000" cy="4357687"/>
          </a:xfrm>
          <a:prstGeom prst="rect">
            <a:avLst/>
          </a:prstGeom>
        </p:spPr>
      </p:pic>
    </p:spTree>
    <p:extLst>
      <p:ext uri="{BB962C8B-B14F-4D97-AF65-F5344CB8AC3E}">
        <p14:creationId xmlns:p14="http://schemas.microsoft.com/office/powerpoint/2010/main" val="290032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3.</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Perché il tempo è così importante quando parliamo di soldi?</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10439400" cy="4832092"/>
          </a:xfrm>
          <a:prstGeom prst="rect">
            <a:avLst/>
          </a:prstGeom>
          <a:noFill/>
        </p:spPr>
        <p:txBody>
          <a:bodyPr wrap="square" rtlCol="0">
            <a:spAutoFit/>
          </a:bodyPr>
          <a:lstStyle/>
          <a:p>
            <a:pPr>
              <a:defRPr/>
            </a:pPr>
            <a:r>
              <a:rPr lang="it-IT" sz="2800">
                <a:latin typeface="Calibri" panose="020F0502020204030204" pitchFamily="34" charset="0"/>
                <a:ea typeface="Microsoft Sans Serif" panose="020B0604020202020204" pitchFamily="34" charset="0"/>
                <a:cs typeface="Calibri" panose="020F0502020204030204" pitchFamily="34" charset="0"/>
              </a:rPr>
              <a:t>Quando c'è inflazione (un continuo aumento dei prezzi nel tempo), questo è ovvio. Ma </a:t>
            </a:r>
            <a:r>
              <a:rPr lang="it-IT" sz="2800" b="1">
                <a:latin typeface="Calibri" panose="020F0502020204030204" pitchFamily="34" charset="0"/>
                <a:ea typeface="Microsoft Sans Serif" panose="020B0604020202020204" pitchFamily="34" charset="0"/>
                <a:cs typeface="Calibri" panose="020F0502020204030204" pitchFamily="34" charset="0"/>
              </a:rPr>
              <a:t>cosa succede in una situazione di completa stabilità dei prezzi (assenza di inflazione)? </a:t>
            </a:r>
            <a:r>
              <a:rPr lang="it-IT" sz="2800">
                <a:latin typeface="Calibri" panose="020F0502020204030204" pitchFamily="34" charset="0"/>
                <a:ea typeface="Microsoft Sans Serif" panose="020B0604020202020204" pitchFamily="34" charset="0"/>
                <a:cs typeface="Calibri" panose="020F0502020204030204" pitchFamily="34" charset="0"/>
              </a:rPr>
              <a:t>Bene, anche in quella situazione, preferiremmo avere i soldi ora piuttosto che aspettare un anno, perché anche se con quei 1000 euro potessimo acquisire gli stessi beni oggi come tra un anno, avendo quei soldi oggi potremmo rendere redditizi i 1000 euro e tra un anno, potremmo recuperare quella somma più il rendimento che ha generato. 
</a:t>
            </a:r>
            <a:endParaRPr lang="it-IT" sz="2800">
              <a:effectLst/>
              <a:latin typeface="Calibri" panose="020F0502020204030204" pitchFamily="34" charset="0"/>
              <a:ea typeface="Microsoft Sans Serif" panose="020B0604020202020204" pitchFamily="34" charset="0"/>
              <a:cs typeface="Calibri" panose="020F0502020204030204" pitchFamily="34" charset="0"/>
            </a:endParaRPr>
          </a:p>
          <a:p>
            <a:pPr>
              <a:defRPr/>
            </a:pPr>
            <a:r>
              <a:rPr lang="it-IT" sz="2800">
                <a:latin typeface="Calibri" panose="020F0502020204030204" pitchFamily="34" charset="0"/>
                <a:ea typeface="Microsoft Sans Serif" panose="020B0604020202020204" pitchFamily="34" charset="0"/>
                <a:cs typeface="Calibri" panose="020F0502020204030204" pitchFamily="34" charset="0"/>
              </a:rPr>
              <a:t>Pertanto, ogni somma di denaro è associata a una data. In altre parole, 1000 euro il 15 gennaio non valgono come 1000 euro il 15 marzo.</a:t>
            </a:r>
          </a:p>
        </p:txBody>
      </p:sp>
      <p:pic>
        <p:nvPicPr>
          <p:cNvPr id="6" name="Imagen 5" descr="Imagen que contiene Flecha&#10;&#10;Descripción generada automáticamente">
            <a:extLst>
              <a:ext uri="{FF2B5EF4-FFF2-40B4-BE49-F238E27FC236}">
                <a16:creationId xmlns:a16="http://schemas.microsoft.com/office/drawing/2014/main" id="{705D41A3-9ECC-707E-DC2B-FE83E80C13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6400" y="3848100"/>
            <a:ext cx="3429000" cy="3447855"/>
          </a:xfrm>
          <a:prstGeom prst="rect">
            <a:avLst/>
          </a:prstGeom>
        </p:spPr>
      </p:pic>
    </p:spTree>
    <p:extLst>
      <p:ext uri="{BB962C8B-B14F-4D97-AF65-F5344CB8AC3E}">
        <p14:creationId xmlns:p14="http://schemas.microsoft.com/office/powerpoint/2010/main" val="80677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95F2298-D1A3-83FF-0A0E-0740D93858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6" t="10855" r="2455" b="7975"/>
          <a:stretch/>
        </p:blipFill>
        <p:spPr>
          <a:xfrm>
            <a:off x="10668000" y="4381500"/>
            <a:ext cx="7010400" cy="3998043"/>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7442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4.</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Capitalizzazione e attualizzazione del denaro</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448800" cy="6124754"/>
          </a:xfrm>
          <a:prstGeom prst="rect">
            <a:avLst/>
          </a:prstGeom>
          <a:noFill/>
        </p:spPr>
        <p:txBody>
          <a:bodyPr wrap="square" rtlCol="0">
            <a:spAutoFit/>
          </a:bodyPr>
          <a:lstStyle/>
          <a:p>
            <a:pPr>
              <a:defRPr/>
            </a:pPr>
            <a:r>
              <a:rPr lang="it-IT" sz="2800" b="1">
                <a:latin typeface="Calibri" panose="020F0502020204030204" pitchFamily="34" charset="0"/>
                <a:ea typeface="Microsoft Sans Serif" panose="020B0604020202020204" pitchFamily="34" charset="0"/>
                <a:cs typeface="Calibri" panose="020F0502020204030204" pitchFamily="34" charset="0"/>
              </a:rPr>
              <a:t>Capitalizzazione</a:t>
            </a:r>
            <a:r>
              <a:rPr lang="it-IT" sz="2800">
                <a:latin typeface="Calibri" panose="020F0502020204030204" pitchFamily="34" charset="0"/>
                <a:ea typeface="Microsoft Sans Serif" panose="020B0604020202020204" pitchFamily="34" charset="0"/>
                <a:cs typeface="Calibri" panose="020F0502020204030204" pitchFamily="34" charset="0"/>
              </a:rPr>
              <a:t>: Questo consiste nel rinunciare al capitale corrente (prestandolo o investendolo) al fine di ottenere un capitale più elevato in futuro. La differenza tra il valore del capitale futuro e il capitale corrente è l’interesse. 
</a:t>
            </a:r>
          </a:p>
          <a:p>
            <a:pPr>
              <a:defRPr/>
            </a:pPr>
            <a:r>
              <a:rPr lang="it-IT" sz="2800" u="sng">
                <a:latin typeface="Calibri" panose="020F0502020204030204" pitchFamily="34" charset="0"/>
                <a:ea typeface="Microsoft Sans Serif" panose="020B0604020202020204" pitchFamily="34" charset="0"/>
                <a:cs typeface="Calibri" panose="020F0502020204030204" pitchFamily="34" charset="0"/>
              </a:rPr>
              <a:t>Esempio</a:t>
            </a:r>
            <a:r>
              <a:rPr lang="it-IT" sz="2800">
                <a:latin typeface="Calibri" panose="020F0502020204030204" pitchFamily="34" charset="0"/>
                <a:ea typeface="Microsoft Sans Serif" panose="020B0604020202020204" pitchFamily="34" charset="0"/>
                <a:cs typeface="Calibri" panose="020F0502020204030204" pitchFamily="34" charset="0"/>
              </a:rPr>
              <a:t>: “sottoscrivere un deposito a tempo deteminato”, cioè depositiamo il denaro in un istituto finanziario e lo riceviamo in seguito, più gli interessi; è simile a quando un istituto finanziario presta capitale e lo ottiene indietro in seguito aumentato con l’interesse corrispondente.</a:t>
            </a:r>
          </a:p>
          <a:p>
            <a:pPr>
              <a:defRPr/>
            </a:pPr>
            <a:r>
              <a:rPr lang="it-IT" altLang="es-ES" sz="2800">
                <a:latin typeface="Calibri" panose="020F0502020204030204" pitchFamily="34" charset="0"/>
                <a:ea typeface="Microsoft Sans Serif" panose="020B0604020202020204" pitchFamily="34" charset="0"/>
                <a:cs typeface="Calibri" panose="020F0502020204030204" pitchFamily="34" charset="0"/>
              </a:rPr>
              <a:t>
Sulla capitalizzazione è vero che: 
</a:t>
            </a:r>
          </a:p>
          <a:p>
            <a:pPr>
              <a:defRPr/>
            </a:pPr>
            <a:r>
              <a:rPr lang="it-IT" altLang="es-ES" sz="2800" b="1">
                <a:latin typeface="Calibri" panose="020F0502020204030204" pitchFamily="34" charset="0"/>
                <a:ea typeface="Microsoft Sans Serif" panose="020B0604020202020204" pitchFamily="34" charset="0"/>
                <a:cs typeface="Calibri" panose="020F0502020204030204" pitchFamily="34" charset="0"/>
              </a:rPr>
              <a:t>Capitale futuro = Capitale corrente + Interessi</a:t>
            </a:r>
            <a:endParaRPr lang="it-IT" altLang="es-ES" sz="280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3623151608"/>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1892</Words>
  <Application>Microsoft Macintosh PowerPoint</Application>
  <PresentationFormat>Personalizzato</PresentationFormat>
  <Paragraphs>96</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20</vt:i4>
      </vt:variant>
    </vt:vector>
  </HeadingPairs>
  <TitlesOfParts>
    <vt:vector size="26" baseType="lpstr">
      <vt:lpstr>Arial</vt:lpstr>
      <vt:lpstr>Calibri</vt:lpstr>
      <vt:lpstr>Calibri Light</vt:lpstr>
      <vt:lpstr>Microsoft Sans Serif</vt:lpstr>
      <vt:lpstr>Diseño personalizado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s.natale@studenti.unimc.it</cp:lastModifiedBy>
  <cp:revision>64</cp:revision>
  <dcterms:created xsi:type="dcterms:W3CDTF">2022-02-16T10:54:20Z</dcterms:created>
  <dcterms:modified xsi:type="dcterms:W3CDTF">2023-01-26T15:12:48Z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