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48" r:id="rId2"/>
  </p:sldMasterIdLst>
  <p:notesMasterIdLst>
    <p:notesMasterId r:id="rId23"/>
  </p:notesMasterIdLst>
  <p:sldIdLst>
    <p:sldId id="258" r:id="rId3"/>
    <p:sldId id="264" r:id="rId4"/>
    <p:sldId id="257" r:id="rId5"/>
    <p:sldId id="259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9" r:id="rId20"/>
    <p:sldId id="262" r:id="rId21"/>
    <p:sldId id="260" r:id="rId22"/>
  </p:sldIdLst>
  <p:sldSz cx="18288000" cy="10287000"/>
  <p:notesSz cx="18288000" cy="10287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AC7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7CADF5-49D1-41BA-8631-7B52D3F3BB30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E15F7F70-40BD-4B3F-84F2-E40F8FAE7320}">
      <dgm:prSet phldrT="[Texto]" custT="1"/>
      <dgm:spPr>
        <a:solidFill>
          <a:srgbClr val="FAC709"/>
        </a:solidFill>
      </dgm:spPr>
      <dgm:t>
        <a:bodyPr/>
        <a:lstStyle/>
        <a:p>
          <a:r>
            <a:rPr lang="es-ES" sz="2800">
              <a:solidFill>
                <a:srgbClr val="000000"/>
              </a:solidFill>
            </a:rPr>
            <a:t>10%</a:t>
          </a:r>
          <a:endParaRPr lang="en-GB" sz="2800">
            <a:solidFill>
              <a:srgbClr val="000000"/>
            </a:solidFill>
          </a:endParaRPr>
        </a:p>
      </dgm:t>
    </dgm:pt>
    <dgm:pt modelId="{1B0698F3-5362-490C-B5F9-0EF1A7EB8FA0}" type="parTrans" cxnId="{B57E0475-517C-4173-83A1-5435ECC4CF10}">
      <dgm:prSet/>
      <dgm:spPr/>
      <dgm:t>
        <a:bodyPr/>
        <a:lstStyle/>
        <a:p>
          <a:endParaRPr lang="en-GB"/>
        </a:p>
      </dgm:t>
    </dgm:pt>
    <dgm:pt modelId="{715F8D64-005E-4C2C-B9F6-7A7D8BA778FB}" type="sibTrans" cxnId="{B57E0475-517C-4173-83A1-5435ECC4CF10}">
      <dgm:prSet/>
      <dgm:spPr>
        <a:solidFill>
          <a:srgbClr val="000000"/>
        </a:solidFill>
      </dgm:spPr>
      <dgm:t>
        <a:bodyPr/>
        <a:lstStyle/>
        <a:p>
          <a:endParaRPr lang="en-GB"/>
        </a:p>
      </dgm:t>
    </dgm:pt>
    <dgm:pt modelId="{CAA01BC8-193E-4F9E-8C37-0A2C7D6CD6F4}">
      <dgm:prSet phldrT="[Texto]" custT="1"/>
      <dgm:spPr>
        <a:solidFill>
          <a:srgbClr val="FAC709"/>
        </a:solidFill>
      </dgm:spPr>
      <dgm:t>
        <a:bodyPr/>
        <a:lstStyle/>
        <a:p>
          <a:r>
            <a:rPr lang="es-ES" sz="2800">
              <a:solidFill>
                <a:srgbClr val="000000"/>
              </a:solidFill>
            </a:rPr>
            <a:t>€10,000</a:t>
          </a:r>
          <a:endParaRPr lang="en-GB" sz="2800">
            <a:solidFill>
              <a:srgbClr val="000000"/>
            </a:solidFill>
          </a:endParaRPr>
        </a:p>
      </dgm:t>
    </dgm:pt>
    <dgm:pt modelId="{1EEAF21F-442B-4E4F-A4FD-C0175ECF2B9D}" type="parTrans" cxnId="{D843ACA1-AB24-4DA0-B36F-67950C6DFA77}">
      <dgm:prSet/>
      <dgm:spPr/>
      <dgm:t>
        <a:bodyPr/>
        <a:lstStyle/>
        <a:p>
          <a:endParaRPr lang="en-GB"/>
        </a:p>
      </dgm:t>
    </dgm:pt>
    <dgm:pt modelId="{14BF4AE4-E3E3-4123-A1A4-CB3519AC6769}" type="sibTrans" cxnId="{D843ACA1-AB24-4DA0-B36F-67950C6DFA77}">
      <dgm:prSet/>
      <dgm:spPr>
        <a:solidFill>
          <a:srgbClr val="000000"/>
        </a:solidFill>
      </dgm:spPr>
      <dgm:t>
        <a:bodyPr/>
        <a:lstStyle/>
        <a:p>
          <a:endParaRPr lang="en-GB"/>
        </a:p>
      </dgm:t>
    </dgm:pt>
    <dgm:pt modelId="{C7567A8D-9D0C-46E9-84AC-6EDCFAA17DCE}">
      <dgm:prSet phldrT="[Texto]" custT="1"/>
      <dgm:spPr>
        <a:solidFill>
          <a:srgbClr val="FAC709"/>
        </a:solidFill>
      </dgm:spPr>
      <dgm:t>
        <a:bodyPr/>
        <a:lstStyle/>
        <a:p>
          <a:r>
            <a:rPr lang="es-ES" sz="2800">
              <a:solidFill>
                <a:srgbClr val="000000"/>
              </a:solidFill>
            </a:rPr>
            <a:t>€1,000</a:t>
          </a:r>
          <a:endParaRPr lang="en-GB" sz="2800">
            <a:solidFill>
              <a:srgbClr val="000000"/>
            </a:solidFill>
          </a:endParaRPr>
        </a:p>
      </dgm:t>
    </dgm:pt>
    <dgm:pt modelId="{D512B7E5-1DA8-41E9-859E-7D7AB1EBEB58}" type="parTrans" cxnId="{3C8B448B-584E-4386-9702-8DCB4AD869F7}">
      <dgm:prSet/>
      <dgm:spPr/>
      <dgm:t>
        <a:bodyPr/>
        <a:lstStyle/>
        <a:p>
          <a:endParaRPr lang="en-GB"/>
        </a:p>
      </dgm:t>
    </dgm:pt>
    <dgm:pt modelId="{A7F20FE6-3C4D-4864-9E34-2858819ECEA8}" type="sibTrans" cxnId="{3C8B448B-584E-4386-9702-8DCB4AD869F7}">
      <dgm:prSet/>
      <dgm:spPr/>
      <dgm:t>
        <a:bodyPr/>
        <a:lstStyle/>
        <a:p>
          <a:endParaRPr lang="en-GB"/>
        </a:p>
      </dgm:t>
    </dgm:pt>
    <dgm:pt modelId="{95AB3910-1CA9-4B17-B0E1-942E2B04080E}" type="pres">
      <dgm:prSet presAssocID="{3A7CADF5-49D1-41BA-8631-7B52D3F3BB30}" presName="linearFlow" presStyleCnt="0">
        <dgm:presLayoutVars>
          <dgm:dir/>
          <dgm:resizeHandles val="exact"/>
        </dgm:presLayoutVars>
      </dgm:prSet>
      <dgm:spPr/>
    </dgm:pt>
    <dgm:pt modelId="{D84B7089-3DC0-4155-900D-F0D4FE4EE2CC}" type="pres">
      <dgm:prSet presAssocID="{E15F7F70-40BD-4B3F-84F2-E40F8FAE7320}" presName="node" presStyleLbl="node1" presStyleIdx="0" presStyleCnt="3" custScaleX="141790" custScaleY="138499">
        <dgm:presLayoutVars>
          <dgm:bulletEnabled val="1"/>
        </dgm:presLayoutVars>
      </dgm:prSet>
      <dgm:spPr/>
    </dgm:pt>
    <dgm:pt modelId="{AA31376A-EFD3-498A-8770-557D5F866918}" type="pres">
      <dgm:prSet presAssocID="{715F8D64-005E-4C2C-B9F6-7A7D8BA778FB}" presName="spacerL" presStyleCnt="0"/>
      <dgm:spPr/>
    </dgm:pt>
    <dgm:pt modelId="{25AD6E66-82F0-4F55-8EB2-4E05B9DA0E98}" type="pres">
      <dgm:prSet presAssocID="{715F8D64-005E-4C2C-B9F6-7A7D8BA778FB}" presName="sibTrans" presStyleLbl="sibTrans2D1" presStyleIdx="0" presStyleCnt="2"/>
      <dgm:spPr>
        <a:prstGeom prst="mathMultiply">
          <a:avLst/>
        </a:prstGeom>
      </dgm:spPr>
    </dgm:pt>
    <dgm:pt modelId="{EB0F4F24-DE8F-4809-8BD3-303EE3C45434}" type="pres">
      <dgm:prSet presAssocID="{715F8D64-005E-4C2C-B9F6-7A7D8BA778FB}" presName="spacerR" presStyleCnt="0"/>
      <dgm:spPr/>
    </dgm:pt>
    <dgm:pt modelId="{7FBF23AC-6F0D-4E6E-B641-0AB161BCC7F0}" type="pres">
      <dgm:prSet presAssocID="{CAA01BC8-193E-4F9E-8C37-0A2C7D6CD6F4}" presName="node" presStyleLbl="node1" presStyleIdx="1" presStyleCnt="3" custScaleX="162485" custScaleY="162467">
        <dgm:presLayoutVars>
          <dgm:bulletEnabled val="1"/>
        </dgm:presLayoutVars>
      </dgm:prSet>
      <dgm:spPr/>
    </dgm:pt>
    <dgm:pt modelId="{483D302C-B3AF-4096-9061-0D3C6EFAEA50}" type="pres">
      <dgm:prSet presAssocID="{14BF4AE4-E3E3-4123-A1A4-CB3519AC6769}" presName="spacerL" presStyleCnt="0"/>
      <dgm:spPr/>
    </dgm:pt>
    <dgm:pt modelId="{CC9C2552-3EFD-47A3-916A-4F842B496806}" type="pres">
      <dgm:prSet presAssocID="{14BF4AE4-E3E3-4123-A1A4-CB3519AC6769}" presName="sibTrans" presStyleLbl="sibTrans2D1" presStyleIdx="1" presStyleCnt="2" custScaleX="82458" custScaleY="79336"/>
      <dgm:spPr/>
    </dgm:pt>
    <dgm:pt modelId="{8DD31F76-9DF7-402C-BE10-5D10BCF48CAF}" type="pres">
      <dgm:prSet presAssocID="{14BF4AE4-E3E3-4123-A1A4-CB3519AC6769}" presName="spacerR" presStyleCnt="0"/>
      <dgm:spPr/>
    </dgm:pt>
    <dgm:pt modelId="{C9347712-A25F-45B7-92B3-E5AFD26446B8}" type="pres">
      <dgm:prSet presAssocID="{C7567A8D-9D0C-46E9-84AC-6EDCFAA17DCE}" presName="node" presStyleLbl="node1" presStyleIdx="2" presStyleCnt="3" custScaleX="170197" custScaleY="157012">
        <dgm:presLayoutVars>
          <dgm:bulletEnabled val="1"/>
        </dgm:presLayoutVars>
      </dgm:prSet>
      <dgm:spPr/>
    </dgm:pt>
  </dgm:ptLst>
  <dgm:cxnLst>
    <dgm:cxn modelId="{FF33181D-71BF-4EBE-B6EE-C2F09BA942D5}" type="presOf" srcId="{CAA01BC8-193E-4F9E-8C37-0A2C7D6CD6F4}" destId="{7FBF23AC-6F0D-4E6E-B641-0AB161BCC7F0}" srcOrd="0" destOrd="0" presId="urn:microsoft.com/office/officeart/2005/8/layout/equation1"/>
    <dgm:cxn modelId="{E394685F-8C8B-48BD-A9E8-4043AD50C6FC}" type="presOf" srcId="{E15F7F70-40BD-4B3F-84F2-E40F8FAE7320}" destId="{D84B7089-3DC0-4155-900D-F0D4FE4EE2CC}" srcOrd="0" destOrd="0" presId="urn:microsoft.com/office/officeart/2005/8/layout/equation1"/>
    <dgm:cxn modelId="{B57E0475-517C-4173-83A1-5435ECC4CF10}" srcId="{3A7CADF5-49D1-41BA-8631-7B52D3F3BB30}" destId="{E15F7F70-40BD-4B3F-84F2-E40F8FAE7320}" srcOrd="0" destOrd="0" parTransId="{1B0698F3-5362-490C-B5F9-0EF1A7EB8FA0}" sibTransId="{715F8D64-005E-4C2C-B9F6-7A7D8BA778FB}"/>
    <dgm:cxn modelId="{3C8B448B-584E-4386-9702-8DCB4AD869F7}" srcId="{3A7CADF5-49D1-41BA-8631-7B52D3F3BB30}" destId="{C7567A8D-9D0C-46E9-84AC-6EDCFAA17DCE}" srcOrd="2" destOrd="0" parTransId="{D512B7E5-1DA8-41E9-859E-7D7AB1EBEB58}" sibTransId="{A7F20FE6-3C4D-4864-9E34-2858819ECEA8}"/>
    <dgm:cxn modelId="{F576068E-3EEB-4385-9661-87C0E6B54BAD}" type="presOf" srcId="{C7567A8D-9D0C-46E9-84AC-6EDCFAA17DCE}" destId="{C9347712-A25F-45B7-92B3-E5AFD26446B8}" srcOrd="0" destOrd="0" presId="urn:microsoft.com/office/officeart/2005/8/layout/equation1"/>
    <dgm:cxn modelId="{D843ACA1-AB24-4DA0-B36F-67950C6DFA77}" srcId="{3A7CADF5-49D1-41BA-8631-7B52D3F3BB30}" destId="{CAA01BC8-193E-4F9E-8C37-0A2C7D6CD6F4}" srcOrd="1" destOrd="0" parTransId="{1EEAF21F-442B-4E4F-A4FD-C0175ECF2B9D}" sibTransId="{14BF4AE4-E3E3-4123-A1A4-CB3519AC6769}"/>
    <dgm:cxn modelId="{192996AD-6FA6-4309-802F-13F06611F0B2}" type="presOf" srcId="{3A7CADF5-49D1-41BA-8631-7B52D3F3BB30}" destId="{95AB3910-1CA9-4B17-B0E1-942E2B04080E}" srcOrd="0" destOrd="0" presId="urn:microsoft.com/office/officeart/2005/8/layout/equation1"/>
    <dgm:cxn modelId="{DCEB57BB-B9BF-477A-A161-A091F2C20C52}" type="presOf" srcId="{715F8D64-005E-4C2C-B9F6-7A7D8BA778FB}" destId="{25AD6E66-82F0-4F55-8EB2-4E05B9DA0E98}" srcOrd="0" destOrd="0" presId="urn:microsoft.com/office/officeart/2005/8/layout/equation1"/>
    <dgm:cxn modelId="{26E924F6-1D12-4AF6-85A8-F2E1BA0B63DF}" type="presOf" srcId="{14BF4AE4-E3E3-4123-A1A4-CB3519AC6769}" destId="{CC9C2552-3EFD-47A3-916A-4F842B496806}" srcOrd="0" destOrd="0" presId="urn:microsoft.com/office/officeart/2005/8/layout/equation1"/>
    <dgm:cxn modelId="{60100B81-4213-4169-870C-71A9838244DB}" type="presParOf" srcId="{95AB3910-1CA9-4B17-B0E1-942E2B04080E}" destId="{D84B7089-3DC0-4155-900D-F0D4FE4EE2CC}" srcOrd="0" destOrd="0" presId="urn:microsoft.com/office/officeart/2005/8/layout/equation1"/>
    <dgm:cxn modelId="{F186F4E9-408F-4815-A4E0-DD8D83EA4818}" type="presParOf" srcId="{95AB3910-1CA9-4B17-B0E1-942E2B04080E}" destId="{AA31376A-EFD3-498A-8770-557D5F866918}" srcOrd="1" destOrd="0" presId="urn:microsoft.com/office/officeart/2005/8/layout/equation1"/>
    <dgm:cxn modelId="{DDB5130D-0C74-479E-9366-A0BBA8B2E609}" type="presParOf" srcId="{95AB3910-1CA9-4B17-B0E1-942E2B04080E}" destId="{25AD6E66-82F0-4F55-8EB2-4E05B9DA0E98}" srcOrd="2" destOrd="0" presId="urn:microsoft.com/office/officeart/2005/8/layout/equation1"/>
    <dgm:cxn modelId="{88FDEBC0-379B-4051-8006-40D3C1A05C46}" type="presParOf" srcId="{95AB3910-1CA9-4B17-B0E1-942E2B04080E}" destId="{EB0F4F24-DE8F-4809-8BD3-303EE3C45434}" srcOrd="3" destOrd="0" presId="urn:microsoft.com/office/officeart/2005/8/layout/equation1"/>
    <dgm:cxn modelId="{29FA98E2-3432-4EE9-B514-12078DE9ABAB}" type="presParOf" srcId="{95AB3910-1CA9-4B17-B0E1-942E2B04080E}" destId="{7FBF23AC-6F0D-4E6E-B641-0AB161BCC7F0}" srcOrd="4" destOrd="0" presId="urn:microsoft.com/office/officeart/2005/8/layout/equation1"/>
    <dgm:cxn modelId="{53378009-68F7-43D7-BDB7-8D0A42C98F2C}" type="presParOf" srcId="{95AB3910-1CA9-4B17-B0E1-942E2B04080E}" destId="{483D302C-B3AF-4096-9061-0D3C6EFAEA50}" srcOrd="5" destOrd="0" presId="urn:microsoft.com/office/officeart/2005/8/layout/equation1"/>
    <dgm:cxn modelId="{13C1D449-963A-424C-919E-31D9C8C8C2D0}" type="presParOf" srcId="{95AB3910-1CA9-4B17-B0E1-942E2B04080E}" destId="{CC9C2552-3EFD-47A3-916A-4F842B496806}" srcOrd="6" destOrd="0" presId="urn:microsoft.com/office/officeart/2005/8/layout/equation1"/>
    <dgm:cxn modelId="{ADC91899-E3E3-43C4-9E02-F967353A27D3}" type="presParOf" srcId="{95AB3910-1CA9-4B17-B0E1-942E2B04080E}" destId="{8DD31F76-9DF7-402C-BE10-5D10BCF48CAF}" srcOrd="7" destOrd="0" presId="urn:microsoft.com/office/officeart/2005/8/layout/equation1"/>
    <dgm:cxn modelId="{EC7533EC-40DD-4E19-A9E4-68844FF8D89E}" type="presParOf" srcId="{95AB3910-1CA9-4B17-B0E1-942E2B04080E}" destId="{C9347712-A25F-45B7-92B3-E5AFD26446B8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7CADF5-49D1-41BA-8631-7B52D3F3BB30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E15F7F70-40BD-4B3F-84F2-E40F8FAE7320}">
      <dgm:prSet phldrT="[Texto]" custT="1"/>
      <dgm:spPr>
        <a:solidFill>
          <a:srgbClr val="FAC709"/>
        </a:solidFill>
      </dgm:spPr>
      <dgm:t>
        <a:bodyPr/>
        <a:lstStyle/>
        <a:p>
          <a:r>
            <a:rPr lang="es-ES" sz="2800">
              <a:solidFill>
                <a:srgbClr val="000000"/>
              </a:solidFill>
            </a:rPr>
            <a:t>€1,000</a:t>
          </a:r>
          <a:endParaRPr lang="en-GB" sz="2800">
            <a:solidFill>
              <a:srgbClr val="000000"/>
            </a:solidFill>
          </a:endParaRPr>
        </a:p>
      </dgm:t>
    </dgm:pt>
    <dgm:pt modelId="{1B0698F3-5362-490C-B5F9-0EF1A7EB8FA0}" type="parTrans" cxnId="{B57E0475-517C-4173-83A1-5435ECC4CF10}">
      <dgm:prSet/>
      <dgm:spPr/>
      <dgm:t>
        <a:bodyPr/>
        <a:lstStyle/>
        <a:p>
          <a:endParaRPr lang="en-GB"/>
        </a:p>
      </dgm:t>
    </dgm:pt>
    <dgm:pt modelId="{715F8D64-005E-4C2C-B9F6-7A7D8BA778FB}" type="sibTrans" cxnId="{B57E0475-517C-4173-83A1-5435ECC4CF10}">
      <dgm:prSet/>
      <dgm:spPr>
        <a:solidFill>
          <a:srgbClr val="000000"/>
        </a:solidFill>
      </dgm:spPr>
      <dgm:t>
        <a:bodyPr/>
        <a:lstStyle/>
        <a:p>
          <a:endParaRPr lang="en-GB"/>
        </a:p>
      </dgm:t>
    </dgm:pt>
    <dgm:pt modelId="{CAA01BC8-193E-4F9E-8C37-0A2C7D6CD6F4}">
      <dgm:prSet phldrT="[Texto]" custT="1"/>
      <dgm:spPr>
        <a:solidFill>
          <a:srgbClr val="FAC709"/>
        </a:solidFill>
      </dgm:spPr>
      <dgm:t>
        <a:bodyPr/>
        <a:lstStyle/>
        <a:p>
          <a:r>
            <a:rPr lang="es-ES" sz="2800">
              <a:solidFill>
                <a:srgbClr val="000000"/>
              </a:solidFill>
            </a:rPr>
            <a:t>€10,000</a:t>
          </a:r>
          <a:endParaRPr lang="en-GB" sz="2800">
            <a:solidFill>
              <a:srgbClr val="000000"/>
            </a:solidFill>
          </a:endParaRPr>
        </a:p>
      </dgm:t>
    </dgm:pt>
    <dgm:pt modelId="{1EEAF21F-442B-4E4F-A4FD-C0175ECF2B9D}" type="parTrans" cxnId="{D843ACA1-AB24-4DA0-B36F-67950C6DFA77}">
      <dgm:prSet/>
      <dgm:spPr/>
      <dgm:t>
        <a:bodyPr/>
        <a:lstStyle/>
        <a:p>
          <a:endParaRPr lang="en-GB"/>
        </a:p>
      </dgm:t>
    </dgm:pt>
    <dgm:pt modelId="{14BF4AE4-E3E3-4123-A1A4-CB3519AC6769}" type="sibTrans" cxnId="{D843ACA1-AB24-4DA0-B36F-67950C6DFA77}">
      <dgm:prSet/>
      <dgm:spPr>
        <a:solidFill>
          <a:srgbClr val="000000"/>
        </a:solidFill>
      </dgm:spPr>
      <dgm:t>
        <a:bodyPr/>
        <a:lstStyle/>
        <a:p>
          <a:endParaRPr lang="en-GB"/>
        </a:p>
      </dgm:t>
    </dgm:pt>
    <dgm:pt modelId="{C7567A8D-9D0C-46E9-84AC-6EDCFAA17DCE}">
      <dgm:prSet phldrT="[Texto]" custT="1"/>
      <dgm:spPr>
        <a:solidFill>
          <a:srgbClr val="FAC709"/>
        </a:solidFill>
      </dgm:spPr>
      <dgm:t>
        <a:bodyPr/>
        <a:lstStyle/>
        <a:p>
          <a:r>
            <a:rPr lang="es-ES" sz="2800" b="1">
              <a:solidFill>
                <a:srgbClr val="000000"/>
              </a:solidFill>
            </a:rPr>
            <a:t>€11,000</a:t>
          </a:r>
          <a:endParaRPr lang="en-GB" sz="2800" b="1">
            <a:solidFill>
              <a:srgbClr val="000000"/>
            </a:solidFill>
          </a:endParaRPr>
        </a:p>
      </dgm:t>
    </dgm:pt>
    <dgm:pt modelId="{D512B7E5-1DA8-41E9-859E-7D7AB1EBEB58}" type="parTrans" cxnId="{3C8B448B-584E-4386-9702-8DCB4AD869F7}">
      <dgm:prSet/>
      <dgm:spPr/>
      <dgm:t>
        <a:bodyPr/>
        <a:lstStyle/>
        <a:p>
          <a:endParaRPr lang="en-GB"/>
        </a:p>
      </dgm:t>
    </dgm:pt>
    <dgm:pt modelId="{A7F20FE6-3C4D-4864-9E34-2858819ECEA8}" type="sibTrans" cxnId="{3C8B448B-584E-4386-9702-8DCB4AD869F7}">
      <dgm:prSet/>
      <dgm:spPr/>
      <dgm:t>
        <a:bodyPr/>
        <a:lstStyle/>
        <a:p>
          <a:endParaRPr lang="en-GB"/>
        </a:p>
      </dgm:t>
    </dgm:pt>
    <dgm:pt modelId="{95AB3910-1CA9-4B17-B0E1-942E2B04080E}" type="pres">
      <dgm:prSet presAssocID="{3A7CADF5-49D1-41BA-8631-7B52D3F3BB30}" presName="linearFlow" presStyleCnt="0">
        <dgm:presLayoutVars>
          <dgm:dir/>
          <dgm:resizeHandles val="exact"/>
        </dgm:presLayoutVars>
      </dgm:prSet>
      <dgm:spPr/>
    </dgm:pt>
    <dgm:pt modelId="{D84B7089-3DC0-4155-900D-F0D4FE4EE2CC}" type="pres">
      <dgm:prSet presAssocID="{E15F7F70-40BD-4B3F-84F2-E40F8FAE7320}" presName="node" presStyleLbl="node1" presStyleIdx="0" presStyleCnt="3" custScaleX="245963" custScaleY="243631">
        <dgm:presLayoutVars>
          <dgm:bulletEnabled val="1"/>
        </dgm:presLayoutVars>
      </dgm:prSet>
      <dgm:spPr/>
    </dgm:pt>
    <dgm:pt modelId="{AA31376A-EFD3-498A-8770-557D5F866918}" type="pres">
      <dgm:prSet presAssocID="{715F8D64-005E-4C2C-B9F6-7A7D8BA778FB}" presName="spacerL" presStyleCnt="0"/>
      <dgm:spPr/>
    </dgm:pt>
    <dgm:pt modelId="{25AD6E66-82F0-4F55-8EB2-4E05B9DA0E98}" type="pres">
      <dgm:prSet presAssocID="{715F8D64-005E-4C2C-B9F6-7A7D8BA778FB}" presName="sibTrans" presStyleLbl="sibTrans2D1" presStyleIdx="0" presStyleCnt="2" custScaleX="192192" custScaleY="168990"/>
      <dgm:spPr>
        <a:prstGeom prst="mathPlus">
          <a:avLst/>
        </a:prstGeom>
      </dgm:spPr>
    </dgm:pt>
    <dgm:pt modelId="{EB0F4F24-DE8F-4809-8BD3-303EE3C45434}" type="pres">
      <dgm:prSet presAssocID="{715F8D64-005E-4C2C-B9F6-7A7D8BA778FB}" presName="spacerR" presStyleCnt="0"/>
      <dgm:spPr/>
    </dgm:pt>
    <dgm:pt modelId="{7FBF23AC-6F0D-4E6E-B641-0AB161BCC7F0}" type="pres">
      <dgm:prSet presAssocID="{CAA01BC8-193E-4F9E-8C37-0A2C7D6CD6F4}" presName="node" presStyleLbl="node1" presStyleIdx="1" presStyleCnt="3" custScaleX="266655" custScaleY="261911">
        <dgm:presLayoutVars>
          <dgm:bulletEnabled val="1"/>
        </dgm:presLayoutVars>
      </dgm:prSet>
      <dgm:spPr/>
    </dgm:pt>
    <dgm:pt modelId="{483D302C-B3AF-4096-9061-0D3C6EFAEA50}" type="pres">
      <dgm:prSet presAssocID="{14BF4AE4-E3E3-4123-A1A4-CB3519AC6769}" presName="spacerL" presStyleCnt="0"/>
      <dgm:spPr/>
    </dgm:pt>
    <dgm:pt modelId="{CC9C2552-3EFD-47A3-916A-4F842B496806}" type="pres">
      <dgm:prSet presAssocID="{14BF4AE4-E3E3-4123-A1A4-CB3519AC6769}" presName="sibTrans" presStyleLbl="sibTrans2D1" presStyleIdx="1" presStyleCnt="2" custScaleX="151448" custScaleY="132859"/>
      <dgm:spPr/>
    </dgm:pt>
    <dgm:pt modelId="{8DD31F76-9DF7-402C-BE10-5D10BCF48CAF}" type="pres">
      <dgm:prSet presAssocID="{14BF4AE4-E3E3-4123-A1A4-CB3519AC6769}" presName="spacerR" presStyleCnt="0"/>
      <dgm:spPr/>
    </dgm:pt>
    <dgm:pt modelId="{C9347712-A25F-45B7-92B3-E5AFD26446B8}" type="pres">
      <dgm:prSet presAssocID="{C7567A8D-9D0C-46E9-84AC-6EDCFAA17DCE}" presName="node" presStyleLbl="node1" presStyleIdx="2" presStyleCnt="3" custScaleX="306278" custScaleY="289258">
        <dgm:presLayoutVars>
          <dgm:bulletEnabled val="1"/>
        </dgm:presLayoutVars>
      </dgm:prSet>
      <dgm:spPr/>
    </dgm:pt>
  </dgm:ptLst>
  <dgm:cxnLst>
    <dgm:cxn modelId="{FF33181D-71BF-4EBE-B6EE-C2F09BA942D5}" type="presOf" srcId="{CAA01BC8-193E-4F9E-8C37-0A2C7D6CD6F4}" destId="{7FBF23AC-6F0D-4E6E-B641-0AB161BCC7F0}" srcOrd="0" destOrd="0" presId="urn:microsoft.com/office/officeart/2005/8/layout/equation1"/>
    <dgm:cxn modelId="{E394685F-8C8B-48BD-A9E8-4043AD50C6FC}" type="presOf" srcId="{E15F7F70-40BD-4B3F-84F2-E40F8FAE7320}" destId="{D84B7089-3DC0-4155-900D-F0D4FE4EE2CC}" srcOrd="0" destOrd="0" presId="urn:microsoft.com/office/officeart/2005/8/layout/equation1"/>
    <dgm:cxn modelId="{B57E0475-517C-4173-83A1-5435ECC4CF10}" srcId="{3A7CADF5-49D1-41BA-8631-7B52D3F3BB30}" destId="{E15F7F70-40BD-4B3F-84F2-E40F8FAE7320}" srcOrd="0" destOrd="0" parTransId="{1B0698F3-5362-490C-B5F9-0EF1A7EB8FA0}" sibTransId="{715F8D64-005E-4C2C-B9F6-7A7D8BA778FB}"/>
    <dgm:cxn modelId="{3C8B448B-584E-4386-9702-8DCB4AD869F7}" srcId="{3A7CADF5-49D1-41BA-8631-7B52D3F3BB30}" destId="{C7567A8D-9D0C-46E9-84AC-6EDCFAA17DCE}" srcOrd="2" destOrd="0" parTransId="{D512B7E5-1DA8-41E9-859E-7D7AB1EBEB58}" sibTransId="{A7F20FE6-3C4D-4864-9E34-2858819ECEA8}"/>
    <dgm:cxn modelId="{F576068E-3EEB-4385-9661-87C0E6B54BAD}" type="presOf" srcId="{C7567A8D-9D0C-46E9-84AC-6EDCFAA17DCE}" destId="{C9347712-A25F-45B7-92B3-E5AFD26446B8}" srcOrd="0" destOrd="0" presId="urn:microsoft.com/office/officeart/2005/8/layout/equation1"/>
    <dgm:cxn modelId="{D843ACA1-AB24-4DA0-B36F-67950C6DFA77}" srcId="{3A7CADF5-49D1-41BA-8631-7B52D3F3BB30}" destId="{CAA01BC8-193E-4F9E-8C37-0A2C7D6CD6F4}" srcOrd="1" destOrd="0" parTransId="{1EEAF21F-442B-4E4F-A4FD-C0175ECF2B9D}" sibTransId="{14BF4AE4-E3E3-4123-A1A4-CB3519AC6769}"/>
    <dgm:cxn modelId="{192996AD-6FA6-4309-802F-13F06611F0B2}" type="presOf" srcId="{3A7CADF5-49D1-41BA-8631-7B52D3F3BB30}" destId="{95AB3910-1CA9-4B17-B0E1-942E2B04080E}" srcOrd="0" destOrd="0" presId="urn:microsoft.com/office/officeart/2005/8/layout/equation1"/>
    <dgm:cxn modelId="{DCEB57BB-B9BF-477A-A161-A091F2C20C52}" type="presOf" srcId="{715F8D64-005E-4C2C-B9F6-7A7D8BA778FB}" destId="{25AD6E66-82F0-4F55-8EB2-4E05B9DA0E98}" srcOrd="0" destOrd="0" presId="urn:microsoft.com/office/officeart/2005/8/layout/equation1"/>
    <dgm:cxn modelId="{26E924F6-1D12-4AF6-85A8-F2E1BA0B63DF}" type="presOf" srcId="{14BF4AE4-E3E3-4123-A1A4-CB3519AC6769}" destId="{CC9C2552-3EFD-47A3-916A-4F842B496806}" srcOrd="0" destOrd="0" presId="urn:microsoft.com/office/officeart/2005/8/layout/equation1"/>
    <dgm:cxn modelId="{60100B81-4213-4169-870C-71A9838244DB}" type="presParOf" srcId="{95AB3910-1CA9-4B17-B0E1-942E2B04080E}" destId="{D84B7089-3DC0-4155-900D-F0D4FE4EE2CC}" srcOrd="0" destOrd="0" presId="urn:microsoft.com/office/officeart/2005/8/layout/equation1"/>
    <dgm:cxn modelId="{F186F4E9-408F-4815-A4E0-DD8D83EA4818}" type="presParOf" srcId="{95AB3910-1CA9-4B17-B0E1-942E2B04080E}" destId="{AA31376A-EFD3-498A-8770-557D5F866918}" srcOrd="1" destOrd="0" presId="urn:microsoft.com/office/officeart/2005/8/layout/equation1"/>
    <dgm:cxn modelId="{DDB5130D-0C74-479E-9366-A0BBA8B2E609}" type="presParOf" srcId="{95AB3910-1CA9-4B17-B0E1-942E2B04080E}" destId="{25AD6E66-82F0-4F55-8EB2-4E05B9DA0E98}" srcOrd="2" destOrd="0" presId="urn:microsoft.com/office/officeart/2005/8/layout/equation1"/>
    <dgm:cxn modelId="{88FDEBC0-379B-4051-8006-40D3C1A05C46}" type="presParOf" srcId="{95AB3910-1CA9-4B17-B0E1-942E2B04080E}" destId="{EB0F4F24-DE8F-4809-8BD3-303EE3C45434}" srcOrd="3" destOrd="0" presId="urn:microsoft.com/office/officeart/2005/8/layout/equation1"/>
    <dgm:cxn modelId="{29FA98E2-3432-4EE9-B514-12078DE9ABAB}" type="presParOf" srcId="{95AB3910-1CA9-4B17-B0E1-942E2B04080E}" destId="{7FBF23AC-6F0D-4E6E-B641-0AB161BCC7F0}" srcOrd="4" destOrd="0" presId="urn:microsoft.com/office/officeart/2005/8/layout/equation1"/>
    <dgm:cxn modelId="{53378009-68F7-43D7-BDB7-8D0A42C98F2C}" type="presParOf" srcId="{95AB3910-1CA9-4B17-B0E1-942E2B04080E}" destId="{483D302C-B3AF-4096-9061-0D3C6EFAEA50}" srcOrd="5" destOrd="0" presId="urn:microsoft.com/office/officeart/2005/8/layout/equation1"/>
    <dgm:cxn modelId="{13C1D449-963A-424C-919E-31D9C8C8C2D0}" type="presParOf" srcId="{95AB3910-1CA9-4B17-B0E1-942E2B04080E}" destId="{CC9C2552-3EFD-47A3-916A-4F842B496806}" srcOrd="6" destOrd="0" presId="urn:microsoft.com/office/officeart/2005/8/layout/equation1"/>
    <dgm:cxn modelId="{ADC91899-E3E3-43C4-9E02-F967353A27D3}" type="presParOf" srcId="{95AB3910-1CA9-4B17-B0E1-942E2B04080E}" destId="{8DD31F76-9DF7-402C-BE10-5D10BCF48CAF}" srcOrd="7" destOrd="0" presId="urn:microsoft.com/office/officeart/2005/8/layout/equation1"/>
    <dgm:cxn modelId="{EC7533EC-40DD-4E19-A9E4-68844FF8D89E}" type="presParOf" srcId="{95AB3910-1CA9-4B17-B0E1-942E2B04080E}" destId="{C9347712-A25F-45B7-92B3-E5AFD26446B8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B7089-3DC0-4155-900D-F0D4FE4EE2CC}">
      <dsp:nvSpPr>
        <dsp:cNvPr id="0" name=""/>
        <dsp:cNvSpPr/>
      </dsp:nvSpPr>
      <dsp:spPr>
        <a:xfrm>
          <a:off x="2706" y="814424"/>
          <a:ext cx="1938249" cy="1893262"/>
        </a:xfrm>
        <a:prstGeom prst="ellipse">
          <a:avLst/>
        </a:prstGeom>
        <a:solidFill>
          <a:srgbClr val="FAC70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>
              <a:solidFill>
                <a:srgbClr val="000000"/>
              </a:solidFill>
            </a:rPr>
            <a:t>10%</a:t>
          </a:r>
          <a:endParaRPr lang="en-GB" sz="2800" kern="1200">
            <a:solidFill>
              <a:srgbClr val="000000"/>
            </a:solidFill>
          </a:endParaRPr>
        </a:p>
      </dsp:txBody>
      <dsp:txXfrm>
        <a:off x="286556" y="1091686"/>
        <a:ext cx="1370549" cy="1338738"/>
      </dsp:txXfrm>
    </dsp:sp>
    <dsp:sp modelId="{25AD6E66-82F0-4F55-8EB2-4E05B9DA0E98}">
      <dsp:nvSpPr>
        <dsp:cNvPr id="0" name=""/>
        <dsp:cNvSpPr/>
      </dsp:nvSpPr>
      <dsp:spPr>
        <a:xfrm>
          <a:off x="2051955" y="1364629"/>
          <a:ext cx="792852" cy="792852"/>
        </a:xfrm>
        <a:prstGeom prst="mathMultiply">
          <a:avLst/>
        </a:prstGeom>
        <a:solidFill>
          <a:srgbClr val="0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800" kern="1200"/>
        </a:p>
      </dsp:txBody>
      <dsp:txXfrm>
        <a:off x="2176448" y="1489122"/>
        <a:ext cx="543866" cy="543866"/>
      </dsp:txXfrm>
    </dsp:sp>
    <dsp:sp modelId="{7FBF23AC-6F0D-4E6E-B641-0AB161BCC7F0}">
      <dsp:nvSpPr>
        <dsp:cNvPr id="0" name=""/>
        <dsp:cNvSpPr/>
      </dsp:nvSpPr>
      <dsp:spPr>
        <a:xfrm>
          <a:off x="2955807" y="650605"/>
          <a:ext cx="2221147" cy="2220901"/>
        </a:xfrm>
        <a:prstGeom prst="ellipse">
          <a:avLst/>
        </a:prstGeom>
        <a:solidFill>
          <a:srgbClr val="FAC70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>
              <a:solidFill>
                <a:srgbClr val="000000"/>
              </a:solidFill>
            </a:rPr>
            <a:t>€10,000</a:t>
          </a:r>
          <a:endParaRPr lang="en-GB" sz="2800" kern="1200">
            <a:solidFill>
              <a:srgbClr val="000000"/>
            </a:solidFill>
          </a:endParaRPr>
        </a:p>
      </dsp:txBody>
      <dsp:txXfrm>
        <a:off x="3281086" y="975848"/>
        <a:ext cx="1570589" cy="1570415"/>
      </dsp:txXfrm>
    </dsp:sp>
    <dsp:sp modelId="{CC9C2552-3EFD-47A3-916A-4F842B496806}">
      <dsp:nvSpPr>
        <dsp:cNvPr id="0" name=""/>
        <dsp:cNvSpPr/>
      </dsp:nvSpPr>
      <dsp:spPr>
        <a:xfrm>
          <a:off x="5287954" y="1446547"/>
          <a:ext cx="653769" cy="629017"/>
        </a:xfrm>
        <a:prstGeom prst="mathEqual">
          <a:avLst/>
        </a:prstGeom>
        <a:solidFill>
          <a:srgbClr val="0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/>
        </a:p>
      </dsp:txBody>
      <dsp:txXfrm>
        <a:off x="5374611" y="1576125"/>
        <a:ext cx="480455" cy="369861"/>
      </dsp:txXfrm>
    </dsp:sp>
    <dsp:sp modelId="{C9347712-A25F-45B7-92B3-E5AFD26446B8}">
      <dsp:nvSpPr>
        <dsp:cNvPr id="0" name=""/>
        <dsp:cNvSpPr/>
      </dsp:nvSpPr>
      <dsp:spPr>
        <a:xfrm>
          <a:off x="6052723" y="687889"/>
          <a:ext cx="2326569" cy="2146332"/>
        </a:xfrm>
        <a:prstGeom prst="ellipse">
          <a:avLst/>
        </a:prstGeom>
        <a:solidFill>
          <a:srgbClr val="FAC70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>
              <a:solidFill>
                <a:srgbClr val="000000"/>
              </a:solidFill>
            </a:rPr>
            <a:t>€1,000</a:t>
          </a:r>
          <a:endParaRPr lang="en-GB" sz="2800" kern="1200">
            <a:solidFill>
              <a:srgbClr val="000000"/>
            </a:solidFill>
          </a:endParaRPr>
        </a:p>
      </dsp:txBody>
      <dsp:txXfrm>
        <a:off x="6393441" y="1002212"/>
        <a:ext cx="1645133" cy="15176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B7089-3DC0-4155-900D-F0D4FE4EE2CC}">
      <dsp:nvSpPr>
        <dsp:cNvPr id="0" name=""/>
        <dsp:cNvSpPr/>
      </dsp:nvSpPr>
      <dsp:spPr>
        <a:xfrm>
          <a:off x="3656" y="713904"/>
          <a:ext cx="1960491" cy="1941903"/>
        </a:xfrm>
        <a:prstGeom prst="ellipse">
          <a:avLst/>
        </a:prstGeom>
        <a:solidFill>
          <a:srgbClr val="FAC70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>
              <a:solidFill>
                <a:srgbClr val="000000"/>
              </a:solidFill>
            </a:rPr>
            <a:t>€1,000</a:t>
          </a:r>
          <a:endParaRPr lang="en-GB" sz="2800" kern="1200">
            <a:solidFill>
              <a:srgbClr val="000000"/>
            </a:solidFill>
          </a:endParaRPr>
        </a:p>
      </dsp:txBody>
      <dsp:txXfrm>
        <a:off x="290763" y="998289"/>
        <a:ext cx="1386277" cy="1373133"/>
      </dsp:txXfrm>
    </dsp:sp>
    <dsp:sp modelId="{25AD6E66-82F0-4F55-8EB2-4E05B9DA0E98}">
      <dsp:nvSpPr>
        <dsp:cNvPr id="0" name=""/>
        <dsp:cNvSpPr/>
      </dsp:nvSpPr>
      <dsp:spPr>
        <a:xfrm>
          <a:off x="2028869" y="1294236"/>
          <a:ext cx="888502" cy="781239"/>
        </a:xfrm>
        <a:prstGeom prst="mathPlus">
          <a:avLst/>
        </a:prstGeom>
        <a:solidFill>
          <a:srgbClr val="0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2146640" y="1592982"/>
        <a:ext cx="652960" cy="183747"/>
      </dsp:txXfrm>
    </dsp:sp>
    <dsp:sp modelId="{7FBF23AC-6F0D-4E6E-B641-0AB161BCC7F0}">
      <dsp:nvSpPr>
        <dsp:cNvPr id="0" name=""/>
        <dsp:cNvSpPr/>
      </dsp:nvSpPr>
      <dsp:spPr>
        <a:xfrm>
          <a:off x="2982093" y="641052"/>
          <a:ext cx="2125420" cy="2087607"/>
        </a:xfrm>
        <a:prstGeom prst="ellipse">
          <a:avLst/>
        </a:prstGeom>
        <a:solidFill>
          <a:srgbClr val="FAC70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>
              <a:solidFill>
                <a:srgbClr val="000000"/>
              </a:solidFill>
            </a:rPr>
            <a:t>€10,000</a:t>
          </a:r>
          <a:endParaRPr lang="en-GB" sz="2800" kern="1200">
            <a:solidFill>
              <a:srgbClr val="000000"/>
            </a:solidFill>
          </a:endParaRPr>
        </a:p>
      </dsp:txBody>
      <dsp:txXfrm>
        <a:off x="3293354" y="946775"/>
        <a:ext cx="1502898" cy="1476161"/>
      </dsp:txXfrm>
    </dsp:sp>
    <dsp:sp modelId="{CC9C2552-3EFD-47A3-916A-4F842B496806}">
      <dsp:nvSpPr>
        <dsp:cNvPr id="0" name=""/>
        <dsp:cNvSpPr/>
      </dsp:nvSpPr>
      <dsp:spPr>
        <a:xfrm>
          <a:off x="5172236" y="1377753"/>
          <a:ext cx="700142" cy="614206"/>
        </a:xfrm>
        <a:prstGeom prst="mathEqual">
          <a:avLst/>
        </a:prstGeom>
        <a:solidFill>
          <a:srgbClr val="0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>
        <a:off x="5265040" y="1504279"/>
        <a:ext cx="514534" cy="361154"/>
      </dsp:txXfrm>
    </dsp:sp>
    <dsp:sp modelId="{C9347712-A25F-45B7-92B3-E5AFD26446B8}">
      <dsp:nvSpPr>
        <dsp:cNvPr id="0" name=""/>
        <dsp:cNvSpPr/>
      </dsp:nvSpPr>
      <dsp:spPr>
        <a:xfrm>
          <a:off x="5937100" y="532065"/>
          <a:ext cx="2441242" cy="2305581"/>
        </a:xfrm>
        <a:prstGeom prst="ellipse">
          <a:avLst/>
        </a:prstGeom>
        <a:solidFill>
          <a:srgbClr val="FAC70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>
              <a:solidFill>
                <a:srgbClr val="000000"/>
              </a:solidFill>
            </a:rPr>
            <a:t>€11,000</a:t>
          </a:r>
          <a:endParaRPr lang="en-GB" sz="2800" b="1" kern="1200">
            <a:solidFill>
              <a:srgbClr val="000000"/>
            </a:solidFill>
          </a:endParaRPr>
        </a:p>
      </dsp:txBody>
      <dsp:txXfrm>
        <a:off x="6294612" y="869710"/>
        <a:ext cx="1726218" cy="1630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5CD26-A083-4444-9A48-E3C2BC8E68A5}" type="datetimeFigureOut">
              <a:rPr lang="pl-PL" smtClean="0"/>
              <a:t>13.10.2022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CA869-5813-4B5A-B0F7-2F4501D95B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3477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CA869-5813-4B5A-B0F7-2F4501D95B03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2914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123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g object 16">
            <a:extLst>
              <a:ext uri="{FF2B5EF4-FFF2-40B4-BE49-F238E27FC236}">
                <a16:creationId xmlns:a16="http://schemas.microsoft.com/office/drawing/2014/main" id="{9C931315-6F3A-4555-8DA9-1CD6886E1D7B}"/>
              </a:ext>
            </a:extLst>
          </p:cNvPr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FAC70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2">
            <a:extLst>
              <a:ext uri="{FF2B5EF4-FFF2-40B4-BE49-F238E27FC236}">
                <a16:creationId xmlns:a16="http://schemas.microsoft.com/office/drawing/2014/main" id="{A2C18ABD-2E09-4D12-B8DC-A4F3284BFFB0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4932" y="6698528"/>
            <a:ext cx="666749" cy="1781174"/>
          </a:xfrm>
          <a:prstGeom prst="rect">
            <a:avLst/>
          </a:prstGeom>
        </p:spPr>
      </p:pic>
      <p:sp>
        <p:nvSpPr>
          <p:cNvPr id="17" name="object 4">
            <a:extLst>
              <a:ext uri="{FF2B5EF4-FFF2-40B4-BE49-F238E27FC236}">
                <a16:creationId xmlns:a16="http://schemas.microsoft.com/office/drawing/2014/main" id="{4C920FE4-3EED-4939-B5CD-5FA8B1ACC3AD}"/>
              </a:ext>
            </a:extLst>
          </p:cNvPr>
          <p:cNvSpPr/>
          <p:nvPr userDrawn="1"/>
        </p:nvSpPr>
        <p:spPr>
          <a:xfrm>
            <a:off x="0" y="8907781"/>
            <a:ext cx="18287744" cy="45719"/>
          </a:xfrm>
          <a:custGeom>
            <a:avLst/>
            <a:gdLst/>
            <a:ahLst/>
            <a:cxnLst/>
            <a:rect l="l" t="t" r="r" b="b"/>
            <a:pathLst>
              <a:path w="18202275">
                <a:moveTo>
                  <a:pt x="0" y="0"/>
                </a:moveTo>
                <a:lnTo>
                  <a:pt x="18202273" y="0"/>
                </a:lnTo>
              </a:path>
            </a:pathLst>
          </a:custGeom>
          <a:ln w="857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3">
            <a:extLst>
              <a:ext uri="{FF2B5EF4-FFF2-40B4-BE49-F238E27FC236}">
                <a16:creationId xmlns:a16="http://schemas.microsoft.com/office/drawing/2014/main" id="{7C016A53-3E7D-4C94-AB33-53AD819974AD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pic>
        <p:nvPicPr>
          <p:cNvPr id="21" name="object 5">
            <a:extLst>
              <a:ext uri="{FF2B5EF4-FFF2-40B4-BE49-F238E27FC236}">
                <a16:creationId xmlns:a16="http://schemas.microsoft.com/office/drawing/2014/main" id="{2B99F3D4-91AE-4145-9CE9-E7FC00CE701F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68773" y="1660699"/>
            <a:ext cx="7150197" cy="2095499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BF551322-F550-4579-A7FC-CD3FF2A964D1}"/>
              </a:ext>
            </a:extLst>
          </p:cNvPr>
          <p:cNvSpPr txBox="1"/>
          <p:nvPr userDrawn="1"/>
        </p:nvSpPr>
        <p:spPr>
          <a:xfrm>
            <a:off x="4450459" y="9179041"/>
            <a:ext cx="11475341" cy="804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500" spc="10" dirty="0">
                <a:latin typeface="+mj-lt"/>
              </a:rPr>
              <a:t>"The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European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Commission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support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for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production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of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this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publication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does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not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constitute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endorsement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of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contents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which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reflects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</a:p>
          <a:p>
            <a:pPr marL="12700" marR="8890" algn="just">
              <a:lnSpc>
                <a:spcPct val="113100"/>
              </a:lnSpc>
            </a:pPr>
            <a:r>
              <a:rPr lang="en-US" sz="1500" spc="10" dirty="0">
                <a:latin typeface="+mj-lt"/>
              </a:rPr>
              <a:t>views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only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of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authors,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and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Commission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cannot</a:t>
            </a:r>
            <a:r>
              <a:rPr lang="en-US" sz="1500" spc="2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be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held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responsible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for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any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use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which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may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be</a:t>
            </a:r>
            <a:r>
              <a:rPr lang="en-US" sz="1500" spc="2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made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of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information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contained </a:t>
            </a:r>
            <a:r>
              <a:rPr lang="en-US" sz="1500" spc="-360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therein."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4A6F032-0665-4332-8C25-0049F35350AB}"/>
              </a:ext>
            </a:extLst>
          </p:cNvPr>
          <p:cNvSpPr txBox="1"/>
          <p:nvPr userDrawn="1"/>
        </p:nvSpPr>
        <p:spPr>
          <a:xfrm>
            <a:off x="4572000" y="4023405"/>
            <a:ext cx="77621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73425" marR="2317750" algn="ctr">
              <a:spcBef>
                <a:spcPts val="335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fly-project.eu</a:t>
            </a:r>
            <a:endParaRPr lang="es-ES" sz="2000" b="1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98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FAC70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3">
            <a:extLst>
              <a:ext uri="{FF2B5EF4-FFF2-40B4-BE49-F238E27FC236}">
                <a16:creationId xmlns:a16="http://schemas.microsoft.com/office/drawing/2014/main" id="{96AB2019-3457-4EE8-8672-C1BF6DA1A65C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sp>
        <p:nvSpPr>
          <p:cNvPr id="27" name="object 4">
            <a:extLst>
              <a:ext uri="{FF2B5EF4-FFF2-40B4-BE49-F238E27FC236}">
                <a16:creationId xmlns:a16="http://schemas.microsoft.com/office/drawing/2014/main" id="{ED4DA05C-E544-4608-B1B5-2E5081A4CB0C}"/>
              </a:ext>
            </a:extLst>
          </p:cNvPr>
          <p:cNvSpPr/>
          <p:nvPr userDrawn="1"/>
        </p:nvSpPr>
        <p:spPr>
          <a:xfrm>
            <a:off x="0" y="8856528"/>
            <a:ext cx="18288000" cy="45719"/>
          </a:xfrm>
          <a:custGeom>
            <a:avLst/>
            <a:gdLst/>
            <a:ahLst/>
            <a:cxnLst/>
            <a:rect l="l" t="t" r="r" b="b"/>
            <a:pathLst>
              <a:path w="18202275">
                <a:moveTo>
                  <a:pt x="0" y="0"/>
                </a:moveTo>
                <a:lnTo>
                  <a:pt x="18202273" y="0"/>
                </a:lnTo>
              </a:path>
            </a:pathLst>
          </a:custGeom>
          <a:ln w="857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object 5">
            <a:extLst>
              <a:ext uri="{FF2B5EF4-FFF2-40B4-BE49-F238E27FC236}">
                <a16:creationId xmlns:a16="http://schemas.microsoft.com/office/drawing/2014/main" id="{312572A3-0E3D-4C66-9B66-E2B974CE5C58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643394" y="1028700"/>
            <a:ext cx="2606058" cy="761999"/>
          </a:xfrm>
          <a:prstGeom prst="rect">
            <a:avLst/>
          </a:prstGeom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1CF81C33-52B8-4275-9F0F-E3E0733D9F05}"/>
              </a:ext>
            </a:extLst>
          </p:cNvPr>
          <p:cNvSpPr txBox="1"/>
          <p:nvPr userDrawn="1"/>
        </p:nvSpPr>
        <p:spPr>
          <a:xfrm>
            <a:off x="4450459" y="9179041"/>
            <a:ext cx="11551541" cy="804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500" spc="10" dirty="0">
                <a:latin typeface="+mj-lt"/>
              </a:rPr>
              <a:t>"The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European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Commission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support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for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production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of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this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publication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does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not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constitute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endorsement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of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contents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which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reflects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</a:p>
          <a:p>
            <a:pPr marL="12700" marR="8890" algn="just">
              <a:lnSpc>
                <a:spcPct val="113100"/>
              </a:lnSpc>
            </a:pPr>
            <a:r>
              <a:rPr lang="en-US" sz="1500" spc="10" dirty="0">
                <a:latin typeface="+mj-lt"/>
              </a:rPr>
              <a:t>views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only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of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authors,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and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Commission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cannot</a:t>
            </a:r>
            <a:r>
              <a:rPr lang="en-US" sz="1500" spc="2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be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held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responsible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for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any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use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which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may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be</a:t>
            </a:r>
            <a:r>
              <a:rPr lang="en-US" sz="1500" spc="2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made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of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information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contained </a:t>
            </a:r>
            <a:r>
              <a:rPr lang="en-US" sz="1500" spc="-360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therein."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5274397-0CC2-4713-984E-865578FB27AF}"/>
              </a:ext>
            </a:extLst>
          </p:cNvPr>
          <p:cNvSpPr txBox="1"/>
          <p:nvPr/>
        </p:nvSpPr>
        <p:spPr>
          <a:xfrm>
            <a:off x="3238500" y="5448300"/>
            <a:ext cx="11811000" cy="2272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800" b="1" spc="-65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Finans</a:t>
            </a:r>
            <a:r>
              <a:rPr lang="tr-TR" sz="4800" b="1" spc="-65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ın</a:t>
            </a:r>
            <a:r>
              <a:rPr lang="en-US" sz="4800" b="1" spc="-65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4800" b="1" spc="-65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Temelleri</a:t>
            </a:r>
            <a:endParaRPr lang="en-US" sz="4400" b="1" spc="-65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tr-TR" sz="4800" b="1" spc="-65">
                <a:ea typeface="Microsoft Sans Serif" panose="020B0604020202020204" pitchFamily="34" charset="0"/>
                <a:cs typeface="Microsoft Sans Serif" panose="020B0604020202020204" pitchFamily="34" charset="0"/>
              </a:rPr>
              <a:t>Ortak </a:t>
            </a:r>
            <a:r>
              <a:rPr lang="en-US" sz="4800" b="1" spc="-65"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4800" b="1" spc="-65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Malaga</a:t>
            </a:r>
            <a:r>
              <a:rPr lang="tr-TR" sz="4800" b="1" spc="-65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Üniversitesi</a:t>
            </a:r>
            <a:endParaRPr lang="en-US" sz="4800" b="1" spc="-65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4400" b="1" spc="-65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35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500187" y="1116330"/>
            <a:ext cx="1005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4.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Sermaye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kullanımı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ve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paranın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iskonto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edilmesi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  <a:endParaRPr lang="es-ES" sz="4400" b="1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8B894F-17B3-41CA-B7A0-A3081483AF7F}"/>
              </a:ext>
            </a:extLst>
          </p:cNvPr>
          <p:cNvSpPr txBox="1"/>
          <p:nvPr/>
        </p:nvSpPr>
        <p:spPr>
          <a:xfrm>
            <a:off x="1524000" y="2562880"/>
            <a:ext cx="9448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Güncelleme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veya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İndirim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: 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daha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düşük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tutarın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(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cari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değer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)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alındığı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gelecekteki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sermayenin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erken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elden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çıkarılmasıdır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Gelecekteki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sermaye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ile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mevcut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sermaye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arasındaki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fark,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indirimdir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</a:p>
          <a:p>
            <a:pPr>
              <a:defRPr/>
            </a:pPr>
            <a:endParaRPr lang="tr-TR" sz="28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Örnek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: “cashing a promissory note in advance”; belli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tarihte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bize para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ödeneceğini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ifade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eden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senet var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elimizde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Ödemeyi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vadesinden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önce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almak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istersek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parayı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bize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avans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verecek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finans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kuruluşuna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senet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yazabiliriz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ancak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ödemenin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tahmin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edildiği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zamana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göre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indirim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uygularız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  <a:endParaRPr lang="es-E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9F24E99-71C4-4DA0-D82E-DCE200ACBB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531" y="4000500"/>
            <a:ext cx="6625495" cy="46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95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524000" y="1116330"/>
            <a:ext cx="1005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4.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Sermaye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kullanımı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ve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paranın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iskonto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edilmesi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  <a:endParaRPr lang="es-ES" sz="4400" b="1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8B894F-17B3-41CA-B7A0-A3081483AF7F}"/>
              </a:ext>
            </a:extLst>
          </p:cNvPr>
          <p:cNvSpPr txBox="1"/>
          <p:nvPr/>
        </p:nvSpPr>
        <p:spPr>
          <a:xfrm>
            <a:off x="1524000" y="2562880"/>
            <a:ext cx="9448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Mevcut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sermaye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=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Gelecek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sermaye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-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İndirim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</a:p>
          <a:p>
            <a:pPr>
              <a:defRPr/>
            </a:pPr>
            <a:endParaRPr lang="tr-TR" sz="28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İndirim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anaparanın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cari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değerini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hesapladığı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için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“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güncelleme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”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olarak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da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adlandırılır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</a:p>
          <a:p>
            <a:endParaRPr lang="es-E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9F24E99-71C4-4DA0-D82E-DCE200ACBB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531" y="4000500"/>
            <a:ext cx="6625495" cy="46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30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1005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5.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Basit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ve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Bileşik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Faiz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  <a:endParaRPr lang="es-ES" sz="4400" b="1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8B894F-17B3-41CA-B7A0-A3081483AF7F}"/>
              </a:ext>
            </a:extLst>
          </p:cNvPr>
          <p:cNvSpPr txBox="1"/>
          <p:nvPr/>
        </p:nvSpPr>
        <p:spPr>
          <a:xfrm>
            <a:off x="1524000" y="2562880"/>
            <a:ext cx="9448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Temel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olarak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fark, </a:t>
            </a:r>
            <a:r>
              <a:rPr lang="en-GB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basit</a:t>
            </a:r>
            <a:r>
              <a:rPr lang="en-GB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faizde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faizin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paramızın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ürettiği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faizin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olası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yatırımı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hesaba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katmadan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yalnızca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başlangıçta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yatırılan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sermaye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üzerinden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hesaplanmasıdır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 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Öte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yandan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bileşik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faizde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kazanılan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faiz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işletmenin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sonraki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döneminde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yeni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faiz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üretmek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için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başlangıç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sermayesine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eklenir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 </a:t>
            </a:r>
            <a:endParaRPr lang="tr-TR" sz="28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tr-TR" sz="28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Bu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nedenle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her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dönem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sonunda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sermaye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büyür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daha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büyük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sermaye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üzerinden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hesaplanan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faiz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de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aynı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oranda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büyür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 Bu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sebeple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önemli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ölçüde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daha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yüksek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çözüm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ile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sonuçlanır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  <a:endParaRPr lang="en-GB" altLang="es-ES" sz="28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endParaRPr lang="es-E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7" name="Imagen 6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D3A5FC5E-127E-D656-704D-80CCFE4416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1122" y="3284190"/>
            <a:ext cx="4953000" cy="37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13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1005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5.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Basit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ve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Bileşik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Faiz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  <a:endParaRPr lang="es-ES" sz="4400" b="1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8B894F-17B3-41CA-B7A0-A3081483AF7F}"/>
              </a:ext>
            </a:extLst>
          </p:cNvPr>
          <p:cNvSpPr txBox="1"/>
          <p:nvPr/>
        </p:nvSpPr>
        <p:spPr>
          <a:xfrm>
            <a:off x="1524000" y="2562880"/>
            <a:ext cx="154686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Örneğin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yıllık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%10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gibi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basit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faiz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oranıyla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3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yıllığına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10.000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Euro'luk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yatırım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yapmak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istediğimizi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varsayalım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Yatırımımızın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getirileri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aşağıdaki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gibidir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: </a:t>
            </a:r>
            <a:endParaRPr lang="tr-TR" sz="28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sz="28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	</a:t>
            </a:r>
            <a:r>
              <a:rPr lang="es-ES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1. </a:t>
            </a:r>
            <a:r>
              <a:rPr lang="es-ES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Yıl</a:t>
            </a:r>
            <a:r>
              <a:rPr lang="es-ES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: 1.000 Euro (10.000 </a:t>
            </a:r>
            <a:r>
              <a:rPr lang="es-ES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Euro'nun</a:t>
            </a:r>
            <a:r>
              <a:rPr lang="es-ES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%10'u).</a:t>
            </a:r>
            <a:endParaRPr lang="en-GB" sz="28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sz="28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	</a:t>
            </a:r>
            <a:r>
              <a:rPr lang="es-ES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2. </a:t>
            </a:r>
            <a:r>
              <a:rPr lang="es-ES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Yıl</a:t>
            </a:r>
            <a:r>
              <a:rPr lang="es-ES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: 1.000 Euro (10.000 </a:t>
            </a:r>
            <a:r>
              <a:rPr lang="es-ES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Euro'nun</a:t>
            </a:r>
            <a:r>
              <a:rPr lang="es-ES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%10'u).</a:t>
            </a:r>
            <a:endParaRPr lang="en-GB" sz="28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sz="28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	</a:t>
            </a:r>
            <a:r>
              <a:rPr lang="es-ES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3. </a:t>
            </a:r>
            <a:r>
              <a:rPr lang="es-ES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Yıl</a:t>
            </a:r>
            <a:r>
              <a:rPr lang="es-ES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: 1.000 Euro (10.000 </a:t>
            </a:r>
            <a:r>
              <a:rPr lang="es-ES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Euro'nun</a:t>
            </a:r>
            <a:r>
              <a:rPr lang="es-ES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%10'u).</a:t>
            </a:r>
            <a:endParaRPr lang="en-GB" sz="28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sz="28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Yatırımın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toplam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getirisi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3.000 €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olacaktır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Yani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faizin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 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hesaplandığı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sermaye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ilk 10.000€'da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değişmeyeceği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yıllık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getiri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her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yıl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aynı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olacağı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için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1.000€'luk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faizi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çekecek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sonraki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yıl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10.000€'nun %10'unu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alacağız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Faiz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oranı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(%10) her zaman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başlangıç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tutarına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(10.000€)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uygulanır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</a:p>
          <a:p>
            <a:pPr>
              <a:defRPr/>
            </a:pPr>
            <a:endParaRPr lang="en-GB" sz="28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sz="28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sz="28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endParaRPr lang="es-E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7" name="object 2">
            <a:extLst>
              <a:ext uri="{FF2B5EF4-FFF2-40B4-BE49-F238E27FC236}">
                <a16:creationId xmlns:a16="http://schemas.microsoft.com/office/drawing/2014/main" id="{A08037DD-4752-B18A-6BA3-ED5BAF649360}"/>
              </a:ext>
            </a:extLst>
          </p:cNvPr>
          <p:cNvPicPr/>
          <p:nvPr/>
        </p:nvPicPr>
        <p:blipFill rotWithShape="1">
          <a:blip r:embed="rId2" cstate="print"/>
          <a:srcRect b="68891"/>
          <a:stretch/>
        </p:blipFill>
        <p:spPr>
          <a:xfrm>
            <a:off x="1752600" y="4000500"/>
            <a:ext cx="370416" cy="280000"/>
          </a:xfrm>
          <a:prstGeom prst="rect">
            <a:avLst/>
          </a:prstGeom>
        </p:spPr>
      </p:pic>
      <p:pic>
        <p:nvPicPr>
          <p:cNvPr id="9" name="object 2">
            <a:extLst>
              <a:ext uri="{FF2B5EF4-FFF2-40B4-BE49-F238E27FC236}">
                <a16:creationId xmlns:a16="http://schemas.microsoft.com/office/drawing/2014/main" id="{DD9FC7D8-EB9F-8863-E58D-2B120C031A64}"/>
              </a:ext>
            </a:extLst>
          </p:cNvPr>
          <p:cNvPicPr/>
          <p:nvPr/>
        </p:nvPicPr>
        <p:blipFill rotWithShape="1">
          <a:blip r:embed="rId2" cstate="print"/>
          <a:srcRect b="68891"/>
          <a:stretch/>
        </p:blipFill>
        <p:spPr>
          <a:xfrm>
            <a:off x="1752600" y="4863500"/>
            <a:ext cx="370416" cy="280000"/>
          </a:xfrm>
          <a:prstGeom prst="rect">
            <a:avLst/>
          </a:prstGeom>
        </p:spPr>
      </p:pic>
      <p:pic>
        <p:nvPicPr>
          <p:cNvPr id="11" name="object 2">
            <a:extLst>
              <a:ext uri="{FF2B5EF4-FFF2-40B4-BE49-F238E27FC236}">
                <a16:creationId xmlns:a16="http://schemas.microsoft.com/office/drawing/2014/main" id="{77331E5E-15AD-0328-F02B-1E3C3DDB03F8}"/>
              </a:ext>
            </a:extLst>
          </p:cNvPr>
          <p:cNvPicPr/>
          <p:nvPr/>
        </p:nvPicPr>
        <p:blipFill rotWithShape="1">
          <a:blip r:embed="rId2" cstate="print"/>
          <a:srcRect b="68891"/>
          <a:stretch/>
        </p:blipFill>
        <p:spPr>
          <a:xfrm>
            <a:off x="1752600" y="5718120"/>
            <a:ext cx="370416" cy="2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09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1005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5.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Basit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ve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Bileşik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Faiz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  <a:endParaRPr lang="es-ES" sz="4400" b="1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8B894F-17B3-41CA-B7A0-A3081483AF7F}"/>
              </a:ext>
            </a:extLst>
          </p:cNvPr>
          <p:cNvSpPr txBox="1"/>
          <p:nvPr/>
        </p:nvSpPr>
        <p:spPr>
          <a:xfrm>
            <a:off x="1524000" y="2562880"/>
            <a:ext cx="154686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r-T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Aynı yatırımı 3 yıl boyunca yapıp %10 bileşik faiz uyguladığımızda aşağıdaki getirileri elde ederiz:</a:t>
            </a:r>
            <a:endParaRPr lang="en-GB" sz="28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tr-TR" sz="28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	</a:t>
            </a:r>
            <a:r>
              <a:rPr lang="es-ES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1. </a:t>
            </a:r>
            <a:r>
              <a:rPr lang="es-ES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Yıl</a:t>
            </a:r>
            <a:r>
              <a:rPr lang="es-ES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: 1.000 Euro (10.000 </a:t>
            </a:r>
            <a:r>
              <a:rPr lang="es-ES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Euro'nun</a:t>
            </a:r>
            <a:r>
              <a:rPr lang="es-ES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%10'u).</a:t>
            </a:r>
            <a:endParaRPr lang="en-GB" sz="28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sz="28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	 2.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Yıl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: 1.100 Euro (1.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yılda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üretilen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1.000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Euro'yu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ilk 10.000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Euro'ya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eklediğimiz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için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11.000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Euro'nun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%10'u).</a:t>
            </a:r>
          </a:p>
          <a:p>
            <a:pPr>
              <a:defRPr/>
            </a:pPr>
            <a:endParaRPr lang="en-GB" sz="28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	 3.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Yıl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: 1.210 Euro (ilk 10.000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Euro'ya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1.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yılda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üretilen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1.000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Euro'yu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2.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yılda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üretilen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1.100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Euro'yu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eklediğimiz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için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12.100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Euro'nun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%10'u).</a:t>
            </a:r>
          </a:p>
          <a:p>
            <a:pPr>
              <a:defRPr/>
            </a:pPr>
            <a:endParaRPr lang="tr-TR" sz="28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Toplam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yatırım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getirisi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%10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basit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faiz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oranından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(3.000 €)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elde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edilen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getiriden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daha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yüksek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olan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3.310 €'dur. Bunun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nedeni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her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yıl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yatırımdan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elde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edilen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getirilerin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yeniden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yatırılması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dolayısıyla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faiz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kazanmasıdır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Faiz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oranı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her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yıl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aynı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olmasına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rağmen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(%10),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önceki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dönemde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kazanılan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faiz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eklendiğinde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yıllık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olarak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arttığı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için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başlangıç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sermayesi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değildir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</a:p>
          <a:p>
            <a:pPr>
              <a:defRPr/>
            </a:pPr>
            <a:endParaRPr lang="en-GB" sz="28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sz="28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sz="28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endParaRPr lang="es-E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7" name="object 2">
            <a:extLst>
              <a:ext uri="{FF2B5EF4-FFF2-40B4-BE49-F238E27FC236}">
                <a16:creationId xmlns:a16="http://schemas.microsoft.com/office/drawing/2014/main" id="{A08037DD-4752-B18A-6BA3-ED5BAF649360}"/>
              </a:ext>
            </a:extLst>
          </p:cNvPr>
          <p:cNvPicPr/>
          <p:nvPr/>
        </p:nvPicPr>
        <p:blipFill rotWithShape="1">
          <a:blip r:embed="rId3" cstate="print"/>
          <a:srcRect b="68891"/>
          <a:stretch/>
        </p:blipFill>
        <p:spPr>
          <a:xfrm>
            <a:off x="1761595" y="3612311"/>
            <a:ext cx="370416" cy="280000"/>
          </a:xfrm>
          <a:prstGeom prst="rect">
            <a:avLst/>
          </a:prstGeom>
        </p:spPr>
      </p:pic>
      <p:pic>
        <p:nvPicPr>
          <p:cNvPr id="9" name="object 2">
            <a:extLst>
              <a:ext uri="{FF2B5EF4-FFF2-40B4-BE49-F238E27FC236}">
                <a16:creationId xmlns:a16="http://schemas.microsoft.com/office/drawing/2014/main" id="{DD9FC7D8-EB9F-8863-E58D-2B120C031A64}"/>
              </a:ext>
            </a:extLst>
          </p:cNvPr>
          <p:cNvPicPr/>
          <p:nvPr/>
        </p:nvPicPr>
        <p:blipFill rotWithShape="1">
          <a:blip r:embed="rId3" cstate="print"/>
          <a:srcRect b="68891"/>
          <a:stretch/>
        </p:blipFill>
        <p:spPr>
          <a:xfrm>
            <a:off x="1752600" y="4443029"/>
            <a:ext cx="370416" cy="280000"/>
          </a:xfrm>
          <a:prstGeom prst="rect">
            <a:avLst/>
          </a:prstGeom>
        </p:spPr>
      </p:pic>
      <p:pic>
        <p:nvPicPr>
          <p:cNvPr id="11" name="object 2">
            <a:extLst>
              <a:ext uri="{FF2B5EF4-FFF2-40B4-BE49-F238E27FC236}">
                <a16:creationId xmlns:a16="http://schemas.microsoft.com/office/drawing/2014/main" id="{77331E5E-15AD-0328-F02B-1E3C3DDB03F8}"/>
              </a:ext>
            </a:extLst>
          </p:cNvPr>
          <p:cNvPicPr/>
          <p:nvPr/>
        </p:nvPicPr>
        <p:blipFill rotWithShape="1">
          <a:blip r:embed="rId3" cstate="print"/>
          <a:srcRect b="68891"/>
          <a:stretch/>
        </p:blipFill>
        <p:spPr>
          <a:xfrm>
            <a:off x="1752600" y="5632460"/>
            <a:ext cx="370416" cy="2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10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1005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6.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YYO VE NFO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Nedir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?</a:t>
            </a:r>
            <a:endParaRPr lang="es-ES" sz="4400" b="1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8B894F-17B3-41CA-B7A0-A3081483AF7F}"/>
              </a:ext>
            </a:extLst>
          </p:cNvPr>
          <p:cNvSpPr txBox="1"/>
          <p:nvPr/>
        </p:nvSpPr>
        <p:spPr>
          <a:xfrm>
            <a:off x="1524000" y="2562880"/>
            <a:ext cx="9448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Mevduat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kredi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kredi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veya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ipotek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gibi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bankacılık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ürünlerine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ilişkin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herhangi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sözleşmede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NFO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YYO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değerleri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belirtilmelidir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</a:p>
          <a:p>
            <a:pPr>
              <a:defRPr/>
            </a:pPr>
            <a:endParaRPr lang="tr-TR" sz="28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NFO (Nominal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Faiz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Oranı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),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işlem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için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finans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kurumu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ile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kararlaştırılan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faiz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oranıdır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Kurumun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borç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verme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veya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yatırma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için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ödediği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fiyatı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yansıtır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</a:p>
          <a:p>
            <a:pPr>
              <a:defRPr/>
            </a:pPr>
            <a:endParaRPr lang="tr-TR" sz="28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Masrafları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veya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komisyonları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içermez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periyodikliğinin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yıllık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olması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gerekmez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</a:p>
          <a:p>
            <a:endParaRPr lang="es-E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30EDFF5-8A51-CD49-6692-CE01E582CF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" t="-201" r="5590"/>
          <a:stretch/>
        </p:blipFill>
        <p:spPr>
          <a:xfrm>
            <a:off x="11506200" y="3760259"/>
            <a:ext cx="6420132" cy="495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07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1005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6.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YYO VE NFO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Nedir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?</a:t>
            </a:r>
            <a:endParaRPr lang="es-ES" sz="4400" b="1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8B894F-17B3-41CA-B7A0-A3081483AF7F}"/>
              </a:ext>
            </a:extLst>
          </p:cNvPr>
          <p:cNvSpPr txBox="1"/>
          <p:nvPr/>
        </p:nvSpPr>
        <p:spPr>
          <a:xfrm>
            <a:off x="1524000" y="2562880"/>
            <a:ext cx="9448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YYO (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Yıllık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Yüzde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Oranı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)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NFO,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yüzde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olarak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ifade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edilir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işlemin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nominal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faiz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oranını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(NFO),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ödeme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sıklığını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dikkate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alan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standart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matematiksel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formüle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göre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hesaplanır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(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aylık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üç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aylık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altı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aylık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vb.)</a:t>
            </a:r>
          </a:p>
          <a:p>
            <a:pPr>
              <a:defRPr/>
            </a:pPr>
            <a:endParaRPr lang="tr-TR" sz="28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NFO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YYO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arasındaki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fark,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NFO’ya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ek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olarak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YYO'nun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yılda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faiz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ödeme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sayısını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işlemle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ilgili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harcamaları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komisyonları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içermesidir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</a:p>
          <a:p>
            <a:pPr>
              <a:defRPr/>
            </a:pPr>
            <a:endParaRPr lang="en-GB" altLang="es-ES" sz="28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endParaRPr lang="es-E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30EDFF5-8A51-CD49-6692-CE01E582CF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" t="-201" r="5590"/>
          <a:stretch/>
        </p:blipFill>
        <p:spPr>
          <a:xfrm>
            <a:off x="11506200" y="3760259"/>
            <a:ext cx="6420132" cy="495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6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1005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6.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YYO VE NFO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Nedir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?</a:t>
            </a:r>
            <a:endParaRPr lang="es-ES" sz="4400" b="1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8B894F-17B3-41CA-B7A0-A3081483AF7F}"/>
              </a:ext>
            </a:extLst>
          </p:cNvPr>
          <p:cNvSpPr txBox="1"/>
          <p:nvPr/>
        </p:nvSpPr>
        <p:spPr>
          <a:xfrm>
            <a:off x="1524000" y="2562880"/>
            <a:ext cx="8763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Bu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nedenle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NFO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bilgilendirici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gösterge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olabilir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ancak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gerçekte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işlemin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olası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masraflarını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komisyonlarını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içermediğinden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tüketiciye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çok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faydası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vardır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 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Ancak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YYO,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tüketicilerin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yapacağı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yatırımın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kendileri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için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gerçekten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ne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kadar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değerli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olduğunu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veya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bankalarının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sunduğu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kredinin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iyi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koşullara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sahip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olup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olmadığını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bilmeleri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teklifleri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karşılaştırmaları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için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çok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yararlı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endekstir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  </a:t>
            </a:r>
            <a:endParaRPr lang="tr-TR" sz="28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tr-TR" sz="28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Örneğin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ipotek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kredisinde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NFO bize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bankanın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verdiği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para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için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ödeyeceğimiz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faizi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söyleyecektir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 YYO, bize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işlemle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ilgili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maliyetlerin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faizini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söyleyecektir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 </a:t>
            </a:r>
            <a:endParaRPr lang="es-E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7" name="Imagen 6" descr="Imagen que contiene taza, tabla, cuarto, escena&#10;&#10;Descripción generada automáticamente">
            <a:extLst>
              <a:ext uri="{FF2B5EF4-FFF2-40B4-BE49-F238E27FC236}">
                <a16:creationId xmlns:a16="http://schemas.microsoft.com/office/drawing/2014/main" id="{E2E15D3B-9B73-0889-5822-BCE0FA8EE2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2882" y="3137594"/>
            <a:ext cx="4711118" cy="401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98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1005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6.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YYO VE NFO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Nedir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?</a:t>
            </a:r>
            <a:endParaRPr lang="es-ES" sz="4400" b="1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8B894F-17B3-41CA-B7A0-A3081483AF7F}"/>
              </a:ext>
            </a:extLst>
          </p:cNvPr>
          <p:cNvSpPr txBox="1"/>
          <p:nvPr/>
        </p:nvSpPr>
        <p:spPr>
          <a:xfrm>
            <a:off x="1524000" y="2562880"/>
            <a:ext cx="876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 oran,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tam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olarak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bilmek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istediğimiz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yüzdedir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çünkü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kredinin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gerçekten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ne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kadara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mal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olacağını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ayrıntılı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olarak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bilmemize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ve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diğer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tekliflerle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karşılaştırmamıza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olanak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tanır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endParaRPr lang="tr-TR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Her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iki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kavram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NFO ve YYO,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resmidir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ve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her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ülkenin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ulusal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mali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makamları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tarafından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onaylanır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ancak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her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coğrafyada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bu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terimler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farklı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şekilde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adlandırılır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</p:txBody>
      </p:sp>
      <p:pic>
        <p:nvPicPr>
          <p:cNvPr id="7" name="Imagen 6" descr="Imagen que contiene taza, tabla, cuarto, escena&#10;&#10;Descripción generada automáticamente">
            <a:extLst>
              <a:ext uri="{FF2B5EF4-FFF2-40B4-BE49-F238E27FC236}">
                <a16:creationId xmlns:a16="http://schemas.microsoft.com/office/drawing/2014/main" id="{E2E15D3B-9B73-0889-5822-BCE0FA8EE2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2882" y="3137594"/>
            <a:ext cx="4711118" cy="401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04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Özet</a:t>
            </a:r>
            <a:endParaRPr lang="es-ES" sz="4400" b="1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C357393-DEA7-C6A2-387E-C00C2B8E46C7}"/>
              </a:ext>
            </a:extLst>
          </p:cNvPr>
          <p:cNvSpPr txBox="1"/>
          <p:nvPr/>
        </p:nvSpPr>
        <p:spPr>
          <a:xfrm>
            <a:off x="1687179" y="2969216"/>
            <a:ext cx="4110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Faiz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Faiz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Oranı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A47394E2-E6F7-9437-A91E-97F92F8C7377}"/>
              </a:ext>
            </a:extLst>
          </p:cNvPr>
          <p:cNvSpPr txBox="1"/>
          <p:nvPr/>
        </p:nvSpPr>
        <p:spPr>
          <a:xfrm>
            <a:off x="1687177" y="3517882"/>
            <a:ext cx="351167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Faiz</a:t>
            </a:r>
            <a:r>
              <a:rPr lang="en-US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Oranı</a:t>
            </a:r>
            <a:r>
              <a:rPr lang="en-US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= %</a:t>
            </a:r>
            <a:endParaRPr lang="tr-TR" altLang="ko-KR" sz="28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r>
              <a:rPr lang="en-US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Faiz</a:t>
            </a:r>
            <a:r>
              <a:rPr lang="en-US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= % x </a:t>
            </a:r>
            <a:r>
              <a:rPr lang="en-US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sermaye</a:t>
            </a:r>
            <a:endParaRPr lang="ko-KR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018F48C9-FC4D-84C8-1331-4B2E7E9EE33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0889" y="3120678"/>
            <a:ext cx="638173" cy="148624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BD6A5FD-DB86-2F6B-8FD5-EF209CE0FE7F}"/>
              </a:ext>
            </a:extLst>
          </p:cNvPr>
          <p:cNvSpPr txBox="1"/>
          <p:nvPr/>
        </p:nvSpPr>
        <p:spPr>
          <a:xfrm>
            <a:off x="1660675" y="5451544"/>
            <a:ext cx="33219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Basit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Bileşik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Faiz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7DCBD73E-08FE-1BD6-E61E-9F8EF73D8484}"/>
              </a:ext>
            </a:extLst>
          </p:cNvPr>
          <p:cNvSpPr txBox="1"/>
          <p:nvPr/>
        </p:nvSpPr>
        <p:spPr>
          <a:xfrm>
            <a:off x="1656431" y="6102067"/>
            <a:ext cx="500897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Bileşik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faizde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her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yıl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yatırımın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yarattığı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getiriler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yeniden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yatırılır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dolayısıyla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faiz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de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kazanır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  <a:endParaRPr lang="ko-KR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9" name="object 2">
            <a:extLst>
              <a:ext uri="{FF2B5EF4-FFF2-40B4-BE49-F238E27FC236}">
                <a16:creationId xmlns:a16="http://schemas.microsoft.com/office/drawing/2014/main" id="{FC64ED36-F27D-A4E8-7D60-5AC661C434B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4386" y="5451544"/>
            <a:ext cx="638173" cy="148624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98EC897-4108-538C-0545-7CD48DF8D55C}"/>
              </a:ext>
            </a:extLst>
          </p:cNvPr>
          <p:cNvSpPr txBox="1"/>
          <p:nvPr/>
        </p:nvSpPr>
        <p:spPr>
          <a:xfrm>
            <a:off x="13559357" y="2969216"/>
            <a:ext cx="36618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Paranın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geçici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değeri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FC14C4-262B-CFC5-F368-E28B96CC6756}"/>
              </a:ext>
            </a:extLst>
          </p:cNvPr>
          <p:cNvSpPr txBox="1"/>
          <p:nvPr/>
        </p:nvSpPr>
        <p:spPr>
          <a:xfrm>
            <a:off x="13555112" y="3390943"/>
            <a:ext cx="4042844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Aynı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miktarda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para,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alındığı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zamana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bağlı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olarak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farklı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değere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sahip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olacaktır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  <a:endParaRPr lang="ko-KR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2" name="object 2">
            <a:extLst>
              <a:ext uri="{FF2B5EF4-FFF2-40B4-BE49-F238E27FC236}">
                <a16:creationId xmlns:a16="http://schemas.microsoft.com/office/drawing/2014/main" id="{F77757EA-8628-B6E1-F7D6-0406F5167F5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83068" y="2969216"/>
            <a:ext cx="638173" cy="148624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8CDCD3A-3651-DA36-A870-BD08006C8C91}"/>
              </a:ext>
            </a:extLst>
          </p:cNvPr>
          <p:cNvSpPr txBox="1"/>
          <p:nvPr/>
        </p:nvSpPr>
        <p:spPr>
          <a:xfrm>
            <a:off x="13559356" y="6157086"/>
            <a:ext cx="27432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NFO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tr-TR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tr-TR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YYO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BE22D3DF-9016-ADFE-B491-A981D3CF8358}"/>
              </a:ext>
            </a:extLst>
          </p:cNvPr>
          <p:cNvSpPr txBox="1"/>
          <p:nvPr/>
        </p:nvSpPr>
        <p:spPr>
          <a:xfrm>
            <a:off x="13555112" y="6579121"/>
            <a:ext cx="3747876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tr-T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YYO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tüketicilerin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teklifleri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karşılaştırması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için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çok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yararlı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endekstir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  <a:endParaRPr lang="ko-KR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object 2">
            <a:extLst>
              <a:ext uri="{FF2B5EF4-FFF2-40B4-BE49-F238E27FC236}">
                <a16:creationId xmlns:a16="http://schemas.microsoft.com/office/drawing/2014/main" id="{0DD2F338-E360-3DE7-6475-1B05002A874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83067" y="6157086"/>
            <a:ext cx="638173" cy="148624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FC66701-B7E7-E69C-5058-DDEC6B4E72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" t="6201" r="4629" b="8257"/>
          <a:stretch/>
        </p:blipFill>
        <p:spPr>
          <a:xfrm>
            <a:off x="6525705" y="3066416"/>
            <a:ext cx="5303619" cy="335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6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3063823-CA1E-0A50-5BB7-82A235C90E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" t="9824" r="3271" b="9271"/>
          <a:stretch/>
        </p:blipFill>
        <p:spPr>
          <a:xfrm>
            <a:off x="9984233" y="4450370"/>
            <a:ext cx="7657297" cy="422588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6C18BE6-D155-4521-8CAA-E6D770234311}"/>
              </a:ext>
            </a:extLst>
          </p:cNvPr>
          <p:cNvSpPr txBox="1"/>
          <p:nvPr/>
        </p:nvSpPr>
        <p:spPr>
          <a:xfrm>
            <a:off x="1524000" y="1503549"/>
            <a:ext cx="9462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Amaçlar</a:t>
            </a:r>
            <a:r>
              <a:rPr lang="en-GB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GB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Hedefler</a:t>
            </a:r>
            <a:endParaRPr lang="en-GB" sz="4400" b="1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4806D19-7757-4ABE-BAED-6D5E2D696DDB}"/>
              </a:ext>
            </a:extLst>
          </p:cNvPr>
          <p:cNvSpPr txBox="1"/>
          <p:nvPr/>
        </p:nvSpPr>
        <p:spPr>
          <a:xfrm>
            <a:off x="1524000" y="2262365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Bu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modülün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sonunda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şunları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yapabileceksiniz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8" name="object 2">
            <a:extLst>
              <a:ext uri="{FF2B5EF4-FFF2-40B4-BE49-F238E27FC236}">
                <a16:creationId xmlns:a16="http://schemas.microsoft.com/office/drawing/2014/main" id="{326F599C-0902-4E54-BAC7-ADAF9B4BDB92}"/>
              </a:ext>
            </a:extLst>
          </p:cNvPr>
          <p:cNvPicPr/>
          <p:nvPr/>
        </p:nvPicPr>
        <p:blipFill rotWithShape="1">
          <a:blip r:embed="rId3" cstate="print"/>
          <a:srcRect b="68891"/>
          <a:stretch/>
        </p:blipFill>
        <p:spPr>
          <a:xfrm>
            <a:off x="1780314" y="3334203"/>
            <a:ext cx="370416" cy="280000"/>
          </a:xfrm>
          <a:prstGeom prst="rect">
            <a:avLst/>
          </a:prstGeom>
        </p:spPr>
      </p:pic>
      <p:pic>
        <p:nvPicPr>
          <p:cNvPr id="20" name="object 2">
            <a:extLst>
              <a:ext uri="{FF2B5EF4-FFF2-40B4-BE49-F238E27FC236}">
                <a16:creationId xmlns:a16="http://schemas.microsoft.com/office/drawing/2014/main" id="{A503E805-FB64-49DE-8A03-1F50600ABF7A}"/>
              </a:ext>
            </a:extLst>
          </p:cNvPr>
          <p:cNvPicPr/>
          <p:nvPr/>
        </p:nvPicPr>
        <p:blipFill rotWithShape="1">
          <a:blip r:embed="rId3" cstate="print"/>
          <a:srcRect t="63119" r="-2857" b="2657"/>
          <a:stretch/>
        </p:blipFill>
        <p:spPr>
          <a:xfrm>
            <a:off x="1784514" y="5448300"/>
            <a:ext cx="381000" cy="326225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6AD18D4C-B589-44B7-8EFF-3DEBF5C41E8D}"/>
              </a:ext>
            </a:extLst>
          </p:cNvPr>
          <p:cNvGrpSpPr/>
          <p:nvPr/>
        </p:nvGrpSpPr>
        <p:grpSpPr>
          <a:xfrm>
            <a:off x="1780314" y="4152900"/>
            <a:ext cx="389419" cy="357695"/>
            <a:chOff x="10576646" y="4322694"/>
            <a:chExt cx="700954" cy="668406"/>
          </a:xfrm>
        </p:grpSpPr>
        <p:pic>
          <p:nvPicPr>
            <p:cNvPr id="19" name="object 2">
              <a:extLst>
                <a:ext uri="{FF2B5EF4-FFF2-40B4-BE49-F238E27FC236}">
                  <a16:creationId xmlns:a16="http://schemas.microsoft.com/office/drawing/2014/main" id="{0EDA923F-8D2D-4611-BB52-E35C95A8EC02}"/>
                </a:ext>
              </a:extLst>
            </p:cNvPr>
            <p:cNvPicPr/>
            <p:nvPr/>
          </p:nvPicPr>
          <p:blipFill rotWithShape="1">
            <a:blip r:embed="rId3" cstate="print"/>
            <a:srcRect l="-2272" t="29946" r="-2859" b="35829"/>
            <a:stretch/>
          </p:blipFill>
          <p:spPr>
            <a:xfrm>
              <a:off x="10576646" y="4381500"/>
              <a:ext cx="700954" cy="609600"/>
            </a:xfrm>
            <a:prstGeom prst="rect">
              <a:avLst/>
            </a:prstGeom>
          </p:spPr>
        </p:pic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180C6FA9-8737-480A-B58C-831393525641}"/>
                </a:ext>
              </a:extLst>
            </p:cNvPr>
            <p:cNvSpPr/>
            <p:nvPr/>
          </p:nvSpPr>
          <p:spPr>
            <a:xfrm>
              <a:off x="10820400" y="4322694"/>
              <a:ext cx="228600" cy="717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25" name="TextBox 8">
            <a:extLst>
              <a:ext uri="{FF2B5EF4-FFF2-40B4-BE49-F238E27FC236}">
                <a16:creationId xmlns:a16="http://schemas.microsoft.com/office/drawing/2014/main" id="{18538967-CA04-70D1-9C5C-75434C8C7BC3}"/>
              </a:ext>
            </a:extLst>
          </p:cNvPr>
          <p:cNvSpPr txBox="1"/>
          <p:nvPr/>
        </p:nvSpPr>
        <p:spPr>
          <a:xfrm>
            <a:off x="2663682" y="3190216"/>
            <a:ext cx="8077199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Temel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finansal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işlemleri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tanı</a:t>
            </a:r>
            <a:r>
              <a:rPr lang="tr-TR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yacaksınz.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6" name="Group 3">
            <a:extLst>
              <a:ext uri="{FF2B5EF4-FFF2-40B4-BE49-F238E27FC236}">
                <a16:creationId xmlns:a16="http://schemas.microsoft.com/office/drawing/2014/main" id="{02FD7B14-969C-8B21-ECEE-333D80A22E9D}"/>
              </a:ext>
            </a:extLst>
          </p:cNvPr>
          <p:cNvGrpSpPr/>
          <p:nvPr/>
        </p:nvGrpSpPr>
        <p:grpSpPr>
          <a:xfrm>
            <a:off x="2667001" y="4036264"/>
            <a:ext cx="8077199" cy="937326"/>
            <a:chOff x="6420993" y="1336374"/>
            <a:chExt cx="5124926" cy="937326"/>
          </a:xfrm>
        </p:grpSpPr>
        <p:sp>
          <p:nvSpPr>
            <p:cNvPr id="27" name="TextBox 7">
              <a:extLst>
                <a:ext uri="{FF2B5EF4-FFF2-40B4-BE49-F238E27FC236}">
                  <a16:creationId xmlns:a16="http://schemas.microsoft.com/office/drawing/2014/main" id="{5DF6EFEA-BE50-F01B-2ECE-F56471D2617B}"/>
                </a:ext>
              </a:extLst>
            </p:cNvPr>
            <p:cNvSpPr txBox="1"/>
            <p:nvPr/>
          </p:nvSpPr>
          <p:spPr>
            <a:xfrm>
              <a:off x="6420994" y="1750480"/>
              <a:ext cx="51249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2800" dirty="0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B</a:t>
              </a:r>
              <a:r>
                <a:rPr lang="en-US" altLang="ko-KR" sz="2800" dirty="0" err="1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aşlangıç</a:t>
              </a:r>
              <a:r>
                <a:rPr lang="en-US" altLang="ko-KR" sz="2800" dirty="0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ko-KR" sz="2800" dirty="0" err="1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sermayesi</a:t>
              </a:r>
              <a:r>
                <a:rPr lang="en-US" altLang="ko-KR" sz="2800" dirty="0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, </a:t>
              </a:r>
              <a:r>
                <a:rPr lang="tr-TR" altLang="ko-KR" sz="2800" dirty="0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net</a:t>
              </a:r>
              <a:r>
                <a:rPr lang="en-US" altLang="ko-KR" sz="2800" dirty="0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ko-KR" sz="2800" dirty="0" err="1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sermaye</a:t>
              </a:r>
              <a:r>
                <a:rPr lang="en-US" altLang="ko-KR" sz="2800" dirty="0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, </a:t>
              </a:r>
              <a:r>
                <a:rPr lang="en-US" altLang="ko-KR" sz="2800" dirty="0" err="1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faiz</a:t>
              </a:r>
              <a:r>
                <a:rPr lang="en-US" altLang="ko-KR" sz="2800" dirty="0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ko-KR" sz="2800" dirty="0" err="1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ve</a:t>
              </a:r>
              <a:r>
                <a:rPr lang="en-US" altLang="ko-KR" sz="2800" dirty="0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ko-KR" sz="2800" dirty="0" err="1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faiz</a:t>
              </a:r>
              <a:r>
                <a:rPr lang="en-US" altLang="ko-KR" sz="2800" dirty="0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ko-KR" sz="2800" dirty="0" err="1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oranı</a:t>
              </a:r>
              <a:r>
                <a:rPr lang="en-US" altLang="ko-KR" sz="2800" dirty="0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8" name="TextBox 8">
              <a:extLst>
                <a:ext uri="{FF2B5EF4-FFF2-40B4-BE49-F238E27FC236}">
                  <a16:creationId xmlns:a16="http://schemas.microsoft.com/office/drawing/2014/main" id="{C36C1177-DB5A-C233-5BDB-C26E2B34FEA0}"/>
                </a:ext>
              </a:extLst>
            </p:cNvPr>
            <p:cNvSpPr txBox="1"/>
            <p:nvPr/>
          </p:nvSpPr>
          <p:spPr>
            <a:xfrm>
              <a:off x="6420993" y="1336374"/>
              <a:ext cx="5124925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tr-TR" altLang="ko-KR" sz="2800" b="1" dirty="0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Mali işlemlerin </a:t>
              </a:r>
              <a:r>
                <a:rPr lang="en-US" altLang="ko-KR" sz="2800" b="1" dirty="0" err="1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temel</a:t>
              </a:r>
              <a:r>
                <a:rPr lang="en-US" altLang="ko-KR" sz="2800" b="1" dirty="0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ko-KR" sz="2800" b="1" dirty="0" err="1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unsurlar</a:t>
              </a:r>
              <a:r>
                <a:rPr lang="tr-TR" altLang="ko-KR" sz="2800" b="1" dirty="0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ı</a:t>
              </a:r>
              <a:r>
                <a:rPr lang="en-US" altLang="ko-KR" sz="2800" b="1" dirty="0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:</a:t>
              </a:r>
              <a:endParaRPr lang="ko-KR" alt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9" name="Group 3">
            <a:extLst>
              <a:ext uri="{FF2B5EF4-FFF2-40B4-BE49-F238E27FC236}">
                <a16:creationId xmlns:a16="http://schemas.microsoft.com/office/drawing/2014/main" id="{8B586C85-1E83-9E53-440B-16DCB9006C29}"/>
              </a:ext>
            </a:extLst>
          </p:cNvPr>
          <p:cNvGrpSpPr/>
          <p:nvPr/>
        </p:nvGrpSpPr>
        <p:grpSpPr>
          <a:xfrm>
            <a:off x="2663683" y="5275311"/>
            <a:ext cx="7928118" cy="1371600"/>
            <a:chOff x="6419327" y="902100"/>
            <a:chExt cx="5126592" cy="1371600"/>
          </a:xfrm>
        </p:grpSpPr>
        <p:sp>
          <p:nvSpPr>
            <p:cNvPr id="30" name="TextBox 7">
              <a:extLst>
                <a:ext uri="{FF2B5EF4-FFF2-40B4-BE49-F238E27FC236}">
                  <a16:creationId xmlns:a16="http://schemas.microsoft.com/office/drawing/2014/main" id="{AB5EC654-5F00-7465-6607-FE2CC023ABBE}"/>
                </a:ext>
              </a:extLst>
            </p:cNvPr>
            <p:cNvSpPr txBox="1"/>
            <p:nvPr/>
          </p:nvSpPr>
          <p:spPr>
            <a:xfrm>
              <a:off x="6420994" y="1750480"/>
              <a:ext cx="51249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2800" dirty="0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N</a:t>
              </a:r>
              <a:r>
                <a:rPr lang="es-ES" altLang="ko-KR" sz="2800" dirty="0" err="1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ominal</a:t>
              </a:r>
              <a:r>
                <a:rPr lang="es-ES" altLang="ko-KR" sz="2800" dirty="0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 oran, </a:t>
              </a:r>
              <a:r>
                <a:rPr lang="es-ES" altLang="ko-KR" sz="2800" dirty="0" err="1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efektif</a:t>
              </a:r>
              <a:r>
                <a:rPr lang="es-ES" altLang="ko-KR" sz="2800" dirty="0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 oran ve</a:t>
              </a:r>
              <a:r>
                <a:rPr lang="tr-TR" altLang="ko-KR" sz="2800" dirty="0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 yıllık yüzde oranı</a:t>
              </a:r>
              <a:r>
                <a:rPr lang="es-ES" altLang="ko-KR" sz="2800" dirty="0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 .</a:t>
              </a:r>
              <a:endParaRPr lang="en-US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TextBox 8">
              <a:extLst>
                <a:ext uri="{FF2B5EF4-FFF2-40B4-BE49-F238E27FC236}">
                  <a16:creationId xmlns:a16="http://schemas.microsoft.com/office/drawing/2014/main" id="{726ABA70-2A00-5E18-8F67-4291A0157C19}"/>
                </a:ext>
              </a:extLst>
            </p:cNvPr>
            <p:cNvSpPr txBox="1"/>
            <p:nvPr/>
          </p:nvSpPr>
          <p:spPr>
            <a:xfrm>
              <a:off x="6419327" y="902100"/>
              <a:ext cx="5124925" cy="95410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Bir </a:t>
              </a:r>
              <a:r>
                <a:rPr lang="en-US" altLang="ko-KR" sz="2800" b="1" dirty="0" err="1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işlemin</a:t>
              </a:r>
              <a:r>
                <a:rPr lang="en-US" altLang="ko-KR" sz="2800" b="1" dirty="0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ko-KR" sz="2800" b="1" dirty="0" err="1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faiz</a:t>
              </a:r>
              <a:r>
                <a:rPr lang="en-US" altLang="ko-KR" sz="2800" b="1" dirty="0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ko-KR" sz="2800" b="1" dirty="0" err="1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oranını</a:t>
              </a:r>
              <a:r>
                <a:rPr lang="en-US" altLang="ko-KR" sz="2800" b="1" dirty="0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ko-KR" sz="2800" b="1" dirty="0" err="1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ifade</a:t>
              </a:r>
              <a:r>
                <a:rPr lang="en-US" altLang="ko-KR" sz="2800" b="1" dirty="0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ko-KR" sz="2800" b="1" dirty="0" err="1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etmenin</a:t>
              </a:r>
              <a:r>
                <a:rPr lang="en-US" altLang="ko-KR" sz="2800" b="1" dirty="0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ko-KR" sz="2800" b="1" dirty="0" err="1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farklı</a:t>
              </a:r>
              <a:r>
                <a:rPr lang="en-US" altLang="ko-KR" sz="2800" b="1" dirty="0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ko-KR" sz="2800" b="1" dirty="0" err="1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yollarını</a:t>
              </a:r>
              <a:r>
                <a:rPr lang="en-US" altLang="ko-KR" sz="2800" b="1" dirty="0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ko-KR" sz="2800" b="1" dirty="0" err="1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nasıl</a:t>
              </a:r>
              <a:r>
                <a:rPr lang="en-US" altLang="ko-KR" sz="2800" b="1" dirty="0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ko-KR" sz="2800" b="1" dirty="0" err="1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yorumlayacağınızı</a:t>
              </a:r>
              <a:r>
                <a:rPr lang="en-US" altLang="ko-KR" sz="2800" b="1" dirty="0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ko-KR" sz="2800" b="1" dirty="0" err="1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bilin</a:t>
              </a:r>
              <a:r>
                <a:rPr lang="en-US" altLang="ko-KR" sz="2800" b="1" dirty="0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:</a:t>
              </a:r>
              <a:endParaRPr lang="ko-KR" alt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" name="object 2">
            <a:extLst>
              <a:ext uri="{FF2B5EF4-FFF2-40B4-BE49-F238E27FC236}">
                <a16:creationId xmlns:a16="http://schemas.microsoft.com/office/drawing/2014/main" id="{20B221D2-CE0D-2B80-D2CB-2822AE198FB5}"/>
              </a:ext>
            </a:extLst>
          </p:cNvPr>
          <p:cNvPicPr/>
          <p:nvPr/>
        </p:nvPicPr>
        <p:blipFill rotWithShape="1">
          <a:blip r:embed="rId3" cstate="print"/>
          <a:srcRect b="68891"/>
          <a:stretch/>
        </p:blipFill>
        <p:spPr>
          <a:xfrm>
            <a:off x="1793566" y="7124700"/>
            <a:ext cx="370416" cy="280000"/>
          </a:xfrm>
          <a:prstGeom prst="rect">
            <a:avLst/>
          </a:prstGeom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45B61FB6-FE72-AACC-2B94-7FE38A0864FF}"/>
              </a:ext>
            </a:extLst>
          </p:cNvPr>
          <p:cNvSpPr txBox="1"/>
          <p:nvPr/>
        </p:nvSpPr>
        <p:spPr>
          <a:xfrm>
            <a:off x="2676934" y="6972300"/>
            <a:ext cx="8077199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Kişisel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finans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takibini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kolaylaştırma</a:t>
            </a:r>
            <a:r>
              <a:rPr lang="tr-TR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092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9E94187-2C23-4078-BF40-98553CAA15C3}"/>
              </a:ext>
            </a:extLst>
          </p:cNvPr>
          <p:cNvSpPr txBox="1"/>
          <p:nvPr/>
        </p:nvSpPr>
        <p:spPr>
          <a:xfrm>
            <a:off x="6221361" y="5176684"/>
            <a:ext cx="5410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lang="en-US" sz="8000" b="1" spc="-114" dirty="0">
                <a:solidFill>
                  <a:srgbClr val="FAC70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Thank you!</a:t>
            </a:r>
            <a:endParaRPr kumimoji="0" lang="en-US" sz="8000" b="1" i="0" u="none" strike="noStrike" kern="1200" cap="none" spc="0" normalizeH="0" baseline="0" dirty="0">
              <a:ln>
                <a:noFill/>
              </a:ln>
              <a:solidFill>
                <a:srgbClr val="FAC709"/>
              </a:solidFill>
              <a:effectLst/>
              <a:uLnTx/>
              <a:uFillTx/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FA7D33-1D53-3061-8F07-5067688E3261}"/>
              </a:ext>
            </a:extLst>
          </p:cNvPr>
          <p:cNvSpPr txBox="1"/>
          <p:nvPr/>
        </p:nvSpPr>
        <p:spPr>
          <a:xfrm>
            <a:off x="4343400" y="6853084"/>
            <a:ext cx="9166122" cy="1459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400" b="1" spc="-65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Partner</a:t>
            </a:r>
            <a:r>
              <a:rPr lang="en-US" sz="4400" b="1" spc="-65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: University of Malaga</a:t>
            </a:r>
            <a:endParaRPr lang="en-US" sz="4400" b="1" spc="-65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4400" b="1" spc="-65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335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>
            <a:extLst>
              <a:ext uri="{FF2B5EF4-FFF2-40B4-BE49-F238E27FC236}">
                <a16:creationId xmlns:a16="http://schemas.microsoft.com/office/drawing/2014/main" id="{60C826FD-FEDF-7F76-8457-C265509D80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2951102"/>
            <a:ext cx="8807675" cy="58717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6C18BE6-D155-4521-8CAA-E6D770234311}"/>
              </a:ext>
            </a:extLst>
          </p:cNvPr>
          <p:cNvSpPr txBox="1"/>
          <p:nvPr/>
        </p:nvSpPr>
        <p:spPr>
          <a:xfrm>
            <a:off x="1524000" y="1503549"/>
            <a:ext cx="9462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İçerik</a:t>
            </a:r>
            <a:endParaRPr lang="en-GB" sz="4400" b="1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object 2">
            <a:extLst>
              <a:ext uri="{FF2B5EF4-FFF2-40B4-BE49-F238E27FC236}">
                <a16:creationId xmlns:a16="http://schemas.microsoft.com/office/drawing/2014/main" id="{326F599C-0902-4E54-BAC7-ADAF9B4BDB92}"/>
              </a:ext>
            </a:extLst>
          </p:cNvPr>
          <p:cNvPicPr/>
          <p:nvPr/>
        </p:nvPicPr>
        <p:blipFill rotWithShape="1">
          <a:blip r:embed="rId3" cstate="print"/>
          <a:srcRect b="68891"/>
          <a:stretch/>
        </p:blipFill>
        <p:spPr>
          <a:xfrm>
            <a:off x="1416415" y="2826460"/>
            <a:ext cx="370416" cy="280000"/>
          </a:xfrm>
          <a:prstGeom prst="rect">
            <a:avLst/>
          </a:prstGeom>
        </p:spPr>
      </p:pic>
      <p:pic>
        <p:nvPicPr>
          <p:cNvPr id="20" name="object 2">
            <a:extLst>
              <a:ext uri="{FF2B5EF4-FFF2-40B4-BE49-F238E27FC236}">
                <a16:creationId xmlns:a16="http://schemas.microsoft.com/office/drawing/2014/main" id="{A503E805-FB64-49DE-8A03-1F50600ABF7A}"/>
              </a:ext>
            </a:extLst>
          </p:cNvPr>
          <p:cNvPicPr/>
          <p:nvPr/>
        </p:nvPicPr>
        <p:blipFill rotWithShape="1">
          <a:blip r:embed="rId3" cstate="print"/>
          <a:srcRect t="63119" r="-2857" b="2657"/>
          <a:stretch/>
        </p:blipFill>
        <p:spPr>
          <a:xfrm>
            <a:off x="1388494" y="4912773"/>
            <a:ext cx="381000" cy="326225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6AD18D4C-B589-44B7-8EFF-3DEBF5C41E8D}"/>
              </a:ext>
            </a:extLst>
          </p:cNvPr>
          <p:cNvGrpSpPr/>
          <p:nvPr/>
        </p:nvGrpSpPr>
        <p:grpSpPr>
          <a:xfrm>
            <a:off x="1399312" y="3652985"/>
            <a:ext cx="389419" cy="357695"/>
            <a:chOff x="10576646" y="4322694"/>
            <a:chExt cx="700954" cy="668406"/>
          </a:xfrm>
        </p:grpSpPr>
        <p:pic>
          <p:nvPicPr>
            <p:cNvPr id="19" name="object 2">
              <a:extLst>
                <a:ext uri="{FF2B5EF4-FFF2-40B4-BE49-F238E27FC236}">
                  <a16:creationId xmlns:a16="http://schemas.microsoft.com/office/drawing/2014/main" id="{0EDA923F-8D2D-4611-BB52-E35C95A8EC02}"/>
                </a:ext>
              </a:extLst>
            </p:cNvPr>
            <p:cNvPicPr/>
            <p:nvPr/>
          </p:nvPicPr>
          <p:blipFill rotWithShape="1">
            <a:blip r:embed="rId3" cstate="print"/>
            <a:srcRect l="-2272" t="29946" r="-2859" b="35829"/>
            <a:stretch/>
          </p:blipFill>
          <p:spPr>
            <a:xfrm>
              <a:off x="10576646" y="4381500"/>
              <a:ext cx="700954" cy="609600"/>
            </a:xfrm>
            <a:prstGeom prst="rect">
              <a:avLst/>
            </a:prstGeom>
          </p:spPr>
        </p:pic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180C6FA9-8737-480A-B58C-831393525641}"/>
                </a:ext>
              </a:extLst>
            </p:cNvPr>
            <p:cNvSpPr/>
            <p:nvPr/>
          </p:nvSpPr>
          <p:spPr>
            <a:xfrm>
              <a:off x="10820400" y="4322694"/>
              <a:ext cx="228600" cy="717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25" name="TextBox 8">
            <a:extLst>
              <a:ext uri="{FF2B5EF4-FFF2-40B4-BE49-F238E27FC236}">
                <a16:creationId xmlns:a16="http://schemas.microsoft.com/office/drawing/2014/main" id="{18538967-CA04-70D1-9C5C-75434C8C7BC3}"/>
              </a:ext>
            </a:extLst>
          </p:cNvPr>
          <p:cNvSpPr txBox="1"/>
          <p:nvPr/>
        </p:nvSpPr>
        <p:spPr>
          <a:xfrm>
            <a:off x="2286000" y="2664858"/>
            <a:ext cx="5124925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1.- </a:t>
            </a:r>
            <a:r>
              <a:rPr lang="tr-TR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Mali işlem nedir ?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8">
            <a:extLst>
              <a:ext uri="{FF2B5EF4-FFF2-40B4-BE49-F238E27FC236}">
                <a16:creationId xmlns:a16="http://schemas.microsoft.com/office/drawing/2014/main" id="{C36C1177-DB5A-C233-5BDB-C26E2B34FEA0}"/>
              </a:ext>
            </a:extLst>
          </p:cNvPr>
          <p:cNvSpPr txBox="1"/>
          <p:nvPr/>
        </p:nvSpPr>
        <p:spPr>
          <a:xfrm>
            <a:off x="2286000" y="3477280"/>
            <a:ext cx="8077200" cy="95410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2.- Bir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finansal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işlemin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“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Faiz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Oranı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”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ile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“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Faizi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”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arasındaki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fark.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8">
            <a:extLst>
              <a:ext uri="{FF2B5EF4-FFF2-40B4-BE49-F238E27FC236}">
                <a16:creationId xmlns:a16="http://schemas.microsoft.com/office/drawing/2014/main" id="{726ABA70-2A00-5E18-8F67-4291A0157C19}"/>
              </a:ext>
            </a:extLst>
          </p:cNvPr>
          <p:cNvSpPr txBox="1"/>
          <p:nvPr/>
        </p:nvSpPr>
        <p:spPr>
          <a:xfrm>
            <a:off x="2286000" y="4772680"/>
            <a:ext cx="7179139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3.- Para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hakkında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konuşurken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zaman</a:t>
            </a:r>
            <a:r>
              <a:rPr lang="tr-TR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ın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önemli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?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object 2">
            <a:extLst>
              <a:ext uri="{FF2B5EF4-FFF2-40B4-BE49-F238E27FC236}">
                <a16:creationId xmlns:a16="http://schemas.microsoft.com/office/drawing/2014/main" id="{1198203E-F30C-C231-7F97-00A10E77FEFB}"/>
              </a:ext>
            </a:extLst>
          </p:cNvPr>
          <p:cNvPicPr/>
          <p:nvPr/>
        </p:nvPicPr>
        <p:blipFill rotWithShape="1">
          <a:blip r:embed="rId3" cstate="print"/>
          <a:srcRect b="68891"/>
          <a:stretch/>
        </p:blipFill>
        <p:spPr>
          <a:xfrm>
            <a:off x="1409789" y="6179560"/>
            <a:ext cx="370416" cy="280000"/>
          </a:xfrm>
          <a:prstGeom prst="rect">
            <a:avLst/>
          </a:prstGeom>
        </p:spPr>
      </p:pic>
      <p:pic>
        <p:nvPicPr>
          <p:cNvPr id="12" name="object 2">
            <a:extLst>
              <a:ext uri="{FF2B5EF4-FFF2-40B4-BE49-F238E27FC236}">
                <a16:creationId xmlns:a16="http://schemas.microsoft.com/office/drawing/2014/main" id="{2F420885-1A27-CE62-1690-0D69FEAF702A}"/>
              </a:ext>
            </a:extLst>
          </p:cNvPr>
          <p:cNvPicPr/>
          <p:nvPr/>
        </p:nvPicPr>
        <p:blipFill rotWithShape="1">
          <a:blip r:embed="rId3" cstate="print"/>
          <a:srcRect t="63119" r="-2857" b="2657"/>
          <a:stretch/>
        </p:blipFill>
        <p:spPr>
          <a:xfrm>
            <a:off x="1396895" y="7842977"/>
            <a:ext cx="381000" cy="326225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7DD910AB-9927-D2E6-88D9-3E6DBBE0CCA6}"/>
              </a:ext>
            </a:extLst>
          </p:cNvPr>
          <p:cNvGrpSpPr/>
          <p:nvPr/>
        </p:nvGrpSpPr>
        <p:grpSpPr>
          <a:xfrm>
            <a:off x="1392686" y="7006085"/>
            <a:ext cx="389419" cy="357695"/>
            <a:chOff x="10576646" y="4322694"/>
            <a:chExt cx="700954" cy="668406"/>
          </a:xfrm>
        </p:grpSpPr>
        <p:pic>
          <p:nvPicPr>
            <p:cNvPr id="14" name="object 2">
              <a:extLst>
                <a:ext uri="{FF2B5EF4-FFF2-40B4-BE49-F238E27FC236}">
                  <a16:creationId xmlns:a16="http://schemas.microsoft.com/office/drawing/2014/main" id="{4CC50331-7844-5597-9990-20FCCB80DE97}"/>
                </a:ext>
              </a:extLst>
            </p:cNvPr>
            <p:cNvPicPr/>
            <p:nvPr/>
          </p:nvPicPr>
          <p:blipFill rotWithShape="1">
            <a:blip r:embed="rId3" cstate="print"/>
            <a:srcRect l="-2272" t="29946" r="-2859" b="35829"/>
            <a:stretch/>
          </p:blipFill>
          <p:spPr>
            <a:xfrm>
              <a:off x="10576646" y="4381500"/>
              <a:ext cx="700954" cy="609600"/>
            </a:xfrm>
            <a:prstGeom prst="rect">
              <a:avLst/>
            </a:prstGeom>
          </p:spPr>
        </p:pic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050AC60A-AA9F-2D27-A648-D9E40B3CC4FC}"/>
                </a:ext>
              </a:extLst>
            </p:cNvPr>
            <p:cNvSpPr/>
            <p:nvPr/>
          </p:nvSpPr>
          <p:spPr>
            <a:xfrm>
              <a:off x="10820400" y="4322694"/>
              <a:ext cx="228600" cy="717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8">
            <a:extLst>
              <a:ext uri="{FF2B5EF4-FFF2-40B4-BE49-F238E27FC236}">
                <a16:creationId xmlns:a16="http://schemas.microsoft.com/office/drawing/2014/main" id="{70E3023D-73C2-41CE-30BA-F721A1527644}"/>
              </a:ext>
            </a:extLst>
          </p:cNvPr>
          <p:cNvSpPr txBox="1"/>
          <p:nvPr/>
        </p:nvSpPr>
        <p:spPr>
          <a:xfrm>
            <a:off x="2279374" y="6019762"/>
            <a:ext cx="7185765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fi-FI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4.- </a:t>
            </a:r>
            <a:r>
              <a:rPr lang="tr-TR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Sermaye </a:t>
            </a:r>
            <a:r>
              <a:rPr lang="fi-FI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 paranın iskonto edilmesi.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CF26D0A3-CD98-14A2-32ED-2AEB490335BA}"/>
              </a:ext>
            </a:extLst>
          </p:cNvPr>
          <p:cNvSpPr txBox="1"/>
          <p:nvPr/>
        </p:nvSpPr>
        <p:spPr>
          <a:xfrm>
            <a:off x="2279374" y="6906280"/>
            <a:ext cx="7331539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5.- Basit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Bileşik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Faiz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8">
            <a:extLst>
              <a:ext uri="{FF2B5EF4-FFF2-40B4-BE49-F238E27FC236}">
                <a16:creationId xmlns:a16="http://schemas.microsoft.com/office/drawing/2014/main" id="{20ECC024-787B-E50C-D72A-7638816BEEB1}"/>
              </a:ext>
            </a:extLst>
          </p:cNvPr>
          <p:cNvSpPr txBox="1"/>
          <p:nvPr/>
        </p:nvSpPr>
        <p:spPr>
          <a:xfrm>
            <a:off x="2279374" y="7744480"/>
            <a:ext cx="7179139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s-E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6.- </a:t>
            </a:r>
            <a:r>
              <a:rPr lang="tr-TR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NFO </a:t>
            </a:r>
            <a:r>
              <a:rPr lang="es-E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 </a:t>
            </a:r>
            <a:r>
              <a:rPr lang="tr-TR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YYO</a:t>
            </a:r>
            <a:r>
              <a:rPr lang="es-E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nedir</a:t>
            </a:r>
            <a:r>
              <a:rPr lang="es-E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?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113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1005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1.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tr-TR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Mali işlem nedir ?</a:t>
            </a:r>
            <a:endParaRPr lang="es-ES" sz="4400" b="1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8B894F-17B3-41CA-B7A0-A3081483AF7F}"/>
              </a:ext>
            </a:extLst>
          </p:cNvPr>
          <p:cNvSpPr txBox="1"/>
          <p:nvPr/>
        </p:nvSpPr>
        <p:spPr>
          <a:xfrm>
            <a:off x="1524000" y="2562880"/>
            <a:ext cx="9448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Finansal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işlemler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çok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çeşitlidir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finans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dünyasında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sürekli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olarak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yürütülür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Finansal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işlemlere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örnek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olarak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;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cari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hesap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açma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vadeli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mevduat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tasarruf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defteri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kredi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çekme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emeklilik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planı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çıkarma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hisse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satın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alma...</a:t>
            </a:r>
          </a:p>
          <a:p>
            <a:pPr>
              <a:defRPr/>
            </a:pPr>
            <a:endParaRPr lang="en-GB" sz="28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Temel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olarak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finansal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işlem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zaman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içinde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farklı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noktalarda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mevcut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sermayenin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değişiminden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oluşur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</a:p>
          <a:p>
            <a:pPr>
              <a:defRPr/>
            </a:pPr>
            <a:endParaRPr lang="en-GB" sz="28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Borç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verene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borç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veren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veya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alacaklı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denir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Bunu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alan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kişiye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borçlu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veya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denir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 Her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ikisinin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de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sağladığı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sermayenin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her zaman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eşdeğer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olduğunu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vurgulamak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esastır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  <a:endParaRPr lang="en-GB" altLang="es-ES" sz="28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endParaRPr lang="es-E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0" name="Imagen 9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4F030FE-E7BF-A7A3-2BA4-A4815926A6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827" y="2912983"/>
            <a:ext cx="5229051" cy="446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80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1234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2.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Bir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finansal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işlemin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"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Faiz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Oranı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"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ile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"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Faiz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"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arasındaki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fark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  <a:endParaRPr lang="es-ES" sz="4400" b="1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8B894F-17B3-41CA-B7A0-A3081483AF7F}"/>
              </a:ext>
            </a:extLst>
          </p:cNvPr>
          <p:cNvSpPr txBox="1"/>
          <p:nvPr/>
        </p:nvSpPr>
        <p:spPr>
          <a:xfrm>
            <a:off x="1600200" y="3314700"/>
            <a:ext cx="9448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Almak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istediğimiz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her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ürün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gibi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paranın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da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bedeli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vardır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Faiz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oranı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paranın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fiyatıdır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Yani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bize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borç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para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vermesi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için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bankaya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ödediğimiz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miktar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(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örneğin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ipotek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)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veya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bankanın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paramızı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yatırmamız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için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bize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ödediği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miktardır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(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örneğin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depozito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).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Faiz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oranı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her zaman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yüzde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olarak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ifade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edilir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belirli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süreyi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ifade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eder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ödünç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verilen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veya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yatırılan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miktara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uygulanır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  <a:endParaRPr lang="es-E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24065376-83A8-FBEE-AD76-EDBFD1ABFA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346" y="2919680"/>
            <a:ext cx="4771541" cy="476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54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1234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2.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Bir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finansal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işlemin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"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Faiz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Oranı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"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ile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"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Faiz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"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arasındaki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fark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  <a:endParaRPr lang="es-ES" sz="4400" b="1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8B894F-17B3-41CA-B7A0-A3081483AF7F}"/>
              </a:ext>
            </a:extLst>
          </p:cNvPr>
          <p:cNvSpPr txBox="1"/>
          <p:nvPr/>
        </p:nvSpPr>
        <p:spPr>
          <a:xfrm>
            <a:off x="1600200" y="3314700"/>
            <a:ext cx="7162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"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Faiz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"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terimi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genellikle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"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faiz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oranı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"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ile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eşanlamlı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olarak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kullanılır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ancak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aynı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şey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değildir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;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faiz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oranı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yüzdedir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faiz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ilgili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dönem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boyunca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bu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yüzdeyi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anaparaya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uygulamanın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sonucudur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</a:p>
          <a:p>
            <a:pPr>
              <a:defRPr/>
            </a:pPr>
            <a:endParaRPr lang="tr-TR" sz="28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Örneğin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bankadan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10.000€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kredi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istersek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faiz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oranı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yıllık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%10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ise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faiz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1.000€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olur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(%10 x 10.000=1.000€)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bankaya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toplam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11.000€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ödemeliyiz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</a:p>
          <a:p>
            <a:endParaRPr lang="es-E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C7CA8730-52A2-761B-E385-B61BBEB62F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5402892"/>
              </p:ext>
            </p:extLst>
          </p:nvPr>
        </p:nvGraphicFramePr>
        <p:xfrm>
          <a:off x="9243391" y="2424077"/>
          <a:ext cx="8382000" cy="352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D173D5A6-9AFC-D662-A0E0-5D388CB4FB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3501307"/>
              </p:ext>
            </p:extLst>
          </p:nvPr>
        </p:nvGraphicFramePr>
        <p:xfrm>
          <a:off x="9243391" y="5343996"/>
          <a:ext cx="8382000" cy="3369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02038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1234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3.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Para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hakkında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konuşurken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zaman</a:t>
            </a:r>
            <a:r>
              <a:rPr lang="tr-TR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ın önemi 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?</a:t>
            </a:r>
            <a:endParaRPr lang="es-ES" sz="4400" b="1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8B894F-17B3-41CA-B7A0-A3081483AF7F}"/>
              </a:ext>
            </a:extLst>
          </p:cNvPr>
          <p:cNvSpPr txBox="1"/>
          <p:nvPr/>
        </p:nvSpPr>
        <p:spPr>
          <a:xfrm>
            <a:off x="1600200" y="3314700"/>
            <a:ext cx="8153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Hepimiz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satın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aldığımız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mal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hizmetlerin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fiyatlarının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zamanla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artma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eğiliminde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olduğunu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deneyimlerimizden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biliyoruz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Sonuç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olarak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paranın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değeri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onunla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birlikte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satın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alma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gücümüz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düşüyor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Başka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deyişle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aynı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miktarda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parayla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örneğin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1000 €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ile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bugün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yıl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öncesine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göre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daha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satın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alabiliriz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</a:p>
          <a:p>
            <a:pPr>
              <a:defRPr/>
            </a:pPr>
            <a:endParaRPr lang="tr-TR" sz="28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Bu,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aynı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miktarda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paranın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ne zaman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alındığına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bağlı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olarak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farklı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değere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sahip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olacağını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anlamamızı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sağlar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  <a:endParaRPr lang="en-GB" sz="2800" b="1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n 7" descr="Imagen que contiene Icono&#10;&#10;Descripción generada automáticamente">
            <a:extLst>
              <a:ext uri="{FF2B5EF4-FFF2-40B4-BE49-F238E27FC236}">
                <a16:creationId xmlns:a16="http://schemas.microsoft.com/office/drawing/2014/main" id="{79E1C7CA-6528-F1CA-3664-990EF15EA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3386379"/>
            <a:ext cx="6096000" cy="43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21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1234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3.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Para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hakkında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konuşurken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zaman</a:t>
            </a:r>
            <a:r>
              <a:rPr lang="tr-TR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ın önemi 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?</a:t>
            </a:r>
            <a:endParaRPr lang="es-ES" sz="4400" b="1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8B894F-17B3-41CA-B7A0-A3081483AF7F}"/>
              </a:ext>
            </a:extLst>
          </p:cNvPr>
          <p:cNvSpPr txBox="1"/>
          <p:nvPr/>
        </p:nvSpPr>
        <p:spPr>
          <a:xfrm>
            <a:off x="1600200" y="3314700"/>
            <a:ext cx="10439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80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When there is inflation (a continuous increase in prices over time), this is obvious. But </a:t>
            </a:r>
            <a:r>
              <a:rPr lang="en-GB" sz="2800" b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what happens in a situation of complete price stability (no inflation)</a:t>
            </a:r>
            <a:r>
              <a:rPr lang="en-GB" sz="280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? Well, even in that situation, we would prefer to have the money now rather than wait a year, because even if with that €1000 we could acquire the same goods today as in a year's time, by having that money today we could make the €1000 profitable and in a year's time, we could recover that sum plus the return it has generated. </a:t>
            </a:r>
          </a:p>
          <a:p>
            <a:pPr>
              <a:defRPr/>
            </a:pPr>
            <a:endParaRPr lang="en-GB" sz="2800">
              <a:effectLst/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280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Therefore, each amount of money is associated with a date. In other words, €1000 on 15 January is not worth the same as €1000 on 15 March.</a:t>
            </a:r>
          </a:p>
        </p:txBody>
      </p:sp>
      <p:pic>
        <p:nvPicPr>
          <p:cNvPr id="6" name="Imagen 5" descr="Imagen que contiene Flecha&#10;&#10;Descripción generada automáticamente">
            <a:extLst>
              <a:ext uri="{FF2B5EF4-FFF2-40B4-BE49-F238E27FC236}">
                <a16:creationId xmlns:a16="http://schemas.microsoft.com/office/drawing/2014/main" id="{705D41A3-9ECC-707E-DC2B-FE83E80C13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400" y="3848100"/>
            <a:ext cx="3429000" cy="344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73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95F2298-D1A3-83FF-0A0E-0740D93858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" t="10855" r="2455" b="7975"/>
          <a:stretch/>
        </p:blipFill>
        <p:spPr>
          <a:xfrm>
            <a:off x="10668000" y="4381500"/>
            <a:ext cx="7010400" cy="399804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504950" y="1087755"/>
            <a:ext cx="1005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4.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Sermaye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kullanımı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ve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paranın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iskonto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spc="-85" dirty="0" err="1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edilmesi</a:t>
            </a:r>
            <a:r>
              <a:rPr lang="es-ES" sz="4400" b="1" spc="-85" dirty="0">
                <a:solidFill>
                  <a:srgbClr val="343433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  <a:endParaRPr lang="es-ES" sz="4400" b="1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8B894F-17B3-41CA-B7A0-A3081483AF7F}"/>
              </a:ext>
            </a:extLst>
          </p:cNvPr>
          <p:cNvSpPr txBox="1"/>
          <p:nvPr/>
        </p:nvSpPr>
        <p:spPr>
          <a:xfrm>
            <a:off x="1524000" y="2562880"/>
            <a:ext cx="944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Sermayelendirme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:  Bu,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gelecekte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daha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yüksek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sermaye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elde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etmek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için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mevcut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sermayeden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(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ödünç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vererek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veya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yatırım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yaparak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)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vazgeçmekten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ibarettir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Gelecekteki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sermayenin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değeri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ile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mevcut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sermaye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arasındaki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fark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faizdir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</a:p>
          <a:p>
            <a:pPr>
              <a:defRPr/>
            </a:pPr>
            <a:endParaRPr lang="tr-TR" sz="28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Örnek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: “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vadeli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mevduat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almak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”,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yani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parayı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finans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kuruluşuna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yatırıyoruz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daha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sonra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geri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alıyoruz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artı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faiz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;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finans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kuruluşunun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sermayeyi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ödünç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vermesi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daha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sonra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karşılık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gelen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faizle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artırılarak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geri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almasına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benzer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</a:p>
          <a:p>
            <a:pPr>
              <a:defRPr/>
            </a:pP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Sermaye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kullanımında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aşağıdaki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bilgiler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doğrudur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:</a:t>
            </a:r>
          </a:p>
          <a:p>
            <a:pPr>
              <a:defRPr/>
            </a:pPr>
            <a:endParaRPr lang="tr-TR" sz="28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Gelecek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sermaye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=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Mevcut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sermaye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+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Faiz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  <a:endParaRPr lang="en-GB" altLang="es-ES" sz="28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endParaRPr lang="es-E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151608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1539</Words>
  <Application>Microsoft Office PowerPoint</Application>
  <PresentationFormat>Custom</PresentationFormat>
  <Paragraphs>117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Microsoft Sans Serif</vt:lpstr>
      <vt:lpstr>Diseño personalizado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 - PPT TEMPLATE</dc:title>
  <dc:creator>Monia Coppola</dc:creator>
  <cp:keywords>DAE4gifLBQE,BAEXurJiHZU</cp:keywords>
  <cp:lastModifiedBy>Refik Doygun</cp:lastModifiedBy>
  <cp:revision>67</cp:revision>
  <dcterms:created xsi:type="dcterms:W3CDTF">2022-02-16T10:54:20Z</dcterms:created>
  <dcterms:modified xsi:type="dcterms:W3CDTF">2022-10-13T12:09:50Z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2022-02-16T00:00:00Z</vt:filetime>
  </property>
  <property fmtid="{D5CDD505-2E9C-101B-9397-08002B2CF9AE}" pid="3" name="Creator">
    <vt:lpwstr>Canva</vt:lpwstr>
  </property>
  <property fmtid="{D5CDD505-2E9C-101B-9397-08002B2CF9AE}" pid="4" name="LastSaved">
    <vt:filetime>2022-02-16T00:00:00Z</vt:filetime>
  </property>
</Properties>
</file>