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1"/>
  </p:notesMasterIdLst>
  <p:sldIdLst>
    <p:sldId id="256" r:id="rId3"/>
    <p:sldId id="257" r:id="rId4"/>
    <p:sldId id="258" r:id="rId5"/>
    <p:sldId id="259" r:id="rId6"/>
    <p:sldId id="264" r:id="rId7"/>
    <p:sldId id="265" r:id="rId8"/>
    <p:sldId id="266" r:id="rId9"/>
    <p:sldId id="267" r:id="rId10"/>
    <p:sldId id="268" r:id="rId11"/>
    <p:sldId id="269" r:id="rId12"/>
    <p:sldId id="270" r:id="rId13"/>
    <p:sldId id="271" r:id="rId14"/>
    <p:sldId id="275" r:id="rId15"/>
    <p:sldId id="272" r:id="rId16"/>
    <p:sldId id="273" r:id="rId17"/>
    <p:sldId id="274" r:id="rId18"/>
    <p:sldId id="261" r:id="rId19"/>
    <p:sldId id="263" r:id="rId20"/>
  </p:sldIdLst>
  <p:sldSz cx="18288000" cy="10287000"/>
  <p:notesSz cx="18288000" cy="10287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Microsoft Sans Serif" panose="020B0604020202020204"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BuOClnCZ2x+xh5WNFqLaJF6VE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8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47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934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5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70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89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06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08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 name="Google Shape;28;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51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59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556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99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FAC7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7;p9"/>
          <p:cNvPicPr preferRelativeResize="0"/>
          <p:nvPr/>
        </p:nvPicPr>
        <p:blipFill rotWithShape="1">
          <a:blip r:embed="rId3">
            <a:alphaModFix/>
          </a:blip>
          <a:srcRect/>
          <a:stretch/>
        </p:blipFill>
        <p:spPr>
          <a:xfrm>
            <a:off x="394932" y="6698528"/>
            <a:ext cx="666749" cy="1781174"/>
          </a:xfrm>
          <a:prstGeom prst="rect">
            <a:avLst/>
          </a:prstGeom>
          <a:noFill/>
          <a:ln>
            <a:noFill/>
          </a:ln>
        </p:spPr>
      </p:pic>
      <p:sp>
        <p:nvSpPr>
          <p:cNvPr id="8" name="Google Shape;8;p9"/>
          <p:cNvSpPr/>
          <p:nvPr/>
        </p:nvSpPr>
        <p:spPr>
          <a:xfrm>
            <a:off x="0" y="8907781"/>
            <a:ext cx="18287744" cy="45719"/>
          </a:xfrm>
          <a:custGeom>
            <a:avLst/>
            <a:gdLst/>
            <a:ahLst/>
            <a:cxnLst/>
            <a:rect l="l" t="t" r="r" b="b"/>
            <a:pathLst>
              <a:path w="18202275" h="120000" extrusionOk="0">
                <a:moveTo>
                  <a:pt x="0" y="0"/>
                </a:moveTo>
                <a:lnTo>
                  <a:pt x="18202273" y="0"/>
                </a:lnTo>
              </a:path>
            </a:pathLst>
          </a:custGeom>
          <a:noFill/>
          <a:ln w="85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 name="Google Shape;9;p9"/>
          <p:cNvPicPr preferRelativeResize="0"/>
          <p:nvPr/>
        </p:nvPicPr>
        <p:blipFill rotWithShape="1">
          <a:blip r:embed="rId4">
            <a:alphaModFix/>
          </a:blip>
          <a:srcRect/>
          <a:stretch/>
        </p:blipFill>
        <p:spPr>
          <a:xfrm>
            <a:off x="1057881" y="9265523"/>
            <a:ext cx="3152774" cy="666749"/>
          </a:xfrm>
          <a:prstGeom prst="rect">
            <a:avLst/>
          </a:prstGeom>
          <a:noFill/>
          <a:ln>
            <a:noFill/>
          </a:ln>
        </p:spPr>
      </p:pic>
      <p:pic>
        <p:nvPicPr>
          <p:cNvPr id="10" name="Google Shape;10;p9"/>
          <p:cNvPicPr preferRelativeResize="0"/>
          <p:nvPr/>
        </p:nvPicPr>
        <p:blipFill rotWithShape="1">
          <a:blip r:embed="rId5">
            <a:alphaModFix/>
          </a:blip>
          <a:srcRect/>
          <a:stretch/>
        </p:blipFill>
        <p:spPr>
          <a:xfrm>
            <a:off x="5568773" y="1660699"/>
            <a:ext cx="7150197" cy="2095499"/>
          </a:xfrm>
          <a:prstGeom prst="rect">
            <a:avLst/>
          </a:prstGeom>
          <a:noFill/>
          <a:ln>
            <a:noFill/>
          </a:ln>
        </p:spPr>
      </p:pic>
      <p:sp>
        <p:nvSpPr>
          <p:cNvPr id="11" name="Google Shape;11;p9"/>
          <p:cNvSpPr txBox="1"/>
          <p:nvPr/>
        </p:nvSpPr>
        <p:spPr>
          <a:xfrm>
            <a:off x="4450459" y="9179041"/>
            <a:ext cx="11475341" cy="804772"/>
          </a:xfrm>
          <a:prstGeom prst="rect">
            <a:avLst/>
          </a:prstGeom>
          <a:noFill/>
          <a:ln>
            <a:noFill/>
          </a:ln>
        </p:spPr>
        <p:txBody>
          <a:bodyPr spcFirstLastPara="1" wrap="square" lIns="91425" tIns="45700" rIns="91425" bIns="45700" anchor="t" anchorCtr="0">
            <a:spAutoFit/>
          </a:bodyPr>
          <a:lstStyle/>
          <a:p>
            <a:pPr marL="12700" marR="0" lvl="0" indent="0" algn="just" rtl="0">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marL="12700" marR="8890" lvl="0" indent="0" algn="just" rtl="0">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
        <p:nvSpPr>
          <p:cNvPr id="12" name="Google Shape;12;p9"/>
          <p:cNvSpPr txBox="1"/>
          <p:nvPr/>
        </p:nvSpPr>
        <p:spPr>
          <a:xfrm>
            <a:off x="4572000" y="4023405"/>
            <a:ext cx="7762164" cy="400110"/>
          </a:xfrm>
          <a:prstGeom prst="rect">
            <a:avLst/>
          </a:prstGeom>
          <a:noFill/>
          <a:ln>
            <a:noFill/>
          </a:ln>
        </p:spPr>
        <p:txBody>
          <a:bodyPr spcFirstLastPara="1" wrap="square" lIns="91425" tIns="45700" rIns="91425" bIns="45700" anchor="t" anchorCtr="0">
            <a:spAutoFit/>
          </a:bodyPr>
          <a:lstStyle/>
          <a:p>
            <a:pPr marL="3273425" marR="2317750" lvl="0" indent="0" algn="ctr" rtl="0">
              <a:spcBef>
                <a:spcPts val="0"/>
              </a:spcBef>
              <a:spcAft>
                <a:spcPts val="0"/>
              </a:spcAft>
              <a:buNone/>
            </a:pPr>
            <a:r>
              <a:rPr lang="en-US" sz="2000" b="1">
                <a:solidFill>
                  <a:schemeClr val="dk1"/>
                </a:solidFill>
                <a:latin typeface="Helvetica Neue"/>
                <a:ea typeface="Helvetica Neue"/>
                <a:cs typeface="Helvetica Neue"/>
                <a:sym typeface="Helvetica Neue"/>
              </a:rPr>
              <a:t>fly-project.eu</a:t>
            </a:r>
            <a:endParaRPr sz="2000" b="1">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11"/>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FAC7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11"/>
          <p:cNvPicPr preferRelativeResize="0"/>
          <p:nvPr/>
        </p:nvPicPr>
        <p:blipFill rotWithShape="1">
          <a:blip r:embed="rId3">
            <a:alphaModFix/>
          </a:blip>
          <a:srcRect/>
          <a:stretch/>
        </p:blipFill>
        <p:spPr>
          <a:xfrm>
            <a:off x="1057881" y="9265523"/>
            <a:ext cx="3152774" cy="666749"/>
          </a:xfrm>
          <a:prstGeom prst="rect">
            <a:avLst/>
          </a:prstGeom>
          <a:noFill/>
          <a:ln>
            <a:noFill/>
          </a:ln>
        </p:spPr>
      </p:pic>
      <p:sp>
        <p:nvSpPr>
          <p:cNvPr id="17" name="Google Shape;17;p11"/>
          <p:cNvSpPr/>
          <p:nvPr/>
        </p:nvSpPr>
        <p:spPr>
          <a:xfrm>
            <a:off x="0" y="8856528"/>
            <a:ext cx="18288000" cy="45719"/>
          </a:xfrm>
          <a:custGeom>
            <a:avLst/>
            <a:gdLst/>
            <a:ahLst/>
            <a:cxnLst/>
            <a:rect l="l" t="t" r="r" b="b"/>
            <a:pathLst>
              <a:path w="18202275" h="120000" extrusionOk="0">
                <a:moveTo>
                  <a:pt x="0" y="0"/>
                </a:moveTo>
                <a:lnTo>
                  <a:pt x="18202273" y="0"/>
                </a:lnTo>
              </a:path>
            </a:pathLst>
          </a:custGeom>
          <a:noFill/>
          <a:ln w="85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11"/>
          <p:cNvPicPr preferRelativeResize="0"/>
          <p:nvPr/>
        </p:nvPicPr>
        <p:blipFill rotWithShape="1">
          <a:blip r:embed="rId4">
            <a:alphaModFix/>
          </a:blip>
          <a:srcRect/>
          <a:stretch/>
        </p:blipFill>
        <p:spPr>
          <a:xfrm>
            <a:off x="14643394" y="1028700"/>
            <a:ext cx="2606058" cy="761999"/>
          </a:xfrm>
          <a:prstGeom prst="rect">
            <a:avLst/>
          </a:prstGeom>
          <a:noFill/>
          <a:ln>
            <a:noFill/>
          </a:ln>
        </p:spPr>
      </p:pic>
      <p:sp>
        <p:nvSpPr>
          <p:cNvPr id="19" name="Google Shape;19;p11"/>
          <p:cNvSpPr txBox="1"/>
          <p:nvPr/>
        </p:nvSpPr>
        <p:spPr>
          <a:xfrm>
            <a:off x="4450459" y="9179041"/>
            <a:ext cx="11551541" cy="804772"/>
          </a:xfrm>
          <a:prstGeom prst="rect">
            <a:avLst/>
          </a:prstGeom>
          <a:noFill/>
          <a:ln>
            <a:noFill/>
          </a:ln>
        </p:spPr>
        <p:txBody>
          <a:bodyPr spcFirstLastPara="1" wrap="square" lIns="91425" tIns="45700" rIns="91425" bIns="45700" anchor="t" anchorCtr="0">
            <a:spAutoFit/>
          </a:bodyPr>
          <a:lstStyle/>
          <a:p>
            <a:pPr marL="12700" marR="0" lvl="0" indent="0" algn="just" rtl="0">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marL="12700" marR="8890" lvl="0" indent="0" algn="just" rtl="0">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3238500" y="5448300"/>
            <a:ext cx="11811000" cy="2272377"/>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800" b="1" dirty="0">
                <a:solidFill>
                  <a:schemeClr val="dk1"/>
                </a:solidFill>
                <a:latin typeface="Calibri"/>
                <a:ea typeface="Calibri"/>
                <a:cs typeface="Calibri"/>
                <a:sym typeface="Calibri"/>
              </a:rPr>
              <a:t>Adil </a:t>
            </a:r>
            <a:r>
              <a:rPr lang="en-US" sz="4800" b="1" dirty="0" err="1">
                <a:solidFill>
                  <a:schemeClr val="dk1"/>
                </a:solidFill>
                <a:latin typeface="Calibri"/>
                <a:ea typeface="Calibri"/>
                <a:cs typeface="Calibri"/>
                <a:sym typeface="Calibri"/>
              </a:rPr>
              <a:t>bir</a:t>
            </a:r>
            <a:r>
              <a:rPr lang="en-US" sz="4800" b="1" dirty="0">
                <a:solidFill>
                  <a:schemeClr val="dk1"/>
                </a:solidFill>
                <a:latin typeface="Calibri"/>
                <a:ea typeface="Calibri"/>
                <a:cs typeface="Calibri"/>
                <a:sym typeface="Calibri"/>
              </a:rPr>
              <a:t> </a:t>
            </a:r>
            <a:r>
              <a:rPr lang="en-US" sz="4800" b="1" dirty="0" err="1">
                <a:solidFill>
                  <a:schemeClr val="dk1"/>
                </a:solidFill>
                <a:latin typeface="Calibri"/>
                <a:ea typeface="Calibri"/>
                <a:cs typeface="Calibri"/>
                <a:sym typeface="Calibri"/>
              </a:rPr>
              <a:t>toplum</a:t>
            </a:r>
            <a:r>
              <a:rPr lang="en-US" sz="4800" b="1" dirty="0">
                <a:solidFill>
                  <a:schemeClr val="dk1"/>
                </a:solidFill>
                <a:latin typeface="Calibri"/>
                <a:ea typeface="Calibri"/>
                <a:cs typeface="Calibri"/>
                <a:sym typeface="Calibri"/>
              </a:rPr>
              <a:t> </a:t>
            </a:r>
            <a:r>
              <a:rPr lang="en-US" sz="4800" b="1" dirty="0" err="1">
                <a:solidFill>
                  <a:schemeClr val="dk1"/>
                </a:solidFill>
                <a:latin typeface="Calibri"/>
                <a:ea typeface="Calibri"/>
                <a:cs typeface="Calibri"/>
                <a:sym typeface="Calibri"/>
              </a:rPr>
              <a:t>için</a:t>
            </a:r>
            <a:r>
              <a:rPr lang="en-US" sz="4800" b="1" dirty="0">
                <a:solidFill>
                  <a:schemeClr val="dk1"/>
                </a:solidFill>
                <a:latin typeface="Calibri"/>
                <a:ea typeface="Calibri"/>
                <a:cs typeface="Calibri"/>
                <a:sym typeface="Calibri"/>
              </a:rPr>
              <a:t> </a:t>
            </a:r>
            <a:r>
              <a:rPr lang="en-US" sz="4800" b="1" dirty="0" err="1">
                <a:solidFill>
                  <a:schemeClr val="dk1"/>
                </a:solidFill>
                <a:latin typeface="Calibri"/>
                <a:ea typeface="Calibri"/>
                <a:cs typeface="Calibri"/>
                <a:sym typeface="Calibri"/>
              </a:rPr>
              <a:t>etik</a:t>
            </a:r>
            <a:r>
              <a:rPr lang="en-US" sz="4800" b="1" dirty="0">
                <a:solidFill>
                  <a:schemeClr val="dk1"/>
                </a:solidFill>
                <a:latin typeface="Calibri"/>
                <a:ea typeface="Calibri"/>
                <a:cs typeface="Calibri"/>
                <a:sym typeface="Calibri"/>
              </a:rPr>
              <a:t> </a:t>
            </a:r>
            <a:r>
              <a:rPr lang="en-US" sz="4800" b="1" dirty="0" err="1">
                <a:solidFill>
                  <a:schemeClr val="dk1"/>
                </a:solidFill>
                <a:latin typeface="Calibri"/>
                <a:ea typeface="Calibri"/>
                <a:cs typeface="Calibri"/>
                <a:sym typeface="Calibri"/>
              </a:rPr>
              <a:t>finans</a:t>
            </a:r>
            <a:endParaRPr sz="4400" b="1" dirty="0">
              <a:solidFill>
                <a:schemeClr val="dk1"/>
              </a:solidFill>
              <a:latin typeface="Helvetica Neue"/>
              <a:ea typeface="Helvetica Neue"/>
              <a:cs typeface="Helvetica Neue"/>
              <a:sym typeface="Helvetica Neue"/>
            </a:endParaRPr>
          </a:p>
          <a:p>
            <a:pPr marL="12700" marR="0" lvl="0" indent="0" algn="ctr" rtl="0">
              <a:lnSpc>
                <a:spcPct val="100000"/>
              </a:lnSpc>
              <a:spcBef>
                <a:spcPts val="100"/>
              </a:spcBef>
              <a:spcAft>
                <a:spcPts val="0"/>
              </a:spcAft>
              <a:buNone/>
            </a:pPr>
            <a:r>
              <a:rPr lang="tr-TR" sz="4800" b="1" dirty="0">
                <a:solidFill>
                  <a:schemeClr val="dk1"/>
                </a:solidFill>
                <a:latin typeface="Calibri"/>
                <a:ea typeface="Calibri"/>
                <a:cs typeface="Calibri"/>
                <a:sym typeface="Calibri"/>
              </a:rPr>
              <a:t>Ortak</a:t>
            </a:r>
            <a:r>
              <a:rPr lang="en-US" sz="4800" b="1" dirty="0">
                <a:solidFill>
                  <a:schemeClr val="dk1"/>
                </a:solidFill>
                <a:latin typeface="Calibri"/>
                <a:ea typeface="Calibri"/>
                <a:cs typeface="Calibri"/>
                <a:sym typeface="Calibri"/>
              </a:rPr>
              <a:t>: Soc. Coop. </a:t>
            </a:r>
            <a:r>
              <a:rPr lang="en-US" sz="4800" b="1" dirty="0" err="1">
                <a:solidFill>
                  <a:schemeClr val="dk1"/>
                </a:solidFill>
                <a:latin typeface="Calibri"/>
                <a:ea typeface="Calibri"/>
                <a:cs typeface="Calibri"/>
                <a:sym typeface="Calibri"/>
              </a:rPr>
              <a:t>Fuori</a:t>
            </a:r>
            <a:r>
              <a:rPr lang="en-US" sz="4800" b="1" dirty="0">
                <a:solidFill>
                  <a:schemeClr val="dk1"/>
                </a:solidFill>
                <a:latin typeface="Calibri"/>
                <a:ea typeface="Calibri"/>
                <a:cs typeface="Calibri"/>
                <a:sym typeface="Calibri"/>
              </a:rPr>
              <a:t> dal </a:t>
            </a:r>
            <a:r>
              <a:rPr lang="en-US" sz="4800" b="1" dirty="0" err="1">
                <a:solidFill>
                  <a:schemeClr val="dk1"/>
                </a:solidFill>
                <a:latin typeface="Calibri"/>
                <a:ea typeface="Calibri"/>
                <a:cs typeface="Calibri"/>
                <a:sym typeface="Calibri"/>
              </a:rPr>
              <a:t>Sommerso</a:t>
            </a:r>
            <a:endParaRPr dirty="0"/>
          </a:p>
          <a:p>
            <a:pPr marL="12700" marR="0" lvl="0" indent="0" algn="l"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2.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Finans</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tr-TR" sz="4400" b="1" dirty="0">
                <a:solidFill>
                  <a:schemeClr val="dk1"/>
                </a:solidFill>
                <a:latin typeface="Calibri"/>
                <a:ea typeface="Calibri"/>
                <a:cs typeface="Calibri"/>
                <a:sym typeface="Calibri"/>
              </a:rPr>
              <a:t>ÇSY</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ölçütleri</a:t>
            </a:r>
            <a:endParaRPr lang="en-US" sz="4400" b="1" dirty="0">
              <a:solidFill>
                <a:schemeClr val="dk1"/>
              </a:solidFill>
              <a:latin typeface="Calibri"/>
              <a:ea typeface="Calibri"/>
              <a:cs typeface="Calibri"/>
              <a:sym typeface="Calibri"/>
            </a:endParaRPr>
          </a:p>
        </p:txBody>
      </p:sp>
      <p:sp>
        <p:nvSpPr>
          <p:cNvPr id="4" name="CasellaDiTesto 3">
            <a:extLst>
              <a:ext uri="{FF2B5EF4-FFF2-40B4-BE49-F238E27FC236}">
                <a16:creationId xmlns:a16="http://schemas.microsoft.com/office/drawing/2014/main" id="{9783C66C-8580-70FB-C2E5-5E3DC232B01A}"/>
              </a:ext>
            </a:extLst>
          </p:cNvPr>
          <p:cNvSpPr txBox="1"/>
          <p:nvPr/>
        </p:nvSpPr>
        <p:spPr>
          <a:xfrm>
            <a:off x="2679247" y="3657600"/>
            <a:ext cx="9168492" cy="3046988"/>
          </a:xfrm>
          <a:prstGeom prst="rect">
            <a:avLst/>
          </a:prstGeom>
          <a:noFill/>
        </p:spPr>
        <p:txBody>
          <a:bodyPr wrap="square">
            <a:spAutoFit/>
          </a:bodyPr>
          <a:lstStyle/>
          <a:p>
            <a:pPr marL="228600" fontAlgn="base"/>
            <a:r>
              <a:rPr lang="en-US" sz="3200" b="1" i="1" dirty="0">
                <a:effectLst/>
                <a:latin typeface="Calibri" panose="020F0502020204030204" pitchFamily="34" charset="0"/>
                <a:ea typeface="Calibri" panose="020F0502020204030204" pitchFamily="34" charset="0"/>
                <a:cs typeface="Calibri" panose="020F0502020204030204" pitchFamily="34" charset="0"/>
              </a:rPr>
              <a:t> </a:t>
            </a:r>
            <a:endParaRPr lang="it-IT" sz="3200" dirty="0">
              <a:effectLst/>
              <a:latin typeface="Calibri" panose="020F0502020204030204" pitchFamily="34" charset="0"/>
              <a:ea typeface="Calibri" panose="020F0502020204030204" pitchFamily="34" charset="0"/>
              <a:cs typeface="Calibri" panose="020F0502020204030204" pitchFamily="34" charset="0"/>
            </a:endParaRPr>
          </a:p>
          <a:p>
            <a:pPr marL="228600" fontAlgn="base"/>
            <a:r>
              <a:rPr lang="it-IT" sz="3200" b="1" i="1" u="sng" dirty="0">
                <a:effectLst/>
                <a:latin typeface="Calibri" panose="020F0502020204030204" pitchFamily="34" charset="0"/>
                <a:ea typeface="Calibri" panose="020F0502020204030204" pitchFamily="34" charset="0"/>
                <a:cs typeface="Calibri" panose="020F0502020204030204" pitchFamily="34" charset="0"/>
              </a:rPr>
              <a:t>Dolayısıyla, iddia edilen sürdürülebilirlik özellikleri nedeniyle bir ürün satın almaya veya yatırım yapmaya karar verirseniz, ürünü önerenler dışındaki kaynaklardan da dikkatlice bilgi edinmelisiniz!</a:t>
            </a:r>
            <a:endParaRPr lang="it-IT" sz="3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descr="Immagine che contiene testo, luce&#10;&#10;Descrizione generata automaticamente">
            <a:extLst>
              <a:ext uri="{FF2B5EF4-FFF2-40B4-BE49-F238E27FC236}">
                <a16:creationId xmlns:a16="http://schemas.microsoft.com/office/drawing/2014/main" id="{925C2F2C-701B-D143-0296-A55C30F29911}"/>
              </a:ext>
            </a:extLst>
          </p:cNvPr>
          <p:cNvPicPr>
            <a:picLocks noChangeAspect="1"/>
          </p:cNvPicPr>
          <p:nvPr/>
        </p:nvPicPr>
        <p:blipFill>
          <a:blip r:embed="rId3"/>
          <a:stretch>
            <a:fillRect/>
          </a:stretch>
        </p:blipFill>
        <p:spPr>
          <a:xfrm>
            <a:off x="605712" y="4030432"/>
            <a:ext cx="2304661" cy="1931992"/>
          </a:xfrm>
          <a:prstGeom prst="rect">
            <a:avLst/>
          </a:prstGeom>
        </p:spPr>
      </p:pic>
      <p:pic>
        <p:nvPicPr>
          <p:cNvPr id="11" name="Immagine 10">
            <a:extLst>
              <a:ext uri="{FF2B5EF4-FFF2-40B4-BE49-F238E27FC236}">
                <a16:creationId xmlns:a16="http://schemas.microsoft.com/office/drawing/2014/main" id="{D2B29DF6-2138-D995-DC62-E796090BD254}"/>
              </a:ext>
            </a:extLst>
          </p:cNvPr>
          <p:cNvPicPr>
            <a:picLocks noChangeAspect="1"/>
          </p:cNvPicPr>
          <p:nvPr/>
        </p:nvPicPr>
        <p:blipFill>
          <a:blip r:embed="rId4"/>
          <a:stretch>
            <a:fillRect/>
          </a:stretch>
        </p:blipFill>
        <p:spPr>
          <a:xfrm>
            <a:off x="12148457" y="2558894"/>
            <a:ext cx="4212772" cy="3923434"/>
          </a:xfrm>
          <a:prstGeom prst="rect">
            <a:avLst/>
          </a:prstGeom>
        </p:spPr>
      </p:pic>
      <p:sp>
        <p:nvSpPr>
          <p:cNvPr id="12" name="CasellaDiTesto 11">
            <a:extLst>
              <a:ext uri="{FF2B5EF4-FFF2-40B4-BE49-F238E27FC236}">
                <a16:creationId xmlns:a16="http://schemas.microsoft.com/office/drawing/2014/main" id="{4DA68624-8C40-4096-CAAD-408655EBD6BE}"/>
              </a:ext>
            </a:extLst>
          </p:cNvPr>
          <p:cNvSpPr txBox="1"/>
          <p:nvPr/>
        </p:nvSpPr>
        <p:spPr>
          <a:xfrm>
            <a:off x="11979156" y="6698530"/>
            <a:ext cx="4551374" cy="1077218"/>
          </a:xfrm>
          <a:prstGeom prst="rect">
            <a:avLst/>
          </a:prstGeom>
          <a:noFill/>
        </p:spPr>
        <p:txBody>
          <a:bodyPr wrap="square" rtlCol="0">
            <a:spAutoFit/>
          </a:bodyPr>
          <a:lstStyle/>
          <a:p>
            <a:pPr algn="ctr"/>
            <a:r>
              <a:rPr lang="it-IT" sz="3200" dirty="0">
                <a:solidFill>
                  <a:srgbClr val="00B050"/>
                </a:solidFill>
                <a:latin typeface="Arial Black" panose="020B0A04020102020204" pitchFamily="34" charset="0"/>
              </a:rPr>
              <a:t>BE AWARE OF GREENWASHING!</a:t>
            </a:r>
          </a:p>
        </p:txBody>
      </p:sp>
    </p:spTree>
    <p:extLst>
      <p:ext uri="{BB962C8B-B14F-4D97-AF65-F5344CB8AC3E}">
        <p14:creationId xmlns:p14="http://schemas.microsoft.com/office/powerpoint/2010/main" val="230609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3.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finans</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aynı</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zamanda</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etik</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midir</a:t>
            </a:r>
            <a:r>
              <a:rPr lang="en-US" sz="4400" b="1" dirty="0">
                <a:solidFill>
                  <a:schemeClr val="dk1"/>
                </a:solidFill>
                <a:latin typeface="Calibri"/>
                <a:ea typeface="Calibri"/>
                <a:cs typeface="Calibri"/>
                <a:sym typeface="Calibri"/>
              </a:rPr>
              <a:t>?</a:t>
            </a:r>
            <a:endParaRPr sz="4400" b="1" dirty="0">
              <a:solidFill>
                <a:schemeClr val="dk1"/>
              </a:solidFill>
              <a:latin typeface="Calibri"/>
              <a:ea typeface="Calibri"/>
              <a:cs typeface="Calibri"/>
              <a:sym typeface="Calibri"/>
            </a:endParaRPr>
          </a:p>
        </p:txBody>
      </p:sp>
      <p:sp>
        <p:nvSpPr>
          <p:cNvPr id="4" name="CasellaDiTesto 3">
            <a:extLst>
              <a:ext uri="{FF2B5EF4-FFF2-40B4-BE49-F238E27FC236}">
                <a16:creationId xmlns:a16="http://schemas.microsoft.com/office/drawing/2014/main" id="{B8285FA7-2965-C0D3-C3CA-DBB266FD2143}"/>
              </a:ext>
            </a:extLst>
          </p:cNvPr>
          <p:cNvSpPr txBox="1"/>
          <p:nvPr/>
        </p:nvSpPr>
        <p:spPr>
          <a:xfrm>
            <a:off x="1447800" y="4278659"/>
            <a:ext cx="6257924" cy="2554545"/>
          </a:xfrm>
          <a:prstGeom prst="rect">
            <a:avLst/>
          </a:prstGeom>
          <a:noFill/>
        </p:spPr>
        <p:txBody>
          <a:bodyPr wrap="square">
            <a:spAutoFit/>
          </a:bodyPr>
          <a:lstStyle/>
          <a:p>
            <a:pPr marL="228600" fontAlgn="base"/>
            <a:r>
              <a:rPr lang="it-IT" sz="3200" dirty="0">
                <a:effectLst/>
                <a:latin typeface="Calibri" panose="020F0502020204030204" pitchFamily="34" charset="0"/>
                <a:ea typeface="Microsoft Sans Serif" panose="020B0604020202020204" pitchFamily="34" charset="0"/>
              </a:rPr>
              <a:t>Sürdürülebilir finansta, çevreye çok fazla zarar vermemeye çalışarak kârın maksimizasyonu ve hisse ve temettülerin değeri baskın olmaya devam etmektedir.</a:t>
            </a:r>
            <a:endParaRPr lang="it-IT" sz="3200" dirty="0">
              <a:effectLst/>
              <a:latin typeface="Microsoft Sans Serif" panose="020B0604020202020204" pitchFamily="34" charset="0"/>
              <a:ea typeface="Microsoft Sans Serif" panose="020B0604020202020204" pitchFamily="34" charset="0"/>
            </a:endParaRPr>
          </a:p>
        </p:txBody>
      </p:sp>
      <p:sp>
        <p:nvSpPr>
          <p:cNvPr id="6" name="CasellaDiTesto 5">
            <a:extLst>
              <a:ext uri="{FF2B5EF4-FFF2-40B4-BE49-F238E27FC236}">
                <a16:creationId xmlns:a16="http://schemas.microsoft.com/office/drawing/2014/main" id="{2BC4DCC8-113E-3B88-8F72-A354F436570B}"/>
              </a:ext>
            </a:extLst>
          </p:cNvPr>
          <p:cNvSpPr txBox="1"/>
          <p:nvPr/>
        </p:nvSpPr>
        <p:spPr>
          <a:xfrm>
            <a:off x="9144000" y="4278659"/>
            <a:ext cx="6257924" cy="3046988"/>
          </a:xfrm>
          <a:prstGeom prst="rect">
            <a:avLst/>
          </a:prstGeom>
          <a:noFill/>
        </p:spPr>
        <p:txBody>
          <a:bodyPr wrap="square">
            <a:spAutoFit/>
          </a:bodyPr>
          <a:lstStyle/>
          <a:p>
            <a:r>
              <a:rPr lang="it-IT" sz="3200" dirty="0">
                <a:effectLst/>
                <a:latin typeface="Calibri" panose="020F0502020204030204" pitchFamily="34" charset="0"/>
                <a:ea typeface="Microsoft Sans Serif" panose="020B0604020202020204" pitchFamily="34" charset="0"/>
              </a:rPr>
              <a:t>Etik finans yaklaşımı birbirine zıttır: ekonomik kârın gerçekleştirilmesi amaçlanır, ancak bu, insanlar, toplumlar ve gezegen için faydaların en üst düzeye çıkarılması hedefi için işlevseldir</a:t>
            </a:r>
            <a:endParaRPr lang="it-IT" sz="3200" dirty="0"/>
          </a:p>
        </p:txBody>
      </p:sp>
      <p:sp>
        <p:nvSpPr>
          <p:cNvPr id="7" name="CasellaDiTesto 6">
            <a:extLst>
              <a:ext uri="{FF2B5EF4-FFF2-40B4-BE49-F238E27FC236}">
                <a16:creationId xmlns:a16="http://schemas.microsoft.com/office/drawing/2014/main" id="{987E668B-811B-4C29-AE2D-7CA7277A82AA}"/>
              </a:ext>
            </a:extLst>
          </p:cNvPr>
          <p:cNvSpPr txBox="1"/>
          <p:nvPr/>
        </p:nvSpPr>
        <p:spPr>
          <a:xfrm>
            <a:off x="1763486" y="3018935"/>
            <a:ext cx="5502728" cy="584775"/>
          </a:xfrm>
          <a:prstGeom prst="rect">
            <a:avLst/>
          </a:prstGeom>
          <a:noFill/>
        </p:spPr>
        <p:txBody>
          <a:bodyPr wrap="square" rtlCol="0">
            <a:spAutoFit/>
          </a:bodyPr>
          <a:lstStyle/>
          <a:p>
            <a:r>
              <a:rPr lang="it-IT" sz="3200" b="1" dirty="0"/>
              <a:t>Sürdürülebilir finans....</a:t>
            </a:r>
          </a:p>
        </p:txBody>
      </p:sp>
      <p:sp>
        <p:nvSpPr>
          <p:cNvPr id="8" name="CasellaDiTesto 7">
            <a:extLst>
              <a:ext uri="{FF2B5EF4-FFF2-40B4-BE49-F238E27FC236}">
                <a16:creationId xmlns:a16="http://schemas.microsoft.com/office/drawing/2014/main" id="{2BFBEF89-92FD-A8D6-18AA-7F20CCBCAC3E}"/>
              </a:ext>
            </a:extLst>
          </p:cNvPr>
          <p:cNvSpPr txBox="1"/>
          <p:nvPr/>
        </p:nvSpPr>
        <p:spPr>
          <a:xfrm>
            <a:off x="9144000" y="3018935"/>
            <a:ext cx="5502728" cy="584775"/>
          </a:xfrm>
          <a:prstGeom prst="rect">
            <a:avLst/>
          </a:prstGeom>
          <a:noFill/>
        </p:spPr>
        <p:txBody>
          <a:bodyPr wrap="square" rtlCol="0">
            <a:spAutoFit/>
          </a:bodyPr>
          <a:lstStyle/>
          <a:p>
            <a:r>
              <a:rPr lang="it-IT" sz="3200" b="1" dirty="0"/>
              <a:t>... veya etik finans</a:t>
            </a:r>
          </a:p>
        </p:txBody>
      </p:sp>
    </p:spTree>
    <p:extLst>
      <p:ext uri="{BB962C8B-B14F-4D97-AF65-F5344CB8AC3E}">
        <p14:creationId xmlns:p14="http://schemas.microsoft.com/office/powerpoint/2010/main" val="214843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3.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finans</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aynı</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zamanda</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etik</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midir</a:t>
            </a:r>
            <a:r>
              <a:rPr lang="en-US" sz="4400" b="1" dirty="0">
                <a:solidFill>
                  <a:schemeClr val="dk1"/>
                </a:solidFill>
                <a:latin typeface="Calibri"/>
                <a:ea typeface="Calibri"/>
                <a:cs typeface="Calibri"/>
                <a:sym typeface="Calibri"/>
              </a:rPr>
              <a:t>?</a:t>
            </a: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381515" y="2896731"/>
            <a:ext cx="8758528" cy="5509200"/>
          </a:xfrm>
          <a:prstGeom prst="rect">
            <a:avLst/>
          </a:prstGeom>
          <a:noFill/>
        </p:spPr>
        <p:txBody>
          <a:bodyPr wrap="square">
            <a:spAutoFit/>
          </a:bodyPr>
          <a:lstStyle/>
          <a:p>
            <a:pPr marL="228600" fontAlgn="base"/>
            <a:r>
              <a:rPr lang="it-IT" sz="3200" dirty="0">
                <a:effectLst/>
                <a:latin typeface="Calibri" panose="020F0502020204030204" pitchFamily="34" charset="0"/>
                <a:ea typeface="Microsoft Sans Serif" panose="020B0604020202020204" pitchFamily="34" charset="0"/>
              </a:rPr>
              <a:t>Parçalı bir yaklaşımın riskleri esas olarak bankanın müşterileri, çevre ve toplum tarafından üstlenilmektedir. Aslında, müşteriler tamamen yeşil ve adil yatırımlar yapma düşüncesiyle yanlış yönlendirilme riskiyle karşı karşıya kalmakta, çevre yatırımdan sınırlı bir fayda sağlamakta ve toplum da sağlık ve adil bir gelecek haklarının tehdit altında olduğunu görmektedir.</a:t>
            </a:r>
          </a:p>
          <a:p>
            <a:pPr marL="228600" fontAlgn="base"/>
            <a:r>
              <a:rPr lang="it-IT" sz="3200" dirty="0">
                <a:effectLst/>
                <a:latin typeface="Calibri" panose="020F0502020204030204" pitchFamily="34" charset="0"/>
                <a:ea typeface="Microsoft Sans Serif" panose="020B0604020202020204" pitchFamily="34" charset="0"/>
              </a:rPr>
              <a:t>Buna rağmen, sürdürülebilir finansın parçalı yaklaşımı ekonomik operatörlere fayda sağladığı için devam etmektedir.</a:t>
            </a:r>
            <a:endParaRPr lang="it-IT" sz="2800" dirty="0">
              <a:effectLst/>
              <a:latin typeface="Microsoft Sans Serif" panose="020B0604020202020204" pitchFamily="34" charset="0"/>
              <a:ea typeface="Microsoft Sans Serif" panose="020B0604020202020204" pitchFamily="34" charset="0"/>
            </a:endParaRPr>
          </a:p>
        </p:txBody>
      </p:sp>
      <p:pic>
        <p:nvPicPr>
          <p:cNvPr id="12" name="Immagine 11">
            <a:extLst>
              <a:ext uri="{FF2B5EF4-FFF2-40B4-BE49-F238E27FC236}">
                <a16:creationId xmlns:a16="http://schemas.microsoft.com/office/drawing/2014/main" id="{414FF6B2-797B-4D32-57EF-E15823854F8E}"/>
              </a:ext>
            </a:extLst>
          </p:cNvPr>
          <p:cNvPicPr>
            <a:picLocks noChangeAspect="1"/>
          </p:cNvPicPr>
          <p:nvPr/>
        </p:nvPicPr>
        <p:blipFill>
          <a:blip r:embed="rId3"/>
          <a:stretch>
            <a:fillRect/>
          </a:stretch>
        </p:blipFill>
        <p:spPr>
          <a:xfrm>
            <a:off x="10809461" y="2342692"/>
            <a:ext cx="5584424" cy="5601659"/>
          </a:xfrm>
          <a:prstGeom prst="rect">
            <a:avLst/>
          </a:prstGeom>
        </p:spPr>
      </p:pic>
    </p:spTree>
    <p:extLst>
      <p:ext uri="{BB962C8B-B14F-4D97-AF65-F5344CB8AC3E}">
        <p14:creationId xmlns:p14="http://schemas.microsoft.com/office/powerpoint/2010/main" val="259577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3.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finans</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aynı</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zamanda</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etik</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midir</a:t>
            </a:r>
            <a:r>
              <a:rPr lang="en-US" sz="4400" b="1" dirty="0">
                <a:solidFill>
                  <a:schemeClr val="dk1"/>
                </a:solidFill>
                <a:latin typeface="Calibri"/>
                <a:ea typeface="Calibri"/>
                <a:cs typeface="Calibri"/>
                <a:sym typeface="Calibri"/>
              </a:rPr>
              <a:t>?</a:t>
            </a:r>
            <a:endParaRPr sz="4400" b="1" dirty="0">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381515" y="2896731"/>
            <a:ext cx="15156996" cy="1815882"/>
          </a:xfrm>
          <a:prstGeom prst="rect">
            <a:avLst/>
          </a:prstGeom>
          <a:noFill/>
        </p:spPr>
        <p:txBody>
          <a:bodyPr wrap="square">
            <a:spAutoFit/>
          </a:bodyPr>
          <a:lstStyle/>
          <a:p>
            <a:pPr marL="228600" fontAlgn="base"/>
            <a:r>
              <a:rPr lang="it-IT" sz="2800" dirty="0">
                <a:effectLst/>
                <a:latin typeface="Calibri" panose="020F0502020204030204" pitchFamily="34" charset="0"/>
                <a:ea typeface="Microsoft Sans Serif" panose="020B0604020202020204" pitchFamily="34" charset="0"/>
              </a:rPr>
              <a:t>2019/2088 sayılı AB Yönetmeliğinde sürdürülebilirlik neredeyse sadece çevresel bileşene, özellikle de CO2 emisyonlarının azaltılmasına bakılarak tanımlanmaktadır. Öte yandan etik finans için tüm ekonomik sektörlerin (silahlar, fosil yakıtlar, tütün, pornografi vb.) yatırımların dışında tutulması gerekmektedir. Etik finans yaklaşımında çevresel, sosyal ve yönetişim boyutları aynı öneme sahiptir.</a:t>
            </a:r>
            <a:endParaRPr lang="it-IT" sz="2800" dirty="0">
              <a:effectLst/>
              <a:latin typeface="Microsoft Sans Serif" panose="020B0604020202020204" pitchFamily="34" charset="0"/>
              <a:ea typeface="Microsoft Sans Serif" panose="020B0604020202020204" pitchFamily="34" charset="0"/>
            </a:endParaRPr>
          </a:p>
        </p:txBody>
      </p:sp>
      <p:sp>
        <p:nvSpPr>
          <p:cNvPr id="9" name="CasellaDiTesto 8">
            <a:extLst>
              <a:ext uri="{FF2B5EF4-FFF2-40B4-BE49-F238E27FC236}">
                <a16:creationId xmlns:a16="http://schemas.microsoft.com/office/drawing/2014/main" id="{4AE01B71-C1D9-7DDD-E9F8-E7F27F25CCAD}"/>
              </a:ext>
            </a:extLst>
          </p:cNvPr>
          <p:cNvSpPr txBox="1"/>
          <p:nvPr/>
        </p:nvSpPr>
        <p:spPr>
          <a:xfrm>
            <a:off x="3686176" y="5875525"/>
            <a:ext cx="11156495" cy="1077218"/>
          </a:xfrm>
          <a:prstGeom prst="rect">
            <a:avLst/>
          </a:prstGeom>
          <a:noFill/>
        </p:spPr>
        <p:txBody>
          <a:bodyPr wrap="square">
            <a:spAutoFit/>
          </a:bodyPr>
          <a:lstStyle/>
          <a:p>
            <a:pPr marL="228600" fontAlgn="base"/>
            <a:r>
              <a:rPr lang="it-IT" sz="3200" b="1" i="1" u="sng" dirty="0">
                <a:effectLst/>
                <a:latin typeface="Calibri" panose="020F0502020204030204" pitchFamily="34" charset="0"/>
                <a:ea typeface="Microsoft Sans Serif" panose="020B0604020202020204" pitchFamily="34" charset="0"/>
              </a:rPr>
              <a:t>Dolayısıyla etik finansın da kesinlikle sürdürülebilir olduğunu söyleyebiliriz, ancak "sürdürülebilir finans" etik olmayabilir.</a:t>
            </a:r>
            <a:endParaRPr lang="it-IT" sz="3200" b="1" dirty="0">
              <a:effectLst/>
              <a:latin typeface="Microsoft Sans Serif" panose="020B0604020202020204" pitchFamily="34" charset="0"/>
              <a:ea typeface="Microsoft Sans Serif" panose="020B0604020202020204" pitchFamily="34" charset="0"/>
            </a:endParaRPr>
          </a:p>
        </p:txBody>
      </p:sp>
      <p:pic>
        <p:nvPicPr>
          <p:cNvPr id="10" name="Immagine 9" descr="Immagine che contiene testo, luce&#10;&#10;Descrizione generata automaticamente">
            <a:extLst>
              <a:ext uri="{FF2B5EF4-FFF2-40B4-BE49-F238E27FC236}">
                <a16:creationId xmlns:a16="http://schemas.microsoft.com/office/drawing/2014/main" id="{89C2C170-B241-C9E9-B7FE-61D25AEB27B7}"/>
              </a:ext>
            </a:extLst>
          </p:cNvPr>
          <p:cNvPicPr>
            <a:picLocks noChangeAspect="1"/>
          </p:cNvPicPr>
          <p:nvPr/>
        </p:nvPicPr>
        <p:blipFill>
          <a:blip r:embed="rId3"/>
          <a:stretch>
            <a:fillRect/>
          </a:stretch>
        </p:blipFill>
        <p:spPr>
          <a:xfrm>
            <a:off x="1381515" y="5602027"/>
            <a:ext cx="2304661" cy="1931992"/>
          </a:xfrm>
          <a:prstGeom prst="rect">
            <a:avLst/>
          </a:prstGeom>
        </p:spPr>
      </p:pic>
    </p:spTree>
    <p:extLst>
      <p:ext uri="{BB962C8B-B14F-4D97-AF65-F5344CB8AC3E}">
        <p14:creationId xmlns:p14="http://schemas.microsoft.com/office/powerpoint/2010/main" val="372298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4. </a:t>
            </a:r>
            <a:r>
              <a:rPr lang="en-US" sz="4400" b="1" dirty="0" err="1">
                <a:solidFill>
                  <a:schemeClr val="dk1"/>
                </a:solidFill>
                <a:latin typeface="Calibri"/>
                <a:ea typeface="Calibri"/>
                <a:cs typeface="Calibri"/>
                <a:sym typeface="Calibri"/>
              </a:rPr>
              <a:t>Etik</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yatırım</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araçları</a:t>
            </a:r>
            <a:endParaRPr sz="4400" b="1" dirty="0">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447800" y="2845509"/>
            <a:ext cx="10357757" cy="3970318"/>
          </a:xfrm>
          <a:prstGeom prst="rect">
            <a:avLst/>
          </a:prstGeom>
          <a:noFill/>
        </p:spPr>
        <p:txBody>
          <a:bodyPr wrap="square">
            <a:spAutoFit/>
          </a:bodyPr>
          <a:lstStyle/>
          <a:p>
            <a:pPr marL="685800" indent="-457200" algn="just" fontAlgn="base">
              <a:buFont typeface="Wingdings" panose="05000000000000000000" pitchFamily="2" charset="2"/>
              <a:buChar char="v"/>
            </a:pPr>
            <a:r>
              <a:rPr lang="it-IT" sz="2800" b="1" i="1" dirty="0">
                <a:effectLst/>
                <a:latin typeface="Calibri" panose="020F0502020204030204" pitchFamily="34" charset="0"/>
                <a:ea typeface="Microsoft Sans Serif" panose="020B0604020202020204" pitchFamily="34" charset="0"/>
              </a:rPr>
              <a:t>Sürdürülebilir ve Sorumlu Yatırım Fonları</a:t>
            </a:r>
            <a:r>
              <a:rPr lang="tr-TR" sz="2800" b="1" i="1" dirty="0">
                <a:latin typeface="Calibri" panose="020F0502020204030204" pitchFamily="34" charset="0"/>
                <a:ea typeface="Microsoft Sans Serif" panose="020B0604020202020204" pitchFamily="34" charset="0"/>
              </a:rPr>
              <a:t> </a:t>
            </a:r>
            <a:r>
              <a:rPr lang="it-IT" sz="2800" b="1" i="1" dirty="0">
                <a:effectLst/>
                <a:latin typeface="Calibri" panose="020F0502020204030204" pitchFamily="34" charset="0"/>
                <a:ea typeface="Microsoft Sans Serif" panose="020B0604020202020204" pitchFamily="34" charset="0"/>
              </a:rPr>
              <a:t>: </a:t>
            </a:r>
            <a:r>
              <a:rPr lang="it-IT" sz="2800" dirty="0">
                <a:effectLst/>
                <a:latin typeface="Calibri" panose="020F0502020204030204" pitchFamily="34" charset="0"/>
                <a:ea typeface="Microsoft Sans Serif" panose="020B0604020202020204" pitchFamily="34" charset="0"/>
              </a:rPr>
              <a:t>Performans arayışını sosyal sorumluluk konularıyla birleştiren yatırım fonlarıdır. Birden fazla tasarruf sahibinden sermaye toplanması yoluyla faaliyet gösteren ve hisse senetleri, tahviller, hammaddeler ve diğer finansal araçlar gibi farklı varlıklara yatırım yapan bir finansal araç türüdür. Bu fonlar yatırımlarını seçerken ESG (Çevresel, Sosyal ve Yönetişim) kriterlerini karşılamaktadır. Çevre, sosyal ve insan hakları ile yönetişimin şeffaflığı fonun yatırım tercihlerini belirlemektedir.</a:t>
            </a:r>
            <a:endParaRPr lang="it-IT" sz="2800" dirty="0">
              <a:effectLst/>
              <a:latin typeface="Microsoft Sans Serif" panose="020B0604020202020204" pitchFamily="34" charset="0"/>
              <a:ea typeface="Microsoft Sans Serif" panose="020B0604020202020204" pitchFamily="34" charset="0"/>
            </a:endParaRPr>
          </a:p>
        </p:txBody>
      </p:sp>
      <p:pic>
        <p:nvPicPr>
          <p:cNvPr id="4" name="Immagine 3">
            <a:extLst>
              <a:ext uri="{FF2B5EF4-FFF2-40B4-BE49-F238E27FC236}">
                <a16:creationId xmlns:a16="http://schemas.microsoft.com/office/drawing/2014/main" id="{4F068BF7-7A23-C047-A84A-26A0EC3E737E}"/>
              </a:ext>
            </a:extLst>
          </p:cNvPr>
          <p:cNvPicPr>
            <a:picLocks noChangeAspect="1"/>
          </p:cNvPicPr>
          <p:nvPr/>
        </p:nvPicPr>
        <p:blipFill>
          <a:blip r:embed="rId3"/>
          <a:stretch>
            <a:fillRect/>
          </a:stretch>
        </p:blipFill>
        <p:spPr>
          <a:xfrm>
            <a:off x="12207814" y="2845509"/>
            <a:ext cx="5002499" cy="4579945"/>
          </a:xfrm>
          <a:prstGeom prst="rect">
            <a:avLst/>
          </a:prstGeom>
        </p:spPr>
      </p:pic>
    </p:spTree>
    <p:extLst>
      <p:ext uri="{BB962C8B-B14F-4D97-AF65-F5344CB8AC3E}">
        <p14:creationId xmlns:p14="http://schemas.microsoft.com/office/powerpoint/2010/main" val="87737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4. </a:t>
            </a:r>
            <a:r>
              <a:rPr lang="en-US" sz="4400" b="1" dirty="0" err="1">
                <a:solidFill>
                  <a:schemeClr val="dk1"/>
                </a:solidFill>
                <a:latin typeface="Calibri"/>
                <a:ea typeface="Calibri"/>
                <a:cs typeface="Calibri"/>
                <a:sym typeface="Calibri"/>
              </a:rPr>
              <a:t>Etik</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yatırım</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araçları</a:t>
            </a:r>
            <a:endParaRPr sz="4400" b="1" dirty="0">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447800" y="2845509"/>
            <a:ext cx="10897571" cy="5693866"/>
          </a:xfrm>
          <a:prstGeom prst="rect">
            <a:avLst/>
          </a:prstGeom>
          <a:noFill/>
        </p:spPr>
        <p:txBody>
          <a:bodyPr wrap="square">
            <a:spAutoFit/>
          </a:bodyPr>
          <a:lstStyle/>
          <a:p>
            <a:pPr marL="1143000" indent="-457200" fontAlgn="base">
              <a:buFont typeface="Wingdings" panose="05000000000000000000" pitchFamily="2" charset="2"/>
              <a:buChar char="v"/>
            </a:pPr>
            <a:r>
              <a:rPr lang="it-IT" sz="2800" b="1" i="1" dirty="0">
                <a:effectLst/>
                <a:latin typeface="Calibri" panose="020F0502020204030204" pitchFamily="34" charset="0"/>
                <a:ea typeface="Microsoft Sans Serif" panose="020B0604020202020204" pitchFamily="34" charset="0"/>
              </a:rPr>
              <a:t>Sosya</a:t>
            </a:r>
            <a:r>
              <a:rPr lang="tr-TR" sz="2800" b="1" i="1" dirty="0">
                <a:effectLst/>
                <a:latin typeface="Calibri" panose="020F0502020204030204" pitchFamily="34" charset="0"/>
                <a:ea typeface="Microsoft Sans Serif" panose="020B0604020202020204" pitchFamily="34" charset="0"/>
              </a:rPr>
              <a:t>l Kredilendirme</a:t>
            </a:r>
            <a:r>
              <a:rPr lang="it-IT" sz="2800" b="1" i="1" dirty="0">
                <a:effectLst/>
                <a:latin typeface="Calibri" panose="020F0502020204030204" pitchFamily="34" charset="0"/>
                <a:ea typeface="Microsoft Sans Serif" panose="020B0604020202020204" pitchFamily="34" charset="0"/>
              </a:rPr>
              <a:t>:</a:t>
            </a:r>
            <a:r>
              <a:rPr lang="it-IT" sz="2800" dirty="0">
                <a:effectLst/>
                <a:latin typeface="Calibri" panose="020F0502020204030204" pitchFamily="34" charset="0"/>
                <a:ea typeface="Microsoft Sans Serif" panose="020B0604020202020204" pitchFamily="34" charset="0"/>
              </a:rPr>
              <a:t> Bunlar, bireyler tarafından diğer bireylere veya işletmelere belirli internet platformları aracılığıyla ve dolayısıyla bankalar veya diğer finans şirketleri gibi geleneksel kanallardan geçmeden sağlanan kişisel kredilerdir. Kelimenin tam anlamıyla "sosyal kredi" anlamına gelir ve terimden de anlaşılacağı üzere, arz ve talebi bir araya getiren özel ve yetkili web portalları aracılığıyla gerçekleştirilen bir finansman / yatırım biçimine dönüşür. Uygulamada, yüksek getiri potansiyeli olan bir proje için kredi veya finansman başvurusunda bulunması gerekenler ile yatırım yapmak için belirli bir likiditeye sahip olanları birbirine bağlamaktadır. Bu şekilde, küçük bir tasarruf sahibi bile doğrudan, özerk ve hatta yenilikçi bir şekilde getiri sağlama fırsatına sahip olmaktadır.</a:t>
            </a:r>
            <a:endParaRPr lang="it-IT" sz="2800" dirty="0">
              <a:effectLst/>
              <a:latin typeface="Microsoft Sans Serif" panose="020B0604020202020204" pitchFamily="34" charset="0"/>
              <a:ea typeface="Microsoft Sans Serif" panose="020B0604020202020204" pitchFamily="34" charset="0"/>
            </a:endParaRPr>
          </a:p>
        </p:txBody>
      </p:sp>
      <p:pic>
        <p:nvPicPr>
          <p:cNvPr id="5" name="Immagine 4">
            <a:extLst>
              <a:ext uri="{FF2B5EF4-FFF2-40B4-BE49-F238E27FC236}">
                <a16:creationId xmlns:a16="http://schemas.microsoft.com/office/drawing/2014/main" id="{CD548002-378A-E241-DC96-17BF4F6D5F5B}"/>
              </a:ext>
            </a:extLst>
          </p:cNvPr>
          <p:cNvPicPr>
            <a:picLocks noChangeAspect="1"/>
          </p:cNvPicPr>
          <p:nvPr/>
        </p:nvPicPr>
        <p:blipFill>
          <a:blip r:embed="rId3"/>
          <a:stretch>
            <a:fillRect/>
          </a:stretch>
        </p:blipFill>
        <p:spPr>
          <a:xfrm>
            <a:off x="12524867" y="2845509"/>
            <a:ext cx="4522162" cy="4508623"/>
          </a:xfrm>
          <a:prstGeom prst="rect">
            <a:avLst/>
          </a:prstGeom>
        </p:spPr>
      </p:pic>
    </p:spTree>
    <p:extLst>
      <p:ext uri="{BB962C8B-B14F-4D97-AF65-F5344CB8AC3E}">
        <p14:creationId xmlns:p14="http://schemas.microsoft.com/office/powerpoint/2010/main" val="263443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799" y="1181405"/>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4. </a:t>
            </a:r>
            <a:r>
              <a:rPr lang="en-US" sz="4400" b="1" dirty="0" err="1">
                <a:solidFill>
                  <a:schemeClr val="dk1"/>
                </a:solidFill>
                <a:latin typeface="Calibri"/>
                <a:ea typeface="Calibri"/>
                <a:cs typeface="Calibri"/>
                <a:sym typeface="Calibri"/>
              </a:rPr>
              <a:t>Etik</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yatırım</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araçları</a:t>
            </a:r>
            <a:endParaRPr sz="4400" b="1" dirty="0">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447799" y="2192366"/>
            <a:ext cx="15844157" cy="5816977"/>
          </a:xfrm>
          <a:prstGeom prst="rect">
            <a:avLst/>
          </a:prstGeom>
          <a:noFill/>
        </p:spPr>
        <p:txBody>
          <a:bodyPr wrap="square">
            <a:spAutoFit/>
          </a:bodyPr>
          <a:lstStyle/>
          <a:p>
            <a:pPr marL="685800" fontAlgn="base"/>
            <a:r>
              <a:rPr lang="it-IT" sz="3200" b="1" dirty="0">
                <a:effectLst/>
                <a:latin typeface="Calibri" panose="020F0502020204030204" pitchFamily="34" charset="0"/>
                <a:ea typeface="Microsoft Sans Serif" panose="020B0604020202020204" pitchFamily="34" charset="0"/>
              </a:rPr>
              <a:t>Sosyal kredilendirmenin avantajları nelerdir?</a:t>
            </a:r>
            <a:r>
              <a:rPr lang="es-ES" sz="2800" dirty="0">
                <a:effectLst/>
                <a:latin typeface="Calibri" panose="020F0502020204030204" pitchFamily="34" charset="0"/>
                <a:ea typeface="Microsoft Sans Serif" panose="020B0604020202020204" pitchFamily="34" charset="0"/>
              </a:rPr>
              <a:t> </a:t>
            </a:r>
            <a:endParaRPr lang="it-IT" sz="2800" dirty="0">
              <a:effectLst/>
              <a:latin typeface="Microsoft Sans Serif" panose="020B0604020202020204" pitchFamily="34" charset="0"/>
              <a:ea typeface="Microsoft Sans Serif" panose="020B0604020202020204" pitchFamily="34" charset="0"/>
            </a:endParaRPr>
          </a:p>
          <a:p>
            <a:pPr marL="1143000" indent="-457200" fontAlgn="base">
              <a:buFont typeface="Wingdings" panose="05000000000000000000" pitchFamily="2" charset="2"/>
              <a:buChar char="ü"/>
            </a:pPr>
            <a:r>
              <a:rPr lang="it-IT" sz="2800" dirty="0">
                <a:effectLst/>
                <a:latin typeface="Calibri" panose="020F0502020204030204" pitchFamily="34" charset="0"/>
                <a:ea typeface="Microsoft Sans Serif" panose="020B0604020202020204" pitchFamily="34" charset="0"/>
              </a:rPr>
              <a:t>Kredi verenler için ana avantaj, kullanım kolaylığı ve beklenen getirinin iyi olmasıdır, çünkü seçilen projeler, platformların kendileri tarafından zaten sınıflandırılmış ve bir tür etiket veya derecelendirme almıştır.</a:t>
            </a:r>
            <a:endParaRPr lang="tr-TR" sz="2800" dirty="0">
              <a:effectLst/>
              <a:latin typeface="Calibri" panose="020F0502020204030204" pitchFamily="34" charset="0"/>
              <a:ea typeface="Microsoft Sans Serif" panose="020B0604020202020204" pitchFamily="34" charset="0"/>
            </a:endParaRPr>
          </a:p>
          <a:p>
            <a:pPr marL="1143000" indent="-457200" fontAlgn="base">
              <a:buFont typeface="Wingdings" panose="05000000000000000000" pitchFamily="2" charset="2"/>
              <a:buChar char="ü"/>
            </a:pPr>
            <a:r>
              <a:rPr lang="it-IT" sz="2800" dirty="0">
                <a:effectLst/>
                <a:latin typeface="Calibri" panose="020F0502020204030204" pitchFamily="34" charset="0"/>
                <a:ea typeface="Microsoft Sans Serif" panose="020B0604020202020204" pitchFamily="34" charset="0"/>
              </a:rPr>
              <a:t>Kredi / finansman alanlar için avantaj, yönetimin hızıdır. Bu işlemler dijital olarak sonuçlandırıldığı için her şey hızlı, standart ve şeffaf adımlarla gerçekleşir. Sadece bu da değil: genellikle bankalardan daha düşük faiz oranları elde edersiniz.</a:t>
            </a:r>
            <a:endParaRPr lang="it-IT" sz="2800" b="1" dirty="0">
              <a:effectLst/>
              <a:latin typeface="Calibri" panose="020F0502020204030204" pitchFamily="34" charset="0"/>
              <a:ea typeface="Microsoft Sans Serif" panose="020B0604020202020204" pitchFamily="34" charset="0"/>
            </a:endParaRPr>
          </a:p>
          <a:p>
            <a:pPr marL="685800" fontAlgn="base"/>
            <a:r>
              <a:rPr lang="it-IT" sz="3200" b="1" dirty="0">
                <a:effectLst/>
                <a:latin typeface="Calibri" panose="020F0502020204030204" pitchFamily="34" charset="0"/>
                <a:ea typeface="Microsoft Sans Serif" panose="020B0604020202020204" pitchFamily="34" charset="0"/>
              </a:rPr>
              <a:t>Sosyal kredilendirmenin riskleri nelerdir?</a:t>
            </a:r>
            <a:endParaRPr lang="tr-TR" sz="3200" b="1" dirty="0">
              <a:effectLst/>
              <a:latin typeface="Calibri" panose="020F0502020204030204" pitchFamily="34" charset="0"/>
              <a:ea typeface="Microsoft Sans Serif" panose="020B0604020202020204" pitchFamily="34" charset="0"/>
            </a:endParaRPr>
          </a:p>
          <a:p>
            <a:pPr marL="685800" fontAlgn="base"/>
            <a:endParaRPr lang="it-IT" sz="2800" dirty="0">
              <a:effectLst/>
              <a:latin typeface="Calibri" panose="020F0502020204030204" pitchFamily="34" charset="0"/>
              <a:ea typeface="Microsoft Sans Serif" panose="020B0604020202020204" pitchFamily="34" charset="0"/>
            </a:endParaRPr>
          </a:p>
          <a:p>
            <a:pPr marL="685800" fontAlgn="base"/>
            <a:r>
              <a:rPr lang="it-IT" sz="2800" dirty="0">
                <a:effectLst/>
                <a:latin typeface="Calibri" panose="020F0502020204030204" pitchFamily="34" charset="0"/>
                <a:ea typeface="Microsoft Sans Serif" panose="020B0604020202020204" pitchFamily="34" charset="0"/>
              </a:rPr>
              <a:t>Riskler herhangi bir yatırımın riskleridir: beklenen getirilerin merkezde olduğu söylenemez, ancak yatırım yapılacak miktarın ve finanse edilecek projenin dikkatli bir şekilde seçilmesi, geleneksel kanallarda da olduğu gibi bu riski en aza indirir.</a:t>
            </a:r>
            <a:endParaRPr lang="it-IT" sz="2800" dirty="0">
              <a:effectLst/>
              <a:latin typeface="Microsoft Sans Serif" panose="020B0604020202020204" pitchFamily="34" charset="0"/>
              <a:ea typeface="Microsoft Sans Serif" panose="020B0604020202020204" pitchFamily="34" charset="0"/>
            </a:endParaRPr>
          </a:p>
          <a:p>
            <a:pPr marL="685800" indent="-457200" algn="just" fontAlgn="base">
              <a:buFont typeface="Wingdings" panose="05000000000000000000" pitchFamily="2" charset="2"/>
              <a:buChar char="v"/>
            </a:pPr>
            <a:endParaRPr lang="it-IT" sz="2800"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287788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96" name="Google Shape;96;p6"/>
          <p:cNvPicPr preferRelativeResize="0"/>
          <p:nvPr/>
        </p:nvPicPr>
        <p:blipFill rotWithShape="1">
          <a:blip r:embed="rId3">
            <a:alphaModFix/>
          </a:blip>
          <a:srcRect l="5146" t="6201" r="4629" b="8256"/>
          <a:stretch/>
        </p:blipFill>
        <p:spPr>
          <a:xfrm>
            <a:off x="6093986" y="2724207"/>
            <a:ext cx="5938994" cy="3753884"/>
          </a:xfrm>
          <a:prstGeom prst="rect">
            <a:avLst/>
          </a:prstGeom>
          <a:noFill/>
          <a:ln>
            <a:noFill/>
          </a:ln>
        </p:spPr>
      </p:pic>
      <p:sp>
        <p:nvSpPr>
          <p:cNvPr id="83" name="Google Shape;83;p6"/>
          <p:cNvSpPr txBox="1"/>
          <p:nvPr/>
        </p:nvSpPr>
        <p:spPr>
          <a:xfrm>
            <a:off x="1619250" y="1238849"/>
            <a:ext cx="358140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chemeClr val="dk1"/>
                </a:solidFill>
                <a:latin typeface="Calibri"/>
                <a:ea typeface="Calibri"/>
                <a:cs typeface="Calibri"/>
                <a:sym typeface="Calibri"/>
              </a:rPr>
              <a:t>Özetlemek</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gerekirse</a:t>
            </a:r>
            <a:endParaRPr dirty="0"/>
          </a:p>
        </p:txBody>
      </p:sp>
      <p:sp>
        <p:nvSpPr>
          <p:cNvPr id="84" name="Google Shape;84;p6"/>
          <p:cNvSpPr txBox="1"/>
          <p:nvPr/>
        </p:nvSpPr>
        <p:spPr>
          <a:xfrm>
            <a:off x="2214257" y="2931140"/>
            <a:ext cx="35814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dk1"/>
                </a:solidFill>
                <a:latin typeface="Calibri"/>
                <a:ea typeface="Calibri"/>
                <a:cs typeface="Calibri"/>
                <a:sym typeface="Calibri"/>
              </a:rPr>
              <a:t>Sürdürülebilir</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Finans</a:t>
            </a:r>
            <a:endParaRPr sz="2800" b="1" dirty="0">
              <a:solidFill>
                <a:schemeClr val="dk1"/>
              </a:solidFill>
              <a:latin typeface="Calibri"/>
              <a:ea typeface="Calibri"/>
              <a:cs typeface="Calibri"/>
              <a:sym typeface="Calibri"/>
            </a:endParaRPr>
          </a:p>
        </p:txBody>
      </p:sp>
      <p:sp>
        <p:nvSpPr>
          <p:cNvPr id="85" name="Google Shape;85;p6"/>
          <p:cNvSpPr txBox="1"/>
          <p:nvPr/>
        </p:nvSpPr>
        <p:spPr>
          <a:xfrm>
            <a:off x="2214256" y="3355942"/>
            <a:ext cx="4251858"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2400" dirty="0">
                <a:latin typeface="Calibri" panose="020F0502020204030204" pitchFamily="34" charset="0"/>
                <a:ea typeface="Calibri" panose="020F0502020204030204" pitchFamily="34" charset="0"/>
                <a:cs typeface="Calibri" panose="020F0502020204030204" pitchFamily="34" charset="0"/>
              </a:rPr>
              <a:t>Yatırım yaparken çevresel faktörleri dikkate alan finans</a:t>
            </a:r>
            <a:endParaRPr sz="2400" dirty="0">
              <a:solidFill>
                <a:schemeClr val="dk1"/>
              </a:solidFill>
              <a:latin typeface="Helvetica Neue"/>
              <a:ea typeface="Helvetica Neue"/>
              <a:cs typeface="Helvetica Neue"/>
              <a:sym typeface="Helvetica Neue"/>
            </a:endParaRPr>
          </a:p>
        </p:txBody>
      </p:sp>
      <p:pic>
        <p:nvPicPr>
          <p:cNvPr id="86" name="Google Shape;86;p6"/>
          <p:cNvPicPr preferRelativeResize="0"/>
          <p:nvPr/>
        </p:nvPicPr>
        <p:blipFill rotWithShape="1">
          <a:blip r:embed="rId4">
            <a:alphaModFix/>
          </a:blip>
          <a:srcRect/>
          <a:stretch/>
        </p:blipFill>
        <p:spPr>
          <a:xfrm>
            <a:off x="1437968" y="2931140"/>
            <a:ext cx="638173" cy="1486244"/>
          </a:xfrm>
          <a:prstGeom prst="rect">
            <a:avLst/>
          </a:prstGeom>
          <a:noFill/>
          <a:ln>
            <a:noFill/>
          </a:ln>
        </p:spPr>
      </p:pic>
      <p:sp>
        <p:nvSpPr>
          <p:cNvPr id="87" name="Google Shape;87;p6"/>
          <p:cNvSpPr txBox="1"/>
          <p:nvPr/>
        </p:nvSpPr>
        <p:spPr>
          <a:xfrm>
            <a:off x="2214257" y="5621977"/>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dk1"/>
                </a:solidFill>
                <a:latin typeface="Calibri"/>
                <a:ea typeface="Calibri"/>
                <a:cs typeface="Calibri"/>
                <a:sym typeface="Calibri"/>
              </a:rPr>
              <a:t>Etik</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Finans</a:t>
            </a:r>
            <a:endParaRPr sz="2800" b="1" dirty="0">
              <a:solidFill>
                <a:schemeClr val="dk1"/>
              </a:solidFill>
              <a:latin typeface="Calibri"/>
              <a:ea typeface="Calibri"/>
              <a:cs typeface="Calibri"/>
              <a:sym typeface="Calibri"/>
            </a:endParaRPr>
          </a:p>
        </p:txBody>
      </p:sp>
      <p:sp>
        <p:nvSpPr>
          <p:cNvPr id="88" name="Google Shape;88;p6"/>
          <p:cNvSpPr txBox="1"/>
          <p:nvPr/>
        </p:nvSpPr>
        <p:spPr>
          <a:xfrm>
            <a:off x="2214256" y="6100103"/>
            <a:ext cx="4872344" cy="12002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Yatırım</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yaparken</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çevresel</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sosyal</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ve</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yönetişim</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faktörlerini</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göz</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önünde</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bulunduran</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finans</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endParaRPr sz="2400" dirty="0">
              <a:solidFill>
                <a:schemeClr val="dk1"/>
              </a:solidFill>
              <a:latin typeface="Helvetica Neue"/>
              <a:ea typeface="Helvetica Neue"/>
              <a:cs typeface="Helvetica Neue"/>
              <a:sym typeface="Helvetica Neue"/>
            </a:endParaRPr>
          </a:p>
        </p:txBody>
      </p:sp>
      <p:pic>
        <p:nvPicPr>
          <p:cNvPr id="89" name="Google Shape;89;p6"/>
          <p:cNvPicPr preferRelativeResize="0"/>
          <p:nvPr/>
        </p:nvPicPr>
        <p:blipFill rotWithShape="1">
          <a:blip r:embed="rId4">
            <a:alphaModFix/>
          </a:blip>
          <a:srcRect/>
          <a:stretch/>
        </p:blipFill>
        <p:spPr>
          <a:xfrm>
            <a:off x="1437968" y="5621977"/>
            <a:ext cx="638173" cy="1486244"/>
          </a:xfrm>
          <a:prstGeom prst="rect">
            <a:avLst/>
          </a:prstGeom>
          <a:noFill/>
          <a:ln>
            <a:noFill/>
          </a:ln>
        </p:spPr>
      </p:pic>
      <p:sp>
        <p:nvSpPr>
          <p:cNvPr id="90" name="Google Shape;90;p6"/>
          <p:cNvSpPr txBox="1"/>
          <p:nvPr/>
        </p:nvSpPr>
        <p:spPr>
          <a:xfrm>
            <a:off x="13106400" y="2957451"/>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dk1"/>
                </a:solidFill>
                <a:latin typeface="Calibri"/>
                <a:ea typeface="Calibri"/>
                <a:cs typeface="Calibri"/>
                <a:sym typeface="Calibri"/>
              </a:rPr>
              <a:t>Yeşil</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Yıkama</a:t>
            </a:r>
            <a:endParaRPr sz="2800" b="1" dirty="0">
              <a:solidFill>
                <a:schemeClr val="dk1"/>
              </a:solidFill>
              <a:latin typeface="Calibri"/>
              <a:ea typeface="Calibri"/>
              <a:cs typeface="Calibri"/>
              <a:sym typeface="Calibri"/>
            </a:endParaRPr>
          </a:p>
        </p:txBody>
      </p:sp>
      <p:sp>
        <p:nvSpPr>
          <p:cNvPr id="91" name="Google Shape;91;p6"/>
          <p:cNvSpPr txBox="1"/>
          <p:nvPr/>
        </p:nvSpPr>
        <p:spPr>
          <a:xfrm>
            <a:off x="13106400" y="3447007"/>
            <a:ext cx="4561115" cy="230828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0" i="0" u="none" strike="noStrike" dirty="0" err="1">
                <a:solidFill>
                  <a:srgbClr val="000000"/>
                </a:solidFill>
                <a:effectLst/>
                <a:latin typeface="Calibri" panose="020F0502020204030204" pitchFamily="34" charset="0"/>
              </a:rPr>
              <a:t>Şirketlerin</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kurumların</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veya</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kuruluşların</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aslında</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eko-sürdürülebilir</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olmayan</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faaliyet</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ve</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ürünleri</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eko-sürdürülebilir</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olarak</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sunan</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bir</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iletişim</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veya</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pazarlama</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stratejisidir</a:t>
            </a:r>
            <a:r>
              <a:rPr lang="en-US" sz="2400" b="0" i="0" u="none" strike="noStrike" dirty="0">
                <a:solidFill>
                  <a:srgbClr val="000000"/>
                </a:solidFill>
                <a:effectLst/>
                <a:latin typeface="Calibri" panose="020F0502020204030204" pitchFamily="34" charset="0"/>
              </a:rPr>
              <a:t>.</a:t>
            </a:r>
            <a:endParaRPr sz="2400" dirty="0">
              <a:solidFill>
                <a:schemeClr val="dk1"/>
              </a:solidFill>
              <a:latin typeface="Helvetica Neue"/>
              <a:ea typeface="Helvetica Neue"/>
              <a:cs typeface="Helvetica Neue"/>
              <a:sym typeface="Helvetica Neue"/>
            </a:endParaRPr>
          </a:p>
        </p:txBody>
      </p:sp>
      <p:pic>
        <p:nvPicPr>
          <p:cNvPr id="92" name="Google Shape;92;p6"/>
          <p:cNvPicPr preferRelativeResize="0"/>
          <p:nvPr/>
        </p:nvPicPr>
        <p:blipFill rotWithShape="1">
          <a:blip r:embed="rId4">
            <a:alphaModFix/>
          </a:blip>
          <a:srcRect/>
          <a:stretch/>
        </p:blipFill>
        <p:spPr>
          <a:xfrm>
            <a:off x="12330111" y="2957451"/>
            <a:ext cx="638173" cy="1486244"/>
          </a:xfrm>
          <a:prstGeom prst="rect">
            <a:avLst/>
          </a:prstGeom>
          <a:noFill/>
          <a:ln>
            <a:noFill/>
          </a:ln>
        </p:spPr>
      </p:pic>
      <p:sp>
        <p:nvSpPr>
          <p:cNvPr id="93" name="Google Shape;93;p6"/>
          <p:cNvSpPr txBox="1"/>
          <p:nvPr/>
        </p:nvSpPr>
        <p:spPr>
          <a:xfrm>
            <a:off x="13106400" y="5621977"/>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b="1" dirty="0">
                <a:solidFill>
                  <a:schemeClr val="dk1"/>
                </a:solidFill>
                <a:latin typeface="Calibri"/>
                <a:ea typeface="Calibri"/>
                <a:cs typeface="Calibri"/>
                <a:sym typeface="Calibri"/>
              </a:rPr>
              <a:t>ÇSY</a:t>
            </a:r>
            <a:endParaRPr sz="2800" b="1" dirty="0">
              <a:solidFill>
                <a:schemeClr val="dk1"/>
              </a:solidFill>
              <a:latin typeface="Calibri"/>
              <a:ea typeface="Calibri"/>
              <a:cs typeface="Calibri"/>
              <a:sym typeface="Calibri"/>
            </a:endParaRPr>
          </a:p>
        </p:txBody>
      </p:sp>
      <p:sp>
        <p:nvSpPr>
          <p:cNvPr id="94" name="Google Shape;94;p6"/>
          <p:cNvSpPr txBox="1"/>
          <p:nvPr/>
        </p:nvSpPr>
        <p:spPr>
          <a:xfrm>
            <a:off x="13106400" y="6179625"/>
            <a:ext cx="4872344" cy="12002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2400" dirty="0">
                <a:solidFill>
                  <a:schemeClr val="dk1"/>
                </a:solidFill>
                <a:latin typeface="Calibri"/>
                <a:ea typeface="Calibri"/>
                <a:cs typeface="Calibri"/>
                <a:sym typeface="Calibri"/>
              </a:rPr>
              <a:t>Bir şirketin veya bir yatırım ürününün sürdürülebilirliğini değerlendirmek için kullanılan en ilgili parametreler.</a:t>
            </a:r>
            <a:endParaRPr sz="2400" dirty="0">
              <a:solidFill>
                <a:schemeClr val="dk1"/>
              </a:solidFill>
              <a:latin typeface="Helvetica Neue"/>
              <a:ea typeface="Helvetica Neue"/>
              <a:cs typeface="Helvetica Neue"/>
              <a:sym typeface="Helvetica Neue"/>
            </a:endParaRPr>
          </a:p>
        </p:txBody>
      </p:sp>
      <p:pic>
        <p:nvPicPr>
          <p:cNvPr id="95" name="Google Shape;95;p6"/>
          <p:cNvPicPr preferRelativeResize="0"/>
          <p:nvPr/>
        </p:nvPicPr>
        <p:blipFill rotWithShape="1">
          <a:blip r:embed="rId4">
            <a:alphaModFix/>
          </a:blip>
          <a:srcRect/>
          <a:stretch/>
        </p:blipFill>
        <p:spPr>
          <a:xfrm>
            <a:off x="12330111" y="5621977"/>
            <a:ext cx="638173" cy="14862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p:nvPr/>
        </p:nvSpPr>
        <p:spPr>
          <a:xfrm>
            <a:off x="6221361" y="5176684"/>
            <a:ext cx="54102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AC709"/>
              </a:buClr>
              <a:buSzPts val="8000"/>
              <a:buFont typeface="Calibri"/>
              <a:buNone/>
            </a:pPr>
            <a:r>
              <a:rPr lang="tr-TR" sz="8000" b="1" dirty="0">
                <a:solidFill>
                  <a:srgbClr val="FAC709"/>
                </a:solidFill>
                <a:latin typeface="Calibri"/>
                <a:ea typeface="Calibri"/>
                <a:cs typeface="Calibri"/>
                <a:sym typeface="Calibri"/>
              </a:rPr>
              <a:t>Teşekkürler</a:t>
            </a:r>
            <a:endParaRPr sz="8000" b="1" i="0" u="none" strike="noStrike" cap="none" dirty="0">
              <a:solidFill>
                <a:srgbClr val="FAC709"/>
              </a:solidFill>
              <a:latin typeface="Calibri"/>
              <a:ea typeface="Calibri"/>
              <a:cs typeface="Calibri"/>
              <a:sym typeface="Calibri"/>
            </a:endParaRPr>
          </a:p>
        </p:txBody>
      </p:sp>
      <p:sp>
        <p:nvSpPr>
          <p:cNvPr id="112" name="Google Shape;112;p8"/>
          <p:cNvSpPr txBox="1"/>
          <p:nvPr/>
        </p:nvSpPr>
        <p:spPr>
          <a:xfrm>
            <a:off x="4343400" y="6853084"/>
            <a:ext cx="9166122" cy="1459333"/>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tr-TR" sz="4400" b="1">
                <a:solidFill>
                  <a:schemeClr val="dk1"/>
                </a:solidFill>
                <a:latin typeface="Calibri"/>
                <a:ea typeface="Calibri"/>
                <a:cs typeface="Calibri"/>
                <a:sym typeface="Calibri"/>
              </a:rPr>
              <a:t>Ortak</a:t>
            </a:r>
            <a:r>
              <a:rPr lang="en-US" sz="4400" b="1">
                <a:solidFill>
                  <a:schemeClr val="dk1"/>
                </a:solidFill>
                <a:latin typeface="Calibri"/>
                <a:ea typeface="Calibri"/>
                <a:cs typeface="Calibri"/>
                <a:sym typeface="Calibri"/>
              </a:rPr>
              <a:t>: </a:t>
            </a:r>
            <a:r>
              <a:rPr lang="en-US" sz="4400" b="1" dirty="0">
                <a:solidFill>
                  <a:schemeClr val="dk1"/>
                </a:solidFill>
                <a:latin typeface="Calibri"/>
                <a:ea typeface="Calibri"/>
                <a:cs typeface="Calibri"/>
                <a:sym typeface="Calibri"/>
              </a:rPr>
              <a:t>Soc. Coop. </a:t>
            </a:r>
            <a:r>
              <a:rPr lang="en-US" sz="4400" b="1" dirty="0" err="1">
                <a:solidFill>
                  <a:schemeClr val="dk1"/>
                </a:solidFill>
                <a:latin typeface="Calibri"/>
                <a:ea typeface="Calibri"/>
                <a:cs typeface="Calibri"/>
                <a:sym typeface="Calibri"/>
              </a:rPr>
              <a:t>Fuori</a:t>
            </a:r>
            <a:r>
              <a:rPr lang="en-US" sz="4400" b="1" dirty="0">
                <a:solidFill>
                  <a:schemeClr val="dk1"/>
                </a:solidFill>
                <a:latin typeface="Calibri"/>
                <a:ea typeface="Calibri"/>
                <a:cs typeface="Calibri"/>
                <a:sym typeface="Calibri"/>
              </a:rPr>
              <a:t> dal </a:t>
            </a:r>
            <a:r>
              <a:rPr lang="en-US" sz="4400" b="1" dirty="0" err="1">
                <a:solidFill>
                  <a:schemeClr val="dk1"/>
                </a:solidFill>
                <a:latin typeface="Calibri"/>
                <a:ea typeface="Calibri"/>
                <a:cs typeface="Calibri"/>
                <a:sym typeface="Calibri"/>
              </a:rPr>
              <a:t>Sommerso</a:t>
            </a:r>
            <a:endParaRPr dirty="0"/>
          </a:p>
          <a:p>
            <a:pPr marL="12700" marR="0" lvl="0" indent="0" algn="ctr"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2"/>
          <p:cNvSpPr txBox="1"/>
          <p:nvPr/>
        </p:nvSpPr>
        <p:spPr>
          <a:xfrm>
            <a:off x="1524000" y="1503549"/>
            <a:ext cx="946265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chemeClr val="dk1"/>
                </a:solidFill>
                <a:latin typeface="Calibri"/>
                <a:ea typeface="Calibri"/>
                <a:cs typeface="Calibri"/>
                <a:sym typeface="Calibri"/>
              </a:rPr>
              <a:t>Amaçlar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Hedefler</a:t>
            </a:r>
            <a:r>
              <a:rPr lang="en-US" sz="4400" b="1" dirty="0">
                <a:solidFill>
                  <a:schemeClr val="dk1"/>
                </a:solidFill>
                <a:latin typeface="Calibri"/>
                <a:ea typeface="Calibri"/>
                <a:cs typeface="Calibri"/>
                <a:sym typeface="Calibri"/>
              </a:rPr>
              <a:t> </a:t>
            </a:r>
            <a:endParaRPr dirty="0"/>
          </a:p>
        </p:txBody>
      </p:sp>
      <p:sp>
        <p:nvSpPr>
          <p:cNvPr id="31" name="Google Shape;31;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Bu </a:t>
            </a:r>
            <a:r>
              <a:rPr lang="en-US" sz="2800" dirty="0" err="1">
                <a:solidFill>
                  <a:schemeClr val="dk1"/>
                </a:solidFill>
                <a:latin typeface="Calibri"/>
                <a:ea typeface="Calibri"/>
                <a:cs typeface="Calibri"/>
                <a:sym typeface="Calibri"/>
              </a:rPr>
              <a:t>modülün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sonunda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şunları</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yapabileceksiniz</a:t>
            </a:r>
            <a:r>
              <a:rPr lang="en-US" sz="2800" dirty="0">
                <a:solidFill>
                  <a:schemeClr val="dk1"/>
                </a:solidFill>
                <a:latin typeface="Calibri"/>
                <a:ea typeface="Calibri"/>
                <a:cs typeface="Calibri"/>
                <a:sym typeface="Calibri"/>
              </a:rPr>
              <a:t>:</a:t>
            </a:r>
            <a:endParaRPr dirty="0"/>
          </a:p>
        </p:txBody>
      </p:sp>
      <p:pic>
        <p:nvPicPr>
          <p:cNvPr id="32" name="Google Shape;32;p2"/>
          <p:cNvPicPr preferRelativeResize="0"/>
          <p:nvPr/>
        </p:nvPicPr>
        <p:blipFill rotWithShape="1">
          <a:blip r:embed="rId3">
            <a:alphaModFix/>
          </a:blip>
          <a:srcRect b="68891"/>
          <a:stretch/>
        </p:blipFill>
        <p:spPr>
          <a:xfrm>
            <a:off x="1797413" y="3488164"/>
            <a:ext cx="370416" cy="280000"/>
          </a:xfrm>
          <a:prstGeom prst="rect">
            <a:avLst/>
          </a:prstGeom>
          <a:noFill/>
          <a:ln>
            <a:noFill/>
          </a:ln>
        </p:spPr>
      </p:pic>
      <p:pic>
        <p:nvPicPr>
          <p:cNvPr id="33" name="Google Shape;33;p2"/>
          <p:cNvPicPr preferRelativeResize="0"/>
          <p:nvPr/>
        </p:nvPicPr>
        <p:blipFill rotWithShape="1">
          <a:blip r:embed="rId3">
            <a:alphaModFix/>
          </a:blip>
          <a:srcRect t="63119" r="-2857" b="2656"/>
          <a:stretch/>
        </p:blipFill>
        <p:spPr>
          <a:xfrm>
            <a:off x="1782619" y="6201921"/>
            <a:ext cx="381000" cy="326225"/>
          </a:xfrm>
          <a:prstGeom prst="rect">
            <a:avLst/>
          </a:prstGeom>
          <a:noFill/>
          <a:ln>
            <a:noFill/>
          </a:ln>
        </p:spPr>
      </p:pic>
      <p:grpSp>
        <p:nvGrpSpPr>
          <p:cNvPr id="34" name="Google Shape;34;p2"/>
          <p:cNvGrpSpPr/>
          <p:nvPr/>
        </p:nvGrpSpPr>
        <p:grpSpPr>
          <a:xfrm>
            <a:off x="1797413" y="4504752"/>
            <a:ext cx="389419" cy="357695"/>
            <a:chOff x="10576646" y="4322694"/>
            <a:chExt cx="700954" cy="668406"/>
          </a:xfrm>
        </p:grpSpPr>
        <p:pic>
          <p:nvPicPr>
            <p:cNvPr id="35" name="Google Shape;35;p2"/>
            <p:cNvPicPr preferRelativeResize="0"/>
            <p:nvPr/>
          </p:nvPicPr>
          <p:blipFill rotWithShape="1">
            <a:blip r:embed="rId3">
              <a:alphaModFix/>
            </a:blip>
            <a:srcRect l="-2272" t="29946" r="-2858" b="35829"/>
            <a:stretch/>
          </p:blipFill>
          <p:spPr>
            <a:xfrm>
              <a:off x="10576646" y="4381500"/>
              <a:ext cx="700954" cy="609600"/>
            </a:xfrm>
            <a:prstGeom prst="rect">
              <a:avLst/>
            </a:prstGeom>
            <a:noFill/>
            <a:ln>
              <a:noFill/>
            </a:ln>
          </p:spPr>
        </p:pic>
        <p:sp>
          <p:nvSpPr>
            <p:cNvPr id="36" name="Google Shape;36;p2"/>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38" name="Google Shape;38;p2"/>
          <p:cNvSpPr txBox="1"/>
          <p:nvPr/>
        </p:nvSpPr>
        <p:spPr>
          <a:xfrm>
            <a:off x="2666998" y="3365077"/>
            <a:ext cx="7113816"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Paranızın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toplum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çevre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üzerinde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yaratabileceği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etkinin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daha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fazla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farkında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olun</a:t>
            </a:r>
            <a:endParaRPr dirty="0"/>
          </a:p>
        </p:txBody>
      </p:sp>
      <p:sp>
        <p:nvSpPr>
          <p:cNvPr id="42" name="Google Shape;42;p2"/>
          <p:cNvSpPr txBox="1"/>
          <p:nvPr/>
        </p:nvSpPr>
        <p:spPr>
          <a:xfrm>
            <a:off x="2666998" y="4504752"/>
            <a:ext cx="758734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Tasarruflarınızı</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sorumlu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sürdürülebilir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bankalara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yatırım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ürünlerine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yönlendirmeye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teşvik</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edin</a:t>
            </a:r>
            <a:endParaRPr sz="2800" dirty="0">
              <a:solidFill>
                <a:schemeClr val="dk1"/>
              </a:solidFill>
              <a:latin typeface="Calibri"/>
              <a:ea typeface="Calibri"/>
              <a:cs typeface="Calibri"/>
              <a:sym typeface="Calibri"/>
            </a:endParaRPr>
          </a:p>
        </p:txBody>
      </p:sp>
      <p:sp>
        <p:nvSpPr>
          <p:cNvPr id="45" name="Google Shape;45;p2"/>
          <p:cNvSpPr txBox="1"/>
          <p:nvPr/>
        </p:nvSpPr>
        <p:spPr>
          <a:xfrm>
            <a:off x="2666998" y="6075874"/>
            <a:ext cx="6983188"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Bir </a:t>
            </a:r>
            <a:r>
              <a:rPr lang="en-US" sz="2800" dirty="0" err="1">
                <a:solidFill>
                  <a:schemeClr val="dk1"/>
                </a:solidFill>
                <a:latin typeface="Calibri"/>
                <a:ea typeface="Calibri"/>
                <a:cs typeface="Calibri"/>
                <a:sym typeface="Calibri"/>
              </a:rPr>
              <a:t>finansal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ürünün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sürdürülebilirliğini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doğrulamak</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için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hangi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parametrelere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belgelere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bakılacağını</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bilmek</a:t>
            </a:r>
            <a:endParaRPr sz="2800" dirty="0">
              <a:solidFill>
                <a:schemeClr val="dk1"/>
              </a:solidFill>
              <a:latin typeface="Calibri"/>
              <a:ea typeface="Calibri"/>
              <a:cs typeface="Calibri"/>
              <a:sym typeface="Calibri"/>
            </a:endParaRPr>
          </a:p>
        </p:txBody>
      </p:sp>
      <p:pic>
        <p:nvPicPr>
          <p:cNvPr id="46" name="Google Shape;46;p2"/>
          <p:cNvPicPr preferRelativeResize="0"/>
          <p:nvPr/>
        </p:nvPicPr>
        <p:blipFill rotWithShape="1">
          <a:blip r:embed="rId4">
            <a:alphaModFix/>
          </a:blip>
          <a:srcRect l="5145" t="9824" r="3271" b="9271"/>
          <a:stretch/>
        </p:blipFill>
        <p:spPr>
          <a:xfrm>
            <a:off x="10284192" y="4319144"/>
            <a:ext cx="7357337" cy="4357108"/>
          </a:xfrm>
          <a:prstGeom prst="rect">
            <a:avLst/>
          </a:prstGeom>
          <a:noFill/>
          <a:ln>
            <a:noFill/>
          </a:ln>
        </p:spPr>
      </p:pic>
      <p:grpSp>
        <p:nvGrpSpPr>
          <p:cNvPr id="2" name="Google Shape;34;p2">
            <a:extLst>
              <a:ext uri="{FF2B5EF4-FFF2-40B4-BE49-F238E27FC236}">
                <a16:creationId xmlns:a16="http://schemas.microsoft.com/office/drawing/2014/main" id="{BE0894AF-DEFF-DB73-D694-32C302ECF54C}"/>
              </a:ext>
            </a:extLst>
          </p:cNvPr>
          <p:cNvGrpSpPr/>
          <p:nvPr/>
        </p:nvGrpSpPr>
        <p:grpSpPr>
          <a:xfrm>
            <a:off x="1778410" y="7665625"/>
            <a:ext cx="389419" cy="357695"/>
            <a:chOff x="10576646" y="4322694"/>
            <a:chExt cx="700954" cy="668406"/>
          </a:xfrm>
        </p:grpSpPr>
        <p:pic>
          <p:nvPicPr>
            <p:cNvPr id="3" name="Google Shape;35;p2">
              <a:extLst>
                <a:ext uri="{FF2B5EF4-FFF2-40B4-BE49-F238E27FC236}">
                  <a16:creationId xmlns:a16="http://schemas.microsoft.com/office/drawing/2014/main" id="{07050541-AD33-02DD-4DB1-B119F9C4FB93}"/>
                </a:ext>
              </a:extLst>
            </p:cNvPr>
            <p:cNvPicPr preferRelativeResize="0"/>
            <p:nvPr/>
          </p:nvPicPr>
          <p:blipFill rotWithShape="1">
            <a:blip r:embed="rId3">
              <a:alphaModFix/>
            </a:blip>
            <a:srcRect l="-2272" t="29946" r="-2858" b="35829"/>
            <a:stretch/>
          </p:blipFill>
          <p:spPr>
            <a:xfrm>
              <a:off x="10576646" y="4381500"/>
              <a:ext cx="700954" cy="609600"/>
            </a:xfrm>
            <a:prstGeom prst="rect">
              <a:avLst/>
            </a:prstGeom>
            <a:noFill/>
            <a:ln>
              <a:noFill/>
            </a:ln>
          </p:spPr>
        </p:pic>
        <p:sp>
          <p:nvSpPr>
            <p:cNvPr id="4" name="Google Shape;36;p2">
              <a:extLst>
                <a:ext uri="{FF2B5EF4-FFF2-40B4-BE49-F238E27FC236}">
                  <a16:creationId xmlns:a16="http://schemas.microsoft.com/office/drawing/2014/main" id="{C4103701-15D3-7C13-78C4-1790BA02A0AC}"/>
                </a:ext>
              </a:extLst>
            </p:cNvPr>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5" name="Google Shape;45;p2">
            <a:extLst>
              <a:ext uri="{FF2B5EF4-FFF2-40B4-BE49-F238E27FC236}">
                <a16:creationId xmlns:a16="http://schemas.microsoft.com/office/drawing/2014/main" id="{4FF92855-12B9-7340-9CF1-E4F4CC514F9C}"/>
              </a:ext>
            </a:extLst>
          </p:cNvPr>
          <p:cNvSpPr txBox="1"/>
          <p:nvPr/>
        </p:nvSpPr>
        <p:spPr>
          <a:xfrm>
            <a:off x="2666998" y="7608873"/>
            <a:ext cx="6983188"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Yeşil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badana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uygulamalarını</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tanıyın</a:t>
            </a:r>
            <a:endParaRPr sz="2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p:nvPr/>
        </p:nvSpPr>
        <p:spPr>
          <a:xfrm>
            <a:off x="1524000" y="1503549"/>
            <a:ext cx="946265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4400" b="1" dirty="0">
                <a:solidFill>
                  <a:schemeClr val="dk1"/>
                </a:solidFill>
                <a:latin typeface="Calibri"/>
                <a:ea typeface="Calibri"/>
                <a:cs typeface="Calibri"/>
                <a:sym typeface="Calibri"/>
              </a:rPr>
              <a:t>İndeks</a:t>
            </a:r>
            <a:endParaRPr dirty="0"/>
          </a:p>
        </p:txBody>
      </p:sp>
      <p:pic>
        <p:nvPicPr>
          <p:cNvPr id="52" name="Google Shape;52;p3"/>
          <p:cNvPicPr preferRelativeResize="0"/>
          <p:nvPr/>
        </p:nvPicPr>
        <p:blipFill rotWithShape="1">
          <a:blip r:embed="rId3">
            <a:alphaModFix/>
          </a:blip>
          <a:srcRect b="68891"/>
          <a:stretch/>
        </p:blipFill>
        <p:spPr>
          <a:xfrm>
            <a:off x="1552476" y="3238500"/>
            <a:ext cx="370416" cy="280000"/>
          </a:xfrm>
          <a:prstGeom prst="rect">
            <a:avLst/>
          </a:prstGeom>
          <a:noFill/>
          <a:ln>
            <a:noFill/>
          </a:ln>
        </p:spPr>
      </p:pic>
      <p:pic>
        <p:nvPicPr>
          <p:cNvPr id="53" name="Google Shape;53;p3"/>
          <p:cNvPicPr preferRelativeResize="0"/>
          <p:nvPr/>
        </p:nvPicPr>
        <p:blipFill rotWithShape="1">
          <a:blip r:embed="rId3">
            <a:alphaModFix/>
          </a:blip>
          <a:srcRect t="63119" r="-2857" b="2656"/>
          <a:stretch/>
        </p:blipFill>
        <p:spPr>
          <a:xfrm>
            <a:off x="1552476" y="5630660"/>
            <a:ext cx="381000" cy="326225"/>
          </a:xfrm>
          <a:prstGeom prst="rect">
            <a:avLst/>
          </a:prstGeom>
          <a:noFill/>
          <a:ln>
            <a:noFill/>
          </a:ln>
        </p:spPr>
      </p:pic>
      <p:grpSp>
        <p:nvGrpSpPr>
          <p:cNvPr id="54" name="Google Shape;54;p3"/>
          <p:cNvGrpSpPr/>
          <p:nvPr/>
        </p:nvGrpSpPr>
        <p:grpSpPr>
          <a:xfrm>
            <a:off x="1535373" y="4672441"/>
            <a:ext cx="389419" cy="357695"/>
            <a:chOff x="10576646" y="4322694"/>
            <a:chExt cx="700954" cy="668406"/>
          </a:xfrm>
        </p:grpSpPr>
        <p:pic>
          <p:nvPicPr>
            <p:cNvPr id="55" name="Google Shape;55;p3"/>
            <p:cNvPicPr preferRelativeResize="0"/>
            <p:nvPr/>
          </p:nvPicPr>
          <p:blipFill rotWithShape="1">
            <a:blip r:embed="rId3">
              <a:alphaModFix/>
            </a:blip>
            <a:srcRect l="-2272" t="29946" r="-2858" b="35829"/>
            <a:stretch/>
          </p:blipFill>
          <p:spPr>
            <a:xfrm>
              <a:off x="10576646" y="4381500"/>
              <a:ext cx="700954" cy="609600"/>
            </a:xfrm>
            <a:prstGeom prst="rect">
              <a:avLst/>
            </a:prstGeom>
            <a:noFill/>
            <a:ln>
              <a:noFill/>
            </a:ln>
          </p:spPr>
        </p:pic>
        <p:sp>
          <p:nvSpPr>
            <p:cNvPr id="56" name="Google Shape;56;p3"/>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 name="Google Shape;57;p3"/>
          <p:cNvGrpSpPr/>
          <p:nvPr/>
        </p:nvGrpSpPr>
        <p:grpSpPr>
          <a:xfrm>
            <a:off x="2422061" y="2951102"/>
            <a:ext cx="7440396" cy="1383292"/>
            <a:chOff x="6420992" y="1321255"/>
            <a:chExt cx="5124927" cy="1383292"/>
          </a:xfrm>
        </p:grpSpPr>
        <p:sp>
          <p:nvSpPr>
            <p:cNvPr id="58" name="Google Shape;58;p3"/>
            <p:cNvSpPr txBox="1"/>
            <p:nvPr/>
          </p:nvSpPr>
          <p:spPr>
            <a:xfrm>
              <a:off x="6420994" y="1750480"/>
              <a:ext cx="512492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Tasarruf</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yönetimi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bunun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toplum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çevre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üzerindeki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etkisi</a:t>
              </a:r>
              <a:endParaRPr dirty="0"/>
            </a:p>
          </p:txBody>
        </p:sp>
        <p:sp>
          <p:nvSpPr>
            <p:cNvPr id="59" name="Google Shape;59;p3"/>
            <p:cNvSpPr txBox="1"/>
            <p:nvPr/>
          </p:nvSpPr>
          <p:spPr>
            <a:xfrm>
              <a:off x="6420992" y="1321255"/>
              <a:ext cx="5124925" cy="58473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tr-TR" sz="3200" b="1" dirty="0">
                  <a:solidFill>
                    <a:schemeClr val="dk1"/>
                  </a:solidFill>
                  <a:latin typeface="Calibri"/>
                  <a:ea typeface="Calibri"/>
                  <a:cs typeface="Calibri"/>
                  <a:sym typeface="Calibri"/>
                </a:rPr>
                <a:t>Ünite</a:t>
              </a:r>
              <a:r>
                <a:rPr lang="en-US" sz="3200" b="1" dirty="0">
                  <a:solidFill>
                    <a:schemeClr val="dk1"/>
                  </a:solidFill>
                  <a:latin typeface="Calibri"/>
                  <a:ea typeface="Calibri"/>
                  <a:cs typeface="Calibri"/>
                  <a:sym typeface="Calibri"/>
                </a:rPr>
                <a:t> 1</a:t>
              </a:r>
              <a:endParaRPr sz="3200" b="1" dirty="0">
                <a:solidFill>
                  <a:schemeClr val="dk1"/>
                </a:solidFill>
                <a:latin typeface="Calibri"/>
                <a:ea typeface="Calibri"/>
                <a:cs typeface="Calibri"/>
                <a:sym typeface="Calibri"/>
              </a:endParaRPr>
            </a:p>
          </p:txBody>
        </p:sp>
      </p:grpSp>
      <p:grpSp>
        <p:nvGrpSpPr>
          <p:cNvPr id="60" name="Google Shape;60;p3"/>
          <p:cNvGrpSpPr/>
          <p:nvPr/>
        </p:nvGrpSpPr>
        <p:grpSpPr>
          <a:xfrm>
            <a:off x="2422060" y="4429137"/>
            <a:ext cx="5987153" cy="937286"/>
            <a:chOff x="6420993" y="1336374"/>
            <a:chExt cx="5124926" cy="937286"/>
          </a:xfrm>
        </p:grpSpPr>
        <p:sp>
          <p:nvSpPr>
            <p:cNvPr id="61" name="Google Shape;61;p3"/>
            <p:cNvSpPr txBox="1"/>
            <p:nvPr/>
          </p:nvSpPr>
          <p:spPr>
            <a:xfrm>
              <a:off x="6420994" y="1750480"/>
              <a:ext cx="512492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Sürdürülebilir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finans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r>
                <a:rPr lang="en-US" sz="2800" dirty="0">
                  <a:solidFill>
                    <a:schemeClr val="dk1"/>
                  </a:solidFill>
                  <a:latin typeface="Calibri"/>
                  <a:ea typeface="Calibri"/>
                  <a:cs typeface="Calibri"/>
                  <a:sym typeface="Calibri"/>
                </a:rPr>
                <a:t> ÇSY </a:t>
              </a:r>
              <a:r>
                <a:rPr lang="en-US" sz="2800" dirty="0" err="1">
                  <a:solidFill>
                    <a:schemeClr val="dk1"/>
                  </a:solidFill>
                  <a:latin typeface="Calibri"/>
                  <a:ea typeface="Calibri"/>
                  <a:cs typeface="Calibri"/>
                  <a:sym typeface="Calibri"/>
                </a:rPr>
                <a:t>ölçümleri</a:t>
              </a:r>
              <a:endParaRPr dirty="0"/>
            </a:p>
          </p:txBody>
        </p:sp>
        <p:sp>
          <p:nvSpPr>
            <p:cNvPr id="62" name="Google Shape;62;p3"/>
            <p:cNvSpPr txBox="1"/>
            <p:nvPr/>
          </p:nvSpPr>
          <p:spPr>
            <a:xfrm>
              <a:off x="6420993" y="1336374"/>
              <a:ext cx="5124925" cy="58473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tr-TR" sz="3200" b="1" dirty="0">
                  <a:solidFill>
                    <a:schemeClr val="dk1"/>
                  </a:solidFill>
                  <a:latin typeface="Calibri"/>
                  <a:ea typeface="Calibri"/>
                  <a:cs typeface="Calibri"/>
                  <a:sym typeface="Calibri"/>
                </a:rPr>
                <a:t>Ünite</a:t>
              </a:r>
              <a:r>
                <a:rPr lang="en-US" sz="3200" b="1" dirty="0">
                  <a:solidFill>
                    <a:schemeClr val="dk1"/>
                  </a:solidFill>
                  <a:latin typeface="Calibri"/>
                  <a:ea typeface="Calibri"/>
                  <a:cs typeface="Calibri"/>
                  <a:sym typeface="Calibri"/>
                </a:rPr>
                <a:t> 2</a:t>
              </a:r>
              <a:endParaRPr sz="3200" b="1" dirty="0">
                <a:solidFill>
                  <a:schemeClr val="dk1"/>
                </a:solidFill>
                <a:latin typeface="Calibri"/>
                <a:ea typeface="Calibri"/>
                <a:cs typeface="Calibri"/>
                <a:sym typeface="Calibri"/>
              </a:endParaRPr>
            </a:p>
          </p:txBody>
        </p:sp>
      </p:grpSp>
      <p:grpSp>
        <p:nvGrpSpPr>
          <p:cNvPr id="63" name="Google Shape;63;p3"/>
          <p:cNvGrpSpPr/>
          <p:nvPr/>
        </p:nvGrpSpPr>
        <p:grpSpPr>
          <a:xfrm>
            <a:off x="2422061" y="5427978"/>
            <a:ext cx="6362711" cy="1401735"/>
            <a:chOff x="6420993" y="1302812"/>
            <a:chExt cx="5124926" cy="1401735"/>
          </a:xfrm>
        </p:grpSpPr>
        <p:sp>
          <p:nvSpPr>
            <p:cNvPr id="64" name="Google Shape;64;p3"/>
            <p:cNvSpPr txBox="1"/>
            <p:nvPr/>
          </p:nvSpPr>
          <p:spPr>
            <a:xfrm>
              <a:off x="6420994" y="1750480"/>
              <a:ext cx="512492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Sürdürülebilir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finans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aynı</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zamanda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etik</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midir</a:t>
              </a:r>
              <a:r>
                <a:rPr lang="en-US" sz="2800" dirty="0">
                  <a:solidFill>
                    <a:schemeClr val="dk1"/>
                  </a:solidFill>
                  <a:latin typeface="Calibri"/>
                  <a:ea typeface="Calibri"/>
                  <a:cs typeface="Calibri"/>
                  <a:sym typeface="Calibri"/>
                </a:rPr>
                <a:t>?</a:t>
              </a:r>
              <a:endParaRPr dirty="0"/>
            </a:p>
          </p:txBody>
        </p:sp>
        <p:sp>
          <p:nvSpPr>
            <p:cNvPr id="65" name="Google Shape;65;p3"/>
            <p:cNvSpPr txBox="1"/>
            <p:nvPr/>
          </p:nvSpPr>
          <p:spPr>
            <a:xfrm>
              <a:off x="6420993" y="1302812"/>
              <a:ext cx="5124925" cy="58473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tr-TR" sz="3200" b="1" dirty="0">
                  <a:solidFill>
                    <a:schemeClr val="dk1"/>
                  </a:solidFill>
                  <a:latin typeface="Calibri"/>
                  <a:ea typeface="Calibri"/>
                  <a:cs typeface="Calibri"/>
                  <a:sym typeface="Calibri"/>
                </a:rPr>
                <a:t>Ünite</a:t>
              </a:r>
              <a:r>
                <a:rPr lang="en-US" sz="3200" b="1" dirty="0">
                  <a:solidFill>
                    <a:schemeClr val="dk1"/>
                  </a:solidFill>
                  <a:latin typeface="Calibri"/>
                  <a:ea typeface="Calibri"/>
                  <a:cs typeface="Calibri"/>
                  <a:sym typeface="Calibri"/>
                </a:rPr>
                <a:t> 3</a:t>
              </a:r>
              <a:endParaRPr sz="3200" b="1" dirty="0">
                <a:solidFill>
                  <a:schemeClr val="dk1"/>
                </a:solidFill>
                <a:latin typeface="Calibri"/>
                <a:ea typeface="Calibri"/>
                <a:cs typeface="Calibri"/>
                <a:sym typeface="Calibri"/>
              </a:endParaRPr>
            </a:p>
          </p:txBody>
        </p:sp>
      </p:grpSp>
      <p:pic>
        <p:nvPicPr>
          <p:cNvPr id="66" name="Google Shape;66;p3"/>
          <p:cNvPicPr preferRelativeResize="0"/>
          <p:nvPr/>
        </p:nvPicPr>
        <p:blipFill rotWithShape="1">
          <a:blip r:embed="rId4">
            <a:alphaModFix/>
          </a:blip>
          <a:srcRect/>
          <a:stretch/>
        </p:blipFill>
        <p:spPr>
          <a:xfrm>
            <a:off x="9503229" y="3238500"/>
            <a:ext cx="8143646" cy="5584385"/>
          </a:xfrm>
          <a:prstGeom prst="rect">
            <a:avLst/>
          </a:prstGeom>
          <a:noFill/>
          <a:ln>
            <a:noFill/>
          </a:ln>
        </p:spPr>
      </p:pic>
      <p:pic>
        <p:nvPicPr>
          <p:cNvPr id="2" name="Google Shape;52;p3">
            <a:extLst>
              <a:ext uri="{FF2B5EF4-FFF2-40B4-BE49-F238E27FC236}">
                <a16:creationId xmlns:a16="http://schemas.microsoft.com/office/drawing/2014/main" id="{240A3CAA-E672-5D3F-DEAD-48587F30A462}"/>
              </a:ext>
            </a:extLst>
          </p:cNvPr>
          <p:cNvPicPr preferRelativeResize="0"/>
          <p:nvPr/>
        </p:nvPicPr>
        <p:blipFill rotWithShape="1">
          <a:blip r:embed="rId3">
            <a:alphaModFix/>
          </a:blip>
          <a:srcRect b="68891"/>
          <a:stretch/>
        </p:blipFill>
        <p:spPr>
          <a:xfrm>
            <a:off x="1557768" y="6736170"/>
            <a:ext cx="370416" cy="280000"/>
          </a:xfrm>
          <a:prstGeom prst="rect">
            <a:avLst/>
          </a:prstGeom>
          <a:noFill/>
          <a:ln>
            <a:noFill/>
          </a:ln>
        </p:spPr>
      </p:pic>
      <p:grpSp>
        <p:nvGrpSpPr>
          <p:cNvPr id="3" name="Google Shape;57;p3">
            <a:extLst>
              <a:ext uri="{FF2B5EF4-FFF2-40B4-BE49-F238E27FC236}">
                <a16:creationId xmlns:a16="http://schemas.microsoft.com/office/drawing/2014/main" id="{77BEE3C8-E59C-69F5-C6AB-C153A31F4E47}"/>
              </a:ext>
            </a:extLst>
          </p:cNvPr>
          <p:cNvGrpSpPr/>
          <p:nvPr/>
        </p:nvGrpSpPr>
        <p:grpSpPr>
          <a:xfrm>
            <a:off x="2422060" y="6632301"/>
            <a:ext cx="7440396" cy="952405"/>
            <a:chOff x="6420992" y="1321255"/>
            <a:chExt cx="5124927" cy="952405"/>
          </a:xfrm>
        </p:grpSpPr>
        <p:sp>
          <p:nvSpPr>
            <p:cNvPr id="4" name="Google Shape;58;p3">
              <a:extLst>
                <a:ext uri="{FF2B5EF4-FFF2-40B4-BE49-F238E27FC236}">
                  <a16:creationId xmlns:a16="http://schemas.microsoft.com/office/drawing/2014/main" id="{4037E391-6648-CB8C-41BE-9092DC0E075C}"/>
                </a:ext>
              </a:extLst>
            </p:cNvPr>
            <p:cNvSpPr txBox="1"/>
            <p:nvPr/>
          </p:nvSpPr>
          <p:spPr>
            <a:xfrm>
              <a:off x="6420994" y="1750480"/>
              <a:ext cx="512492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Etik</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sürdürülebilir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yatırım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araçları</a:t>
              </a:r>
              <a:endParaRPr dirty="0"/>
            </a:p>
          </p:txBody>
        </p:sp>
        <p:sp>
          <p:nvSpPr>
            <p:cNvPr id="5" name="Google Shape;59;p3">
              <a:extLst>
                <a:ext uri="{FF2B5EF4-FFF2-40B4-BE49-F238E27FC236}">
                  <a16:creationId xmlns:a16="http://schemas.microsoft.com/office/drawing/2014/main" id="{C7D4067D-6E58-4FBF-AFB9-A17C4230EB8D}"/>
                </a:ext>
              </a:extLst>
            </p:cNvPr>
            <p:cNvSpPr txBox="1"/>
            <p:nvPr/>
          </p:nvSpPr>
          <p:spPr>
            <a:xfrm>
              <a:off x="6420992" y="1321255"/>
              <a:ext cx="5124925" cy="58473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tr-TR" sz="3200" b="1" dirty="0">
                  <a:solidFill>
                    <a:schemeClr val="dk1"/>
                  </a:solidFill>
                  <a:latin typeface="Calibri"/>
                  <a:ea typeface="Calibri"/>
                  <a:cs typeface="Calibri"/>
                  <a:sym typeface="Calibri"/>
                </a:rPr>
                <a:t>Ünite</a:t>
              </a:r>
              <a:r>
                <a:rPr lang="en-US" sz="3200" b="1" dirty="0">
                  <a:solidFill>
                    <a:schemeClr val="dk1"/>
                  </a:solidFill>
                  <a:latin typeface="Calibri"/>
                  <a:ea typeface="Calibri"/>
                  <a:cs typeface="Calibri"/>
                  <a:sym typeface="Calibri"/>
                </a:rPr>
                <a:t> 4</a:t>
              </a:r>
              <a:endParaRPr sz="3200" b="1" dirty="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1. </a:t>
            </a:r>
            <a:r>
              <a:rPr lang="en-US" sz="4400" b="1" dirty="0" err="1">
                <a:solidFill>
                  <a:schemeClr val="dk1"/>
                </a:solidFill>
                <a:latin typeface="Calibri"/>
                <a:ea typeface="Calibri"/>
                <a:cs typeface="Calibri"/>
                <a:sym typeface="Calibri"/>
              </a:rPr>
              <a:t>Tasarrufların</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yönetimi</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bunun</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toplum</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çevre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üzerindeki</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etkisi</a:t>
            </a:r>
            <a:endParaRPr sz="4400" b="1" dirty="0">
              <a:solidFill>
                <a:schemeClr val="dk1"/>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20DE77F7-4A5A-5842-A225-270E31B5B68C}"/>
              </a:ext>
            </a:extLst>
          </p:cNvPr>
          <p:cNvPicPr>
            <a:picLocks noChangeAspect="1"/>
          </p:cNvPicPr>
          <p:nvPr/>
        </p:nvPicPr>
        <p:blipFill>
          <a:blip r:embed="rId3"/>
          <a:stretch>
            <a:fillRect/>
          </a:stretch>
        </p:blipFill>
        <p:spPr>
          <a:xfrm>
            <a:off x="9144000" y="3019800"/>
            <a:ext cx="8510344" cy="4794853"/>
          </a:xfrm>
          <a:prstGeom prst="rect">
            <a:avLst/>
          </a:prstGeom>
        </p:spPr>
      </p:pic>
      <p:sp>
        <p:nvSpPr>
          <p:cNvPr id="5" name="CasellaDiTesto 4">
            <a:extLst>
              <a:ext uri="{FF2B5EF4-FFF2-40B4-BE49-F238E27FC236}">
                <a16:creationId xmlns:a16="http://schemas.microsoft.com/office/drawing/2014/main" id="{28BF9A60-5E90-DDCE-5325-72848D7B994B}"/>
              </a:ext>
            </a:extLst>
          </p:cNvPr>
          <p:cNvSpPr txBox="1"/>
          <p:nvPr/>
        </p:nvSpPr>
        <p:spPr>
          <a:xfrm>
            <a:off x="1447800" y="3909459"/>
            <a:ext cx="7434943" cy="3046988"/>
          </a:xfrm>
          <a:prstGeom prst="rect">
            <a:avLst/>
          </a:prstGeom>
          <a:noFill/>
        </p:spPr>
        <p:txBody>
          <a:bodyPr wrap="square" rtlCol="0">
            <a:spAutoFit/>
          </a:bodyPr>
          <a:lstStyle/>
          <a:p>
            <a:r>
              <a:rPr lang="it-IT" sz="3200" dirty="0">
                <a:latin typeface="Calibri" panose="020F0502020204030204" pitchFamily="34" charset="0"/>
                <a:ea typeface="Calibri" panose="020F0502020204030204" pitchFamily="34" charset="0"/>
                <a:cs typeface="Calibri" panose="020F0502020204030204" pitchFamily="34" charset="0"/>
              </a:rPr>
              <a:t>Bankalar ve diğer finansal aracılar, tasarruf biriktiren öznelerden (hane halkı gibi), mevcut kaynaklarından daha fazla yatırım veya harcama yapması gereken finansal açıktaki öznelere (şirketler veya kamu idareleri gibi) para aktarır.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1. </a:t>
            </a:r>
            <a:r>
              <a:rPr lang="en-US" sz="4400" b="1" dirty="0" err="1">
                <a:solidFill>
                  <a:schemeClr val="dk1"/>
                </a:solidFill>
                <a:latin typeface="Calibri"/>
                <a:ea typeface="Calibri"/>
                <a:cs typeface="Calibri"/>
                <a:sym typeface="Calibri"/>
              </a:rPr>
              <a:t>Tasarrufların</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yönetimi</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bunun</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toplum</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çevre</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üzerindeki</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etkisi</a:t>
            </a:r>
            <a:endParaRPr sz="4400" b="1" dirty="0">
              <a:solidFill>
                <a:schemeClr val="dk1"/>
              </a:solidFill>
              <a:latin typeface="Calibri"/>
              <a:ea typeface="Calibri"/>
              <a:cs typeface="Calibri"/>
              <a:sym typeface="Calibri"/>
            </a:endParaRPr>
          </a:p>
        </p:txBody>
      </p:sp>
      <p:pic>
        <p:nvPicPr>
          <p:cNvPr id="4" name="Immagine 3" descr="Immagine che contiene giocattolo, LEGO&#10;&#10;Descrizione generata automaticamente">
            <a:extLst>
              <a:ext uri="{FF2B5EF4-FFF2-40B4-BE49-F238E27FC236}">
                <a16:creationId xmlns:a16="http://schemas.microsoft.com/office/drawing/2014/main" id="{1D71C6CF-0559-5AA9-01A2-763C71D55D3C}"/>
              </a:ext>
            </a:extLst>
          </p:cNvPr>
          <p:cNvPicPr>
            <a:picLocks noChangeAspect="1"/>
          </p:cNvPicPr>
          <p:nvPr/>
        </p:nvPicPr>
        <p:blipFill>
          <a:blip r:embed="rId3"/>
          <a:stretch>
            <a:fillRect/>
          </a:stretch>
        </p:blipFill>
        <p:spPr>
          <a:xfrm>
            <a:off x="9889396" y="3019800"/>
            <a:ext cx="7788349" cy="4388070"/>
          </a:xfrm>
          <a:prstGeom prst="rect">
            <a:avLst/>
          </a:prstGeom>
        </p:spPr>
      </p:pic>
      <p:sp>
        <p:nvSpPr>
          <p:cNvPr id="6" name="CasellaDiTesto 5">
            <a:extLst>
              <a:ext uri="{FF2B5EF4-FFF2-40B4-BE49-F238E27FC236}">
                <a16:creationId xmlns:a16="http://schemas.microsoft.com/office/drawing/2014/main" id="{DEF8A65E-484B-3E75-9524-40A6C49B14CB}"/>
              </a:ext>
            </a:extLst>
          </p:cNvPr>
          <p:cNvSpPr txBox="1"/>
          <p:nvPr/>
        </p:nvSpPr>
        <p:spPr>
          <a:xfrm>
            <a:off x="1447800" y="3550756"/>
            <a:ext cx="8871858" cy="1815882"/>
          </a:xfrm>
          <a:prstGeom prst="rect">
            <a:avLst/>
          </a:prstGeom>
          <a:noFill/>
        </p:spPr>
        <p:txBody>
          <a:bodyPr wrap="square" rtlCol="0">
            <a:spAutoFit/>
          </a:bodyPr>
          <a:lstStyle/>
          <a:p>
            <a:r>
              <a:rPr lang="it-IT" sz="2800" dirty="0">
                <a:latin typeface="Calibri" panose="020F0502020204030204" pitchFamily="34" charset="0"/>
                <a:ea typeface="Calibri" panose="020F0502020204030204" pitchFamily="34" charset="0"/>
                <a:cs typeface="Calibri" panose="020F0502020204030204" pitchFamily="34" charset="0"/>
              </a:rPr>
              <a:t>Tasarruf sahipleri ve bankalar, paralarını nasıl değerlendireceklerine karar verirken, sermayelerini toplum ve çevre üzerinde olumlu etki yaratan konu ve faaliyetlere yönlendirmede önemli bir role sahiptir.</a:t>
            </a:r>
          </a:p>
        </p:txBody>
      </p:sp>
      <p:sp>
        <p:nvSpPr>
          <p:cNvPr id="7" name="CasellaDiTesto 6">
            <a:extLst>
              <a:ext uri="{FF2B5EF4-FFF2-40B4-BE49-F238E27FC236}">
                <a16:creationId xmlns:a16="http://schemas.microsoft.com/office/drawing/2014/main" id="{AECFC477-74A9-71D5-64ED-54A03EC31632}"/>
              </a:ext>
            </a:extLst>
          </p:cNvPr>
          <p:cNvSpPr txBox="1"/>
          <p:nvPr/>
        </p:nvSpPr>
        <p:spPr>
          <a:xfrm>
            <a:off x="2600130" y="5867919"/>
            <a:ext cx="7184572" cy="2462213"/>
          </a:xfrm>
          <a:prstGeom prst="rect">
            <a:avLst/>
          </a:prstGeom>
          <a:noFill/>
        </p:spPr>
        <p:txBody>
          <a:bodyPr wrap="square" rtlCol="0">
            <a:spAutoFit/>
          </a:bodyPr>
          <a:lstStyle/>
          <a:p>
            <a:pPr marL="228600" fontAlgn="base"/>
            <a:r>
              <a:rPr lang="it-IT" sz="2800" b="1" i="1" u="sng" dirty="0">
                <a:effectLst/>
                <a:latin typeface="Calibri" panose="020F0502020204030204" pitchFamily="34" charset="0"/>
                <a:ea typeface="Microsoft Sans Serif" panose="020B0604020202020204" pitchFamily="34" charset="0"/>
              </a:rPr>
              <a:t>Dolayısıyla, tasarrufların yönetiminin bizi çevreleyen gerçeklik üzerinde, yaptığımız yatırımın türüne bağlı olarak hem olumlu hem de olumsuz olabilecek somut sonuçları olduğunu söyleyebiliriz.</a:t>
            </a:r>
            <a:r>
              <a:rPr lang="en-US" sz="1800" dirty="0">
                <a:effectLst/>
                <a:latin typeface="Calibri" panose="020F0502020204030204" pitchFamily="34" charset="0"/>
                <a:ea typeface="Microsoft Sans Serif" panose="020B0604020202020204" pitchFamily="34" charset="0"/>
              </a:rPr>
              <a:t> </a:t>
            </a:r>
            <a:endParaRPr lang="it-IT" sz="1800" dirty="0">
              <a:effectLst/>
              <a:latin typeface="Microsoft Sans Serif" panose="020B0604020202020204" pitchFamily="34" charset="0"/>
              <a:ea typeface="Microsoft Sans Serif" panose="020B0604020202020204" pitchFamily="34" charset="0"/>
            </a:endParaRPr>
          </a:p>
          <a:p>
            <a:endParaRPr lang="it-IT" dirty="0"/>
          </a:p>
        </p:txBody>
      </p:sp>
      <p:pic>
        <p:nvPicPr>
          <p:cNvPr id="9" name="Immagine 8" descr="Immagine che contiene testo, luce&#10;&#10;Descrizione generata automaticamente">
            <a:extLst>
              <a:ext uri="{FF2B5EF4-FFF2-40B4-BE49-F238E27FC236}">
                <a16:creationId xmlns:a16="http://schemas.microsoft.com/office/drawing/2014/main" id="{460121D3-1994-8224-E741-A957A46B21D1}"/>
              </a:ext>
            </a:extLst>
          </p:cNvPr>
          <p:cNvPicPr>
            <a:picLocks noChangeAspect="1"/>
          </p:cNvPicPr>
          <p:nvPr/>
        </p:nvPicPr>
        <p:blipFill>
          <a:blip r:embed="rId4"/>
          <a:stretch>
            <a:fillRect/>
          </a:stretch>
        </p:blipFill>
        <p:spPr>
          <a:xfrm>
            <a:off x="295469" y="5897595"/>
            <a:ext cx="2304661" cy="1931992"/>
          </a:xfrm>
          <a:prstGeom prst="rect">
            <a:avLst/>
          </a:prstGeom>
        </p:spPr>
      </p:pic>
    </p:spTree>
    <p:extLst>
      <p:ext uri="{BB962C8B-B14F-4D97-AF65-F5344CB8AC3E}">
        <p14:creationId xmlns:p14="http://schemas.microsoft.com/office/powerpoint/2010/main" val="338727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2.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Finans</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tr-TR" sz="4400" b="1" dirty="0">
                <a:solidFill>
                  <a:schemeClr val="dk1"/>
                </a:solidFill>
                <a:latin typeface="Calibri"/>
                <a:ea typeface="Calibri"/>
                <a:cs typeface="Calibri"/>
                <a:sym typeface="Calibri"/>
              </a:rPr>
              <a:t>ÇSY</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ölçütleri</a:t>
            </a:r>
            <a:endParaRPr lang="en-US" sz="4400" b="1" dirty="0">
              <a:solidFill>
                <a:schemeClr val="dk1"/>
              </a:solidFill>
              <a:latin typeface="Calibri"/>
              <a:ea typeface="Calibri"/>
              <a:cs typeface="Calibri"/>
              <a:sym typeface="Calibri"/>
            </a:endParaRPr>
          </a:p>
        </p:txBody>
      </p:sp>
      <p:sp>
        <p:nvSpPr>
          <p:cNvPr id="5" name="CasellaDiTesto 4">
            <a:extLst>
              <a:ext uri="{FF2B5EF4-FFF2-40B4-BE49-F238E27FC236}">
                <a16:creationId xmlns:a16="http://schemas.microsoft.com/office/drawing/2014/main" id="{28BF9A60-5E90-DDCE-5325-72848D7B994B}"/>
              </a:ext>
            </a:extLst>
          </p:cNvPr>
          <p:cNvSpPr txBox="1"/>
          <p:nvPr/>
        </p:nvSpPr>
        <p:spPr>
          <a:xfrm>
            <a:off x="1447800" y="3027717"/>
            <a:ext cx="7043057" cy="5016758"/>
          </a:xfrm>
          <a:prstGeom prst="rect">
            <a:avLst/>
          </a:prstGeom>
          <a:noFill/>
        </p:spPr>
        <p:txBody>
          <a:bodyPr wrap="square" rtlCol="0">
            <a:spAutoFit/>
          </a:bodyPr>
          <a:lstStyle/>
          <a:p>
            <a:r>
              <a:rPr lang="it-IT" sz="3200" b="1" i="1" dirty="0">
                <a:latin typeface="Calibri" panose="020F0502020204030204" pitchFamily="34" charset="0"/>
                <a:ea typeface="Microsoft Sans Serif" panose="020B0604020202020204" pitchFamily="34" charset="0"/>
                <a:cs typeface="Calibri" panose="020F0502020204030204" pitchFamily="34" charset="0"/>
              </a:rPr>
              <a:t>"Sürdürülebilir finans</a:t>
            </a:r>
            <a:r>
              <a:rPr lang="it-IT" sz="3200" dirty="0">
                <a:latin typeface="Calibri" panose="020F0502020204030204" pitchFamily="34" charset="0"/>
                <a:ea typeface="Microsoft Sans Serif" panose="020B0604020202020204" pitchFamily="34" charset="0"/>
                <a:cs typeface="Calibri" panose="020F0502020204030204" pitchFamily="34" charset="0"/>
              </a:rPr>
              <a:t>", yatırım kararlarında çevresel faktörleri dikkate alan ve sermayeyi uzun vadeli sürdürülebilir faaliyet ve projelere yönlendiren finans anlamına gelmektedir. Finans, ÇSY parametrelerine, yani çevresel (Çevre), sosyal (toplumsal) ve kurumsal yönetim (Yönetişim) faktörlerine göre sürdürülebilir olarak tanımlanır.</a:t>
            </a:r>
            <a:endParaRPr lang="it-IT" sz="2800" dirty="0">
              <a:latin typeface="Calibri" panose="020F0502020204030204" pitchFamily="34" charset="0"/>
              <a:ea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BFB0FE95-4761-21D3-C0B0-1D6E18538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57" y="3027717"/>
            <a:ext cx="9224947" cy="3970318"/>
          </a:xfrm>
          <a:prstGeom prst="rect">
            <a:avLst/>
          </a:prstGeom>
        </p:spPr>
      </p:pic>
    </p:spTree>
    <p:extLst>
      <p:ext uri="{BB962C8B-B14F-4D97-AF65-F5344CB8AC3E}">
        <p14:creationId xmlns:p14="http://schemas.microsoft.com/office/powerpoint/2010/main" val="222042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2.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Finans</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tr-TR" sz="4400" b="1" dirty="0">
                <a:solidFill>
                  <a:schemeClr val="dk1"/>
                </a:solidFill>
                <a:latin typeface="Calibri"/>
                <a:ea typeface="Calibri"/>
                <a:cs typeface="Calibri"/>
                <a:sym typeface="Calibri"/>
              </a:rPr>
              <a:t>ÇSY</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ölçütleri</a:t>
            </a:r>
            <a:endParaRPr sz="4400" b="1" dirty="0">
              <a:solidFill>
                <a:schemeClr val="dk1"/>
              </a:solidFill>
              <a:latin typeface="Calibri"/>
              <a:ea typeface="Calibri"/>
              <a:cs typeface="Calibri"/>
              <a:sym typeface="Calibri"/>
            </a:endParaRPr>
          </a:p>
        </p:txBody>
      </p:sp>
      <p:sp>
        <p:nvSpPr>
          <p:cNvPr id="4" name="CasellaDiTesto 3">
            <a:extLst>
              <a:ext uri="{FF2B5EF4-FFF2-40B4-BE49-F238E27FC236}">
                <a16:creationId xmlns:a16="http://schemas.microsoft.com/office/drawing/2014/main" id="{8D784DA6-9103-6240-2102-227930CBE5EC}"/>
              </a:ext>
            </a:extLst>
          </p:cNvPr>
          <p:cNvSpPr txBox="1"/>
          <p:nvPr/>
        </p:nvSpPr>
        <p:spPr>
          <a:xfrm>
            <a:off x="8801101" y="3359914"/>
            <a:ext cx="8099340" cy="4031873"/>
          </a:xfrm>
          <a:prstGeom prst="rect">
            <a:avLst/>
          </a:prstGeom>
          <a:noFill/>
        </p:spPr>
        <p:txBody>
          <a:bodyPr wrap="square">
            <a:spAutoFit/>
          </a:bodyPr>
          <a:lstStyle/>
          <a:p>
            <a:pPr marL="228600" fontAlgn="base"/>
            <a:r>
              <a:rPr lang="it-IT" sz="3200" dirty="0">
                <a:effectLst/>
                <a:latin typeface="Microsoft Sans Serif" panose="020B0604020202020204" pitchFamily="34" charset="0"/>
                <a:ea typeface="Microsoft Sans Serif" panose="020B0604020202020204" pitchFamily="34" charset="0"/>
              </a:rPr>
              <a:t>ÇSY'ler, ihraççıların (şirketler, devletler, uluslarüstü kuruluşlar), menkul kıymetlerin ve/veya kolektif yatırım araçlarının çevresel, sosyal ve kurumsal yönetim sürdürülebilirlik düzeyine ilişkin özet bir değerlendirmeyi ifade eden uzman kuruluşlar tarafından puanlarla (ÇSY derecelendirmeleri) değerlendirilir.</a:t>
            </a:r>
          </a:p>
        </p:txBody>
      </p:sp>
      <p:pic>
        <p:nvPicPr>
          <p:cNvPr id="7" name="Immagine 6">
            <a:extLst>
              <a:ext uri="{FF2B5EF4-FFF2-40B4-BE49-F238E27FC236}">
                <a16:creationId xmlns:a16="http://schemas.microsoft.com/office/drawing/2014/main" id="{3BF47719-36B6-298C-6FAD-9F8A656F1D7C}"/>
              </a:ext>
            </a:extLst>
          </p:cNvPr>
          <p:cNvPicPr>
            <a:picLocks noChangeAspect="1"/>
          </p:cNvPicPr>
          <p:nvPr/>
        </p:nvPicPr>
        <p:blipFill>
          <a:blip r:embed="rId3"/>
          <a:stretch>
            <a:fillRect/>
          </a:stretch>
        </p:blipFill>
        <p:spPr>
          <a:xfrm>
            <a:off x="1814486" y="2864537"/>
            <a:ext cx="5908927" cy="4557925"/>
          </a:xfrm>
          <a:prstGeom prst="rect">
            <a:avLst/>
          </a:prstGeom>
        </p:spPr>
      </p:pic>
    </p:spTree>
    <p:extLst>
      <p:ext uri="{BB962C8B-B14F-4D97-AF65-F5344CB8AC3E}">
        <p14:creationId xmlns:p14="http://schemas.microsoft.com/office/powerpoint/2010/main" val="312208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2.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Finans</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tr-TR" sz="4400" b="1" dirty="0">
                <a:solidFill>
                  <a:schemeClr val="dk1"/>
                </a:solidFill>
                <a:latin typeface="Calibri"/>
                <a:ea typeface="Calibri"/>
                <a:cs typeface="Calibri"/>
                <a:sym typeface="Calibri"/>
              </a:rPr>
              <a:t>ÇSY</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ölçütleri</a:t>
            </a:r>
            <a:endParaRPr lang="en-US" sz="4400" b="1" dirty="0">
              <a:solidFill>
                <a:schemeClr val="dk1"/>
              </a:solidFill>
              <a:latin typeface="Calibri"/>
              <a:ea typeface="Calibri"/>
              <a:cs typeface="Calibri"/>
              <a:sym typeface="Calibri"/>
            </a:endParaRPr>
          </a:p>
        </p:txBody>
      </p:sp>
      <p:sp>
        <p:nvSpPr>
          <p:cNvPr id="5" name="CasellaDiTesto 4">
            <a:extLst>
              <a:ext uri="{FF2B5EF4-FFF2-40B4-BE49-F238E27FC236}">
                <a16:creationId xmlns:a16="http://schemas.microsoft.com/office/drawing/2014/main" id="{5F736935-3CCF-0210-4FC5-167363F898BE}"/>
              </a:ext>
            </a:extLst>
          </p:cNvPr>
          <p:cNvSpPr txBox="1"/>
          <p:nvPr/>
        </p:nvSpPr>
        <p:spPr>
          <a:xfrm>
            <a:off x="7263493" y="3027011"/>
            <a:ext cx="9168492" cy="2677656"/>
          </a:xfrm>
          <a:prstGeom prst="rect">
            <a:avLst/>
          </a:prstGeom>
          <a:noFill/>
        </p:spPr>
        <p:txBody>
          <a:bodyPr wrap="square">
            <a:spAutoFit/>
          </a:bodyPr>
          <a:lstStyle/>
          <a:p>
            <a:pPr marL="228600" fontAlgn="base"/>
            <a:r>
              <a:rPr lang="it-IT" sz="2800" dirty="0">
                <a:effectLst/>
                <a:latin typeface="Calibri" panose="020F0502020204030204" pitchFamily="34" charset="0"/>
                <a:ea typeface="Microsoft Sans Serif" panose="020B0604020202020204" pitchFamily="34" charset="0"/>
              </a:rPr>
              <a:t>"Sürdürülebilir yatırımları hedefleyen finansal ürünler" için, yatırımcılar sürdürülebilir yatırım hedeflerine nasıl ulaştıklarını açıklamalıdır. Bu bilgiler, AB'nin SFDR (Sürdürülebilir Finans İfşa Yönetmeliği) tarafından belirlendiği üzere, web sitesinde, sözleşme öncesi bilgilerde ve periyodik raporlamada sunulmalıdır.</a:t>
            </a:r>
            <a:endParaRPr lang="it-IT" sz="2800" dirty="0">
              <a:effectLst/>
              <a:latin typeface="Microsoft Sans Serif" panose="020B0604020202020204" pitchFamily="34" charset="0"/>
              <a:ea typeface="Microsoft Sans Serif" panose="020B0604020202020204" pitchFamily="34" charset="0"/>
            </a:endParaRPr>
          </a:p>
        </p:txBody>
      </p:sp>
      <p:sp>
        <p:nvSpPr>
          <p:cNvPr id="7" name="CasellaDiTesto 6">
            <a:extLst>
              <a:ext uri="{FF2B5EF4-FFF2-40B4-BE49-F238E27FC236}">
                <a16:creationId xmlns:a16="http://schemas.microsoft.com/office/drawing/2014/main" id="{A74F03B7-9841-49E8-BE0C-D2096D603629}"/>
              </a:ext>
            </a:extLst>
          </p:cNvPr>
          <p:cNvSpPr txBox="1"/>
          <p:nvPr/>
        </p:nvSpPr>
        <p:spPr>
          <a:xfrm>
            <a:off x="7263493" y="6064125"/>
            <a:ext cx="9168492" cy="2246769"/>
          </a:xfrm>
          <a:prstGeom prst="rect">
            <a:avLst/>
          </a:prstGeom>
          <a:noFill/>
        </p:spPr>
        <p:txBody>
          <a:bodyPr wrap="square">
            <a:spAutoFit/>
          </a:bodyPr>
          <a:lstStyle/>
          <a:p>
            <a:pPr marL="228600" fontAlgn="base"/>
            <a:r>
              <a:rPr lang="it-IT" sz="2800" dirty="0">
                <a:effectLst/>
                <a:latin typeface="Calibri" panose="020F0502020204030204" pitchFamily="34" charset="0"/>
                <a:ea typeface="Microsoft Sans Serif" panose="020B0604020202020204" pitchFamily="34" charset="0"/>
              </a:rPr>
              <a:t>ÇSY puanlarının hesaplanmasında kullanılan metodolojilerin karmaşıklığı ve şeffaf olmaması ve farklı kurumlar tarafından ÇSY faktörlerine atfedilen farklı ağırlıklar, ÇSY puanlarının güvenilirliğini ve karşılaştırılabilirliğini </a:t>
            </a:r>
            <a:r>
              <a:rPr lang="it-IT" sz="2800" b="1" dirty="0">
                <a:effectLst/>
                <a:latin typeface="Calibri" panose="020F0502020204030204" pitchFamily="34" charset="0"/>
                <a:ea typeface="Microsoft Sans Serif" panose="020B0604020202020204" pitchFamily="34" charset="0"/>
              </a:rPr>
              <a:t>sınırlandırarak yeşil yıkama uygulamalarına</a:t>
            </a:r>
            <a:r>
              <a:rPr lang="it-IT" sz="2800" dirty="0">
                <a:effectLst/>
                <a:latin typeface="Calibri" panose="020F0502020204030204" pitchFamily="34" charset="0"/>
                <a:ea typeface="Microsoft Sans Serif" panose="020B0604020202020204" pitchFamily="34" charset="0"/>
              </a:rPr>
              <a:t> açık kapı bırakmaktadır.</a:t>
            </a:r>
            <a:endParaRPr lang="it-IT" sz="2800" dirty="0">
              <a:effectLst/>
              <a:latin typeface="Microsoft Sans Serif" panose="020B0604020202020204" pitchFamily="34" charset="0"/>
              <a:ea typeface="Microsoft Sans Serif" panose="020B0604020202020204" pitchFamily="34" charset="0"/>
            </a:endParaRPr>
          </a:p>
        </p:txBody>
      </p:sp>
      <p:pic>
        <p:nvPicPr>
          <p:cNvPr id="9" name="Immagine 8">
            <a:extLst>
              <a:ext uri="{FF2B5EF4-FFF2-40B4-BE49-F238E27FC236}">
                <a16:creationId xmlns:a16="http://schemas.microsoft.com/office/drawing/2014/main" id="{708BF717-F1FD-2209-7615-60D96B94AFEF}"/>
              </a:ext>
            </a:extLst>
          </p:cNvPr>
          <p:cNvPicPr>
            <a:picLocks noChangeAspect="1"/>
          </p:cNvPicPr>
          <p:nvPr/>
        </p:nvPicPr>
        <p:blipFill>
          <a:blip r:embed="rId3"/>
          <a:stretch>
            <a:fillRect/>
          </a:stretch>
        </p:blipFill>
        <p:spPr>
          <a:xfrm>
            <a:off x="1856015" y="2965877"/>
            <a:ext cx="4543450" cy="4644978"/>
          </a:xfrm>
          <a:prstGeom prst="rect">
            <a:avLst/>
          </a:prstGeom>
        </p:spPr>
      </p:pic>
    </p:spTree>
    <p:extLst>
      <p:ext uri="{BB962C8B-B14F-4D97-AF65-F5344CB8AC3E}">
        <p14:creationId xmlns:p14="http://schemas.microsoft.com/office/powerpoint/2010/main" val="154537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2. </a:t>
            </a:r>
            <a:r>
              <a:rPr lang="en-US" sz="4400" b="1" dirty="0" err="1">
                <a:solidFill>
                  <a:schemeClr val="dk1"/>
                </a:solidFill>
                <a:latin typeface="Calibri"/>
                <a:ea typeface="Calibri"/>
                <a:cs typeface="Calibri"/>
                <a:sym typeface="Calibri"/>
              </a:rPr>
              <a:t>Sürdürülebilir</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Finans</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ve</a:t>
            </a:r>
            <a:r>
              <a:rPr lang="en-US" sz="4400" b="1" dirty="0">
                <a:solidFill>
                  <a:schemeClr val="dk1"/>
                </a:solidFill>
                <a:latin typeface="Calibri"/>
                <a:ea typeface="Calibri"/>
                <a:cs typeface="Calibri"/>
                <a:sym typeface="Calibri"/>
              </a:rPr>
              <a:t> </a:t>
            </a:r>
            <a:r>
              <a:rPr lang="tr-TR" sz="4400" b="1" dirty="0">
                <a:solidFill>
                  <a:schemeClr val="dk1"/>
                </a:solidFill>
                <a:latin typeface="Calibri"/>
                <a:ea typeface="Calibri"/>
                <a:cs typeface="Calibri"/>
                <a:sym typeface="Calibri"/>
              </a:rPr>
              <a:t>ÇSY</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ölçütleri</a:t>
            </a:r>
            <a:endParaRPr lang="en-US" sz="4400" b="1" dirty="0">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0065949-0644-F563-84CE-6394EFEF2097}"/>
              </a:ext>
            </a:extLst>
          </p:cNvPr>
          <p:cNvSpPr txBox="1"/>
          <p:nvPr/>
        </p:nvSpPr>
        <p:spPr>
          <a:xfrm>
            <a:off x="975631" y="2586841"/>
            <a:ext cx="15940769" cy="5262979"/>
          </a:xfrm>
          <a:prstGeom prst="rect">
            <a:avLst/>
          </a:prstGeom>
          <a:noFill/>
        </p:spPr>
        <p:txBody>
          <a:bodyPr wrap="square">
            <a:spAutoFit/>
          </a:bodyPr>
          <a:lstStyle/>
          <a:p>
            <a:pPr marL="228600" fontAlgn="base"/>
            <a:r>
              <a:rPr lang="it-IT" sz="2800" b="1" i="1" dirty="0">
                <a:effectLst/>
                <a:latin typeface="Calibri" panose="020F0502020204030204" pitchFamily="34" charset="0"/>
                <a:ea typeface="Calibri" panose="020F0502020204030204" pitchFamily="34" charset="0"/>
                <a:cs typeface="Calibri" panose="020F0502020204030204" pitchFamily="34" charset="0"/>
              </a:rPr>
              <a:t>Yeşil yıkama, </a:t>
            </a:r>
            <a:r>
              <a:rPr lang="it-IT" sz="2800" dirty="0">
                <a:effectLst/>
                <a:latin typeface="Calibri" panose="020F0502020204030204" pitchFamily="34" charset="0"/>
                <a:ea typeface="Calibri" panose="020F0502020204030204" pitchFamily="34" charset="0"/>
                <a:cs typeface="Calibri" panose="020F0502020204030204" pitchFamily="34" charset="0"/>
              </a:rPr>
              <a:t>şirketlerin, kurumların ya da kuruluşların aslında öyle olmayan faaliyet ve ürünleri eko-sürdürülebilir olarak sunan bir iletişim ya da pazarlama stratejisidir. Yeşil yıkama ile şirketler, tüketicilerin çevresel sürdürülebilirlik konusunda artan duyarlılığını istismar ederek satışlarını aldatıcı bir şekilde artırmaya çalışmaktadır</a:t>
            </a:r>
            <a:r>
              <a:rPr lang="it-IT" sz="2800" b="1" i="1" dirty="0">
                <a:effectLst/>
                <a:latin typeface="Calibri" panose="020F0502020204030204" pitchFamily="34" charset="0"/>
                <a:ea typeface="Calibri" panose="020F0502020204030204" pitchFamily="34" charset="0"/>
                <a:cs typeface="Calibri" panose="020F0502020204030204" pitchFamily="34" charset="0"/>
              </a:rPr>
              <a:t>.</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it-IT" sz="2800" dirty="0">
              <a:effectLst/>
              <a:latin typeface="Calibri" panose="020F0502020204030204" pitchFamily="34" charset="0"/>
              <a:ea typeface="Calibri" panose="020F0502020204030204" pitchFamily="34" charset="0"/>
              <a:cs typeface="Calibri" panose="020F0502020204030204" pitchFamily="34" charset="0"/>
            </a:endParaRPr>
          </a:p>
          <a:p>
            <a:pPr marL="228600" fontAlgn="base"/>
            <a:r>
              <a:rPr lang="it-IT" sz="2800" dirty="0">
                <a:effectLst/>
                <a:latin typeface="Calibri" panose="020F0502020204030204" pitchFamily="34" charset="0"/>
                <a:ea typeface="Calibri" panose="020F0502020204030204" pitchFamily="34" charset="0"/>
                <a:cs typeface="Calibri" panose="020F0502020204030204" pitchFamily="34" charset="0"/>
              </a:rPr>
              <a:t>En sık rastlanan yeşil badana vakalarında, iletişim aşağıdaki özelliklere sahiptir: </a:t>
            </a:r>
            <a:endParaRPr lang="tr-TR" sz="2800" dirty="0">
              <a:effectLst/>
              <a:latin typeface="Calibri" panose="020F0502020204030204" pitchFamily="34" charset="0"/>
              <a:ea typeface="Calibri" panose="020F0502020204030204" pitchFamily="34" charset="0"/>
              <a:cs typeface="Calibri" panose="020F0502020204030204" pitchFamily="34" charset="0"/>
            </a:endParaRPr>
          </a:p>
          <a:p>
            <a:pPr marL="228600" fontAlgn="base"/>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it-IT"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Font typeface="Symbol" panose="05050102010706020507" pitchFamily="18" charset="2"/>
              <a:buChar char=""/>
            </a:pPr>
            <a:r>
              <a:rPr lang="it-IT" sz="2800" dirty="0">
                <a:effectLst/>
                <a:latin typeface="Calibri" panose="020F0502020204030204" pitchFamily="34" charset="0"/>
                <a:ea typeface="Calibri" panose="020F0502020204030204" pitchFamily="34" charset="0"/>
                <a:cs typeface="Calibri" panose="020F0502020204030204" pitchFamily="34" charset="0"/>
              </a:rPr>
              <a:t>beyanı destekleyecek doğru bilgi veya veri bulunmamaktadır;</a:t>
            </a:r>
            <a:endParaRPr lang="tr-TR"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Font typeface="Symbol" panose="05050102010706020507" pitchFamily="18" charset="2"/>
              <a:buChar char=""/>
            </a:pPr>
            <a:r>
              <a:rPr lang="it-IT" sz="2800" dirty="0">
                <a:effectLst/>
                <a:latin typeface="Calibri" panose="020F0502020204030204" pitchFamily="34" charset="0"/>
                <a:ea typeface="Calibri" panose="020F0502020204030204" pitchFamily="34" charset="0"/>
                <a:cs typeface="Calibri" panose="020F0502020204030204" pitchFamily="34" charset="0"/>
              </a:rPr>
              <a:t>bilgi ve veriler yetkili kurumlar tarafından tanınmadığı halde onaylı olarak beyan edilir;</a:t>
            </a:r>
            <a:endParaRPr lang="tr-TR"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Font typeface="Symbol" panose="05050102010706020507" pitchFamily="18" charset="2"/>
              <a:buChar char=""/>
            </a:pPr>
            <a:r>
              <a:rPr lang="it-IT" sz="2800" dirty="0">
                <a:effectLst/>
                <a:latin typeface="Calibri" panose="020F0502020204030204" pitchFamily="34" charset="0"/>
                <a:ea typeface="Calibri" panose="020F0502020204030204" pitchFamily="34" charset="0"/>
                <a:cs typeface="Calibri" panose="020F0502020204030204" pitchFamily="34" charset="0"/>
              </a:rPr>
              <a:t>İletilen şeyin tekil özellikleri vurgulanır;</a:t>
            </a:r>
            <a:endParaRPr lang="tr-TR"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Font typeface="Symbol" panose="05050102010706020507" pitchFamily="18" charset="2"/>
              <a:buChar char=""/>
            </a:pPr>
            <a:r>
              <a:rPr lang="it-IT" sz="2800" dirty="0">
                <a:effectLst/>
                <a:latin typeface="Calibri" panose="020F0502020204030204" pitchFamily="34" charset="0"/>
                <a:ea typeface="Calibri" panose="020F0502020204030204" pitchFamily="34" charset="0"/>
                <a:cs typeface="Calibri" panose="020F0502020204030204" pitchFamily="34" charset="0"/>
              </a:rPr>
              <a:t>bilgilerin tüketiciler arasında kafa karışıklığı yaratacak kadar genel olması;</a:t>
            </a:r>
            <a:endParaRPr lang="tr-TR"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Font typeface="Symbol" panose="05050102010706020507" pitchFamily="18" charset="2"/>
              <a:buChar char=""/>
            </a:pPr>
            <a:r>
              <a:rPr lang="it-IT" sz="2800" dirty="0">
                <a:effectLst/>
                <a:latin typeface="Calibri" panose="020F0502020204030204" pitchFamily="34" charset="0"/>
                <a:ea typeface="Calibri" panose="020F0502020204030204" pitchFamily="34" charset="0"/>
                <a:cs typeface="Calibri" panose="020F0502020204030204" pitchFamily="34" charset="0"/>
              </a:rPr>
              <a:t>sahte veya taklit etiketler kullanılabilir;</a:t>
            </a:r>
            <a:endParaRPr lang="tr-TR"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Font typeface="Symbol" panose="05050102010706020507" pitchFamily="18" charset="2"/>
              <a:buChar char=""/>
            </a:pPr>
            <a:r>
              <a:rPr lang="it-IT" sz="2800" dirty="0">
                <a:effectLst/>
                <a:latin typeface="Calibri" panose="020F0502020204030204" pitchFamily="34" charset="0"/>
                <a:ea typeface="Calibri" panose="020F0502020204030204" pitchFamily="34" charset="0"/>
                <a:cs typeface="Calibri" panose="020F0502020204030204" pitchFamily="34" charset="0"/>
              </a:rPr>
              <a:t>Gerçek dışı çevresel iddialar rapor edilmiştir. </a:t>
            </a:r>
            <a:endParaRPr lang="it-IT" sz="1200"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729499665"/>
      </p:ext>
    </p:extLst>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1172</Words>
  <Application>Microsoft Office PowerPoint</Application>
  <PresentationFormat>Custom</PresentationFormat>
  <Paragraphs>76</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Calibri</vt:lpstr>
      <vt:lpstr>Arial Black</vt:lpstr>
      <vt:lpstr>Helvetica Neue</vt:lpstr>
      <vt:lpstr>Symbol</vt:lpstr>
      <vt:lpstr>Microsoft Sans Serif</vt:lpstr>
      <vt:lpstr>Arial</vt:lpstr>
      <vt:lpstr>Wingdings</vt:lpstr>
      <vt:lpstr>Diseño personalizado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Refik Doygun</cp:lastModifiedBy>
  <cp:revision>12</cp:revision>
  <dcterms:created xsi:type="dcterms:W3CDTF">2022-02-16T10:54:20Z</dcterms:created>
  <dcterms:modified xsi:type="dcterms:W3CDTF">2022-12-30T16:30:43Z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