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80" r:id="rId6"/>
    <p:sldId id="281" r:id="rId7"/>
    <p:sldId id="282" r:id="rId8"/>
    <p:sldId id="283" r:id="rId9"/>
    <p:sldId id="284" r:id="rId10"/>
    <p:sldId id="285" r:id="rId11"/>
    <p:sldId id="286" r:id="rId12"/>
    <p:sldId id="287" r:id="rId13"/>
    <p:sldId id="288" r:id="rId14"/>
    <p:sldId id="289" r:id="rId15"/>
    <p:sldId id="290" r:id="rId16"/>
    <p:sldId id="291" r:id="rId17"/>
    <p:sldId id="262" r:id="rId18"/>
    <p:sldId id="260" r:id="rId1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54" autoAdjust="0"/>
    <p:restoredTop sz="94444"/>
  </p:normalViewPr>
  <p:slideViewPr>
    <p:cSldViewPr>
      <p:cViewPr varScale="1">
        <p:scale>
          <a:sx n="55" d="100"/>
          <a:sy n="55" d="100"/>
        </p:scale>
        <p:origin x="302"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print"/>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print"/>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print"/>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print"/>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print"/>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962349"/>
          </a:xfrm>
          <a:prstGeom prst="rect">
            <a:avLst/>
          </a:prstGeom>
          <a:noFill/>
        </p:spPr>
        <p:txBody>
          <a:bodyPr wrap="square">
            <a:spAutoFit/>
          </a:bodyPr>
          <a:lstStyle/>
          <a:p>
            <a:pPr marL="12700" algn="ctr">
              <a:lnSpc>
                <a:spcPct val="100000"/>
              </a:lnSpc>
              <a:spcBef>
                <a:spcPts val="100"/>
              </a:spcBef>
            </a:pPr>
            <a:r>
              <a:rPr lang="en-US" sz="4800" b="1" spc="-65" dirty="0">
                <a:latin typeface="Calibri" panose="020F0502020204030204" pitchFamily="34" charset="0"/>
                <a:ea typeface="Microsoft Sans Serif" panose="020B0604020202020204" pitchFamily="34" charset="0"/>
                <a:cs typeface="Calibri" panose="020F0502020204030204" pitchFamily="34" charset="0"/>
              </a:rPr>
              <a:t>Dangers &amp; Risks of Finance</a:t>
            </a: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4800" b="1" spc="-65" dirty="0">
                <a:ea typeface="Microsoft Sans Serif" panose="020B0604020202020204" pitchFamily="34" charset="0"/>
                <a:cs typeface="Microsoft Sans Serif" panose="020B0604020202020204" pitchFamily="34" charset="0"/>
              </a:rPr>
              <a:t>Partner: IDP &amp; IHF</a:t>
            </a:r>
          </a:p>
          <a:p>
            <a:pPr marL="12700">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Unit </a:t>
            </a:r>
            <a:r>
              <a:rPr lang="en-GB" sz="4400" b="1" dirty="0" smtClean="0">
                <a:latin typeface="Calibri" panose="020F0502020204030204" pitchFamily="34" charset="0"/>
                <a:ea typeface="Microsoft Sans Serif" panose="020B0604020202020204" pitchFamily="34" charset="0"/>
                <a:cs typeface="Calibri" panose="020F0502020204030204" pitchFamily="34" charset="0"/>
              </a:rPr>
              <a:t>2: How do you mitigate the financial risk? </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 name="CasellaDiTesto 1">
            <a:extLst>
              <a:ext uri="{FF2B5EF4-FFF2-40B4-BE49-F238E27FC236}">
                <a16:creationId xmlns:a16="http://schemas.microsoft.com/office/drawing/2014/main" id="{2E03FE4E-10F8-3C4B-973C-B9A6FDAD650A}"/>
              </a:ext>
            </a:extLst>
          </p:cNvPr>
          <p:cNvSpPr txBox="1"/>
          <p:nvPr/>
        </p:nvSpPr>
        <p:spPr>
          <a:xfrm>
            <a:off x="1181100" y="2781300"/>
            <a:ext cx="4929555" cy="584775"/>
          </a:xfrm>
          <a:prstGeom prst="rect">
            <a:avLst/>
          </a:prstGeom>
          <a:noFill/>
        </p:spPr>
        <p:txBody>
          <a:bodyPr wrap="none" rtlCol="0">
            <a:spAutoFit/>
          </a:bodyPr>
          <a:lstStyle/>
          <a:p>
            <a:r>
              <a:rPr lang="en-US" sz="3200" b="1" dirty="0" smtClean="0"/>
              <a:t>A four-dimension approach</a:t>
            </a:r>
            <a:endParaRPr lang="en-US" sz="3200" b="1" dirty="0"/>
          </a:p>
        </p:txBody>
      </p:sp>
      <p:sp>
        <p:nvSpPr>
          <p:cNvPr id="3" name="CasellaDiTesto 2">
            <a:extLst>
              <a:ext uri="{FF2B5EF4-FFF2-40B4-BE49-F238E27FC236}">
                <a16:creationId xmlns:a16="http://schemas.microsoft.com/office/drawing/2014/main" id="{95120F6A-1CD9-2845-A24A-38AB6A0FB353}"/>
              </a:ext>
            </a:extLst>
          </p:cNvPr>
          <p:cNvSpPr txBox="1"/>
          <p:nvPr/>
        </p:nvSpPr>
        <p:spPr>
          <a:xfrm>
            <a:off x="1181100" y="3804643"/>
            <a:ext cx="15925800" cy="3539430"/>
          </a:xfrm>
          <a:prstGeom prst="rect">
            <a:avLst/>
          </a:prstGeom>
          <a:noFill/>
        </p:spPr>
        <p:txBody>
          <a:bodyPr wrap="square" rtlCol="0">
            <a:spAutoFit/>
          </a:bodyPr>
          <a:lstStyle/>
          <a:p>
            <a:pPr fontAlgn="base"/>
            <a:r>
              <a:rPr lang="en-US" sz="2800" dirty="0" smtClean="0">
                <a:ea typeface="Microsoft Sans Serif" panose="020B0604020202020204" pitchFamily="34" charset="0"/>
              </a:rPr>
              <a:t>Where there is a risk, there is also a countermeasure. To some extent, many forms of Financial Risk can be predicted, or at least estimated.</a:t>
            </a:r>
          </a:p>
          <a:p>
            <a:pPr fontAlgn="base"/>
            <a:endParaRPr lang="en-US" sz="2800" dirty="0">
              <a:ea typeface="Microsoft Sans Serif" panose="020B0604020202020204" pitchFamily="34" charset="0"/>
            </a:endParaRPr>
          </a:p>
          <a:p>
            <a:pPr fontAlgn="base"/>
            <a:r>
              <a:rPr lang="en-US" sz="2800" dirty="0" smtClean="0">
                <a:ea typeface="Microsoft Sans Serif" panose="020B0604020202020204" pitchFamily="34" charset="0"/>
              </a:rPr>
              <a:t>Risk Management is first of all a matter of planning: being aware of the risk is halfway through the opera of covering and safeguarding yourself from unpleasant and disrupting scenarios.</a:t>
            </a:r>
          </a:p>
          <a:p>
            <a:pPr fontAlgn="base"/>
            <a:endParaRPr lang="en-US" sz="2800" dirty="0">
              <a:effectLst/>
              <a:ea typeface="Microsoft Sans Serif" panose="020B0604020202020204" pitchFamily="34" charset="0"/>
            </a:endParaRPr>
          </a:p>
          <a:p>
            <a:pPr fontAlgn="base"/>
            <a:r>
              <a:rPr lang="en-US" sz="2800" dirty="0" smtClean="0">
                <a:ea typeface="Microsoft Sans Serif" panose="020B0604020202020204" pitchFamily="34" charset="0"/>
              </a:rPr>
              <a:t>For an effective Risk Management, one must intervene on the five key financial elements from which the risk might arise: </a:t>
            </a:r>
          </a:p>
        </p:txBody>
      </p:sp>
      <p:sp>
        <p:nvSpPr>
          <p:cNvPr id="5" name="Rettangolo 4"/>
          <p:cNvSpPr/>
          <p:nvPr/>
        </p:nvSpPr>
        <p:spPr>
          <a:xfrm>
            <a:off x="1181100" y="7775911"/>
            <a:ext cx="1593706"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REVENUE</a:t>
            </a:r>
            <a:endParaRPr lang="en-GB" sz="2800" dirty="0"/>
          </a:p>
        </p:txBody>
      </p:sp>
      <p:sp>
        <p:nvSpPr>
          <p:cNvPr id="6" name="Rettangolo 5"/>
          <p:cNvSpPr/>
          <p:nvPr/>
        </p:nvSpPr>
        <p:spPr>
          <a:xfrm>
            <a:off x="3453012" y="7779572"/>
            <a:ext cx="2270173"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EXPENDITURE</a:t>
            </a:r>
            <a:endParaRPr lang="en-GB" sz="2800" dirty="0"/>
          </a:p>
        </p:txBody>
      </p:sp>
      <p:sp>
        <p:nvSpPr>
          <p:cNvPr id="7" name="Rettangolo 6"/>
          <p:cNvSpPr/>
          <p:nvPr/>
        </p:nvSpPr>
        <p:spPr>
          <a:xfrm>
            <a:off x="6401391" y="7783233"/>
            <a:ext cx="3381888"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ASSETS/INVESTMENT</a:t>
            </a:r>
            <a:endParaRPr lang="en-GB" sz="2800" dirty="0"/>
          </a:p>
        </p:txBody>
      </p:sp>
      <p:sp>
        <p:nvSpPr>
          <p:cNvPr id="8" name="Rettangolo 7"/>
          <p:cNvSpPr/>
          <p:nvPr/>
        </p:nvSpPr>
        <p:spPr>
          <a:xfrm>
            <a:off x="10461485" y="7786893"/>
            <a:ext cx="2500108"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DEBT vs CREDIT</a:t>
            </a:r>
            <a:endParaRPr lang="en-GB" sz="2800" dirty="0"/>
          </a:p>
        </p:txBody>
      </p:sp>
      <p:sp>
        <p:nvSpPr>
          <p:cNvPr id="9" name="Rettangolo 8"/>
          <p:cNvSpPr/>
          <p:nvPr/>
        </p:nvSpPr>
        <p:spPr>
          <a:xfrm>
            <a:off x="13639800" y="7772250"/>
            <a:ext cx="2742739" cy="523220"/>
          </a:xfrm>
          <a:prstGeom prst="rect">
            <a:avLst/>
          </a:prstGeom>
        </p:spPr>
        <p:txBody>
          <a:bodyPr wrap="none">
            <a:spAutoFit/>
          </a:bodyPr>
          <a:lstStyle/>
          <a:p>
            <a:r>
              <a:rPr lang="en-US" sz="2800" b="1" dirty="0" smtClean="0">
                <a:solidFill>
                  <a:srgbClr val="002060"/>
                </a:solidFill>
                <a:ea typeface="Microsoft Sans Serif" panose="020B0604020202020204" pitchFamily="34" charset="0"/>
              </a:rPr>
              <a:t>SURROUNDINGS</a:t>
            </a:r>
            <a:endParaRPr lang="en-GB" sz="2800" dirty="0"/>
          </a:p>
        </p:txBody>
      </p:sp>
    </p:spTree>
    <p:extLst>
      <p:ext uri="{BB962C8B-B14F-4D97-AF65-F5344CB8AC3E}">
        <p14:creationId xmlns:p14="http://schemas.microsoft.com/office/powerpoint/2010/main" val="379148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smtClean="0">
                <a:latin typeface="Calibri" panose="020F0502020204030204" pitchFamily="34" charset="0"/>
                <a:ea typeface="Microsoft Sans Serif" panose="020B0604020202020204" pitchFamily="34" charset="0"/>
                <a:cs typeface="Calibri" panose="020F0502020204030204" pitchFamily="34" charset="0"/>
              </a:rPr>
              <a:t>Revenue Management </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970318"/>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Diversify your income</a:t>
            </a:r>
          </a:p>
          <a:p>
            <a:pPr fontAlgn="base"/>
            <a:r>
              <a:rPr lang="en-US" sz="2800" dirty="0" smtClean="0">
                <a:effectLst/>
                <a:ea typeface="Microsoft Sans Serif" panose="020B0604020202020204" pitchFamily="34" charset="0"/>
              </a:rPr>
              <a:t>Be ready for a plan B…</a:t>
            </a: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Monitor your revenue stream(s)</a:t>
            </a:r>
          </a:p>
          <a:p>
            <a:pPr fontAlgn="base"/>
            <a:r>
              <a:rPr lang="en-US" sz="2800" dirty="0" smtClean="0">
                <a:ea typeface="Microsoft Sans Serif" panose="020B0604020202020204" pitchFamily="34" charset="0"/>
              </a:rPr>
              <a:t>Do not forget to set up a safety net so as to face with relative ease all short-term risks.</a:t>
            </a: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Subscribe an insurance</a:t>
            </a:r>
          </a:p>
          <a:p>
            <a:pPr fontAlgn="base"/>
            <a:r>
              <a:rPr lang="en-US" sz="2800" dirty="0">
                <a:ea typeface="Microsoft Sans Serif" panose="020B0604020202020204" pitchFamily="34" charset="0"/>
              </a:rPr>
              <a:t>A</a:t>
            </a:r>
            <a:r>
              <a:rPr lang="en-US" sz="2800" dirty="0" smtClean="0">
                <a:ea typeface="Microsoft Sans Serif" panose="020B0604020202020204" pitchFamily="34" charset="0"/>
              </a:rPr>
              <a:t>n insurance is the most robust and reliable resource that one might consider to delegate to others his / her own financial risk.</a:t>
            </a:r>
            <a:endParaRPr lang="en-US" sz="2800" b="1" dirty="0" smtClean="0">
              <a:solidFill>
                <a:srgbClr val="002060"/>
              </a:solidFill>
              <a:effectLst/>
              <a:ea typeface="Microsoft Sans Serif" panose="020B0604020202020204" pitchFamily="34" charset="0"/>
            </a:endParaRPr>
          </a:p>
        </p:txBody>
      </p:sp>
    </p:spTree>
    <p:extLst>
      <p:ext uri="{BB962C8B-B14F-4D97-AF65-F5344CB8AC3E}">
        <p14:creationId xmlns:p14="http://schemas.microsoft.com/office/powerpoint/2010/main" val="405578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smtClean="0">
                <a:latin typeface="Calibri" panose="020F0502020204030204" pitchFamily="34" charset="0"/>
                <a:ea typeface="Microsoft Sans Serif" panose="020B0604020202020204" pitchFamily="34" charset="0"/>
                <a:cs typeface="Calibri" panose="020F0502020204030204" pitchFamily="34" charset="0"/>
              </a:rPr>
              <a:t>Expenditure Management </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2677656"/>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Budgeting</a:t>
            </a:r>
          </a:p>
          <a:p>
            <a:pPr fontAlgn="base"/>
            <a:r>
              <a:rPr lang="en-US" sz="2800" dirty="0" smtClean="0">
                <a:effectLst/>
                <a:ea typeface="Microsoft Sans Serif" panose="020B0604020202020204" pitchFamily="34" charset="0"/>
              </a:rPr>
              <a:t>A domestic budget wil</a:t>
            </a:r>
            <a:r>
              <a:rPr lang="en-US" sz="2800" dirty="0" smtClean="0">
                <a:ea typeface="Microsoft Sans Serif" panose="020B0604020202020204" pitchFamily="34" charset="0"/>
              </a:rPr>
              <a:t>l help you to plan more carefully all expenses, cutting wastes away if necessary.</a:t>
            </a:r>
            <a:endParaRPr lang="en-US" sz="2800" dirty="0" smtClean="0">
              <a:effectLst/>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Planning an emergency gateway </a:t>
            </a:r>
          </a:p>
          <a:p>
            <a:pPr fontAlgn="base"/>
            <a:r>
              <a:rPr lang="en-US" sz="2800" dirty="0" smtClean="0">
                <a:ea typeface="Microsoft Sans Serif" panose="020B0604020202020204" pitchFamily="34" charset="0"/>
              </a:rPr>
              <a:t>A safety net helps you to contain the negative impact of a unexpected expenditure, an emergency fund is unlocked, indeed, in cases of emergencies – so to say, when no other option is available.</a:t>
            </a:r>
          </a:p>
        </p:txBody>
      </p:sp>
    </p:spTree>
    <p:extLst>
      <p:ext uri="{BB962C8B-B14F-4D97-AF65-F5344CB8AC3E}">
        <p14:creationId xmlns:p14="http://schemas.microsoft.com/office/powerpoint/2010/main" val="377989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smtClean="0">
                <a:latin typeface="Calibri" panose="020F0502020204030204" pitchFamily="34" charset="0"/>
                <a:ea typeface="Microsoft Sans Serif" panose="020B0604020202020204" pitchFamily="34" charset="0"/>
                <a:cs typeface="Calibri" panose="020F0502020204030204" pitchFamily="34" charset="0"/>
              </a:rPr>
              <a:t>Asset/Investment Management </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108543"/>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Be careful where you put your money on…</a:t>
            </a:r>
          </a:p>
          <a:p>
            <a:pPr fontAlgn="base"/>
            <a:r>
              <a:rPr lang="en-US" sz="2800" dirty="0" smtClean="0">
                <a:ea typeface="Microsoft Sans Serif" panose="020B0604020202020204" pitchFamily="34" charset="0"/>
              </a:rPr>
              <a:t>As redundant as it </a:t>
            </a:r>
            <a:r>
              <a:rPr lang="en-US" sz="2800" dirty="0" smtClean="0">
                <a:ea typeface="Microsoft Sans Serif" panose="020B0604020202020204" pitchFamily="34" charset="0"/>
              </a:rPr>
              <a:t>sounds, </a:t>
            </a:r>
            <a:r>
              <a:rPr lang="en-US" sz="2800" dirty="0" smtClean="0">
                <a:ea typeface="Microsoft Sans Serif" panose="020B0604020202020204" pitchFamily="34" charset="0"/>
              </a:rPr>
              <a:t>this remains the most crucial &amp; critical recommendation – do you really know, and own, the necessary knowledge regarding that specific asset that you are betting own?</a:t>
            </a:r>
            <a:endParaRPr lang="en-US" sz="2800" dirty="0" smtClean="0">
              <a:effectLst/>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Set a goal and aim for it </a:t>
            </a:r>
          </a:p>
          <a:p>
            <a:pPr fontAlgn="base"/>
            <a:r>
              <a:rPr lang="en-US" sz="2800" dirty="0" smtClean="0">
                <a:ea typeface="Microsoft Sans Serif" panose="020B0604020202020204" pitchFamily="34" charset="0"/>
              </a:rPr>
              <a:t>This goes back to the fundamental need of having an adequate medium-long term oriented plan for investments: monitor your progresses and keep track of suitable fine-tuning measures.</a:t>
            </a:r>
          </a:p>
        </p:txBody>
      </p:sp>
    </p:spTree>
    <p:extLst>
      <p:ext uri="{BB962C8B-B14F-4D97-AF65-F5344CB8AC3E}">
        <p14:creationId xmlns:p14="http://schemas.microsoft.com/office/powerpoint/2010/main" val="2852887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smtClean="0">
                <a:latin typeface="Calibri" panose="020F0502020204030204" pitchFamily="34" charset="0"/>
                <a:ea typeface="Microsoft Sans Serif" panose="020B0604020202020204" pitchFamily="34" charset="0"/>
                <a:cs typeface="Calibri" panose="020F0502020204030204" pitchFamily="34" charset="0"/>
              </a:rPr>
              <a:t>Debt/Credit Management </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2677656"/>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Get familiar with the financial flows</a:t>
            </a:r>
          </a:p>
          <a:p>
            <a:pPr fontAlgn="base"/>
            <a:r>
              <a:rPr lang="en-US" sz="2800" dirty="0" smtClean="0">
                <a:ea typeface="Microsoft Sans Serif" panose="020B0604020202020204" pitchFamily="34" charset="0"/>
              </a:rPr>
              <a:t>Become proficient with the distinctive features of credit and debt (i.e., interest rate)</a:t>
            </a:r>
            <a:endParaRPr lang="en-US" sz="2800" dirty="0" smtClean="0">
              <a:effectLst/>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Know when to deep-dive into the ocean of debit</a:t>
            </a:r>
          </a:p>
          <a:p>
            <a:pPr fontAlgn="base"/>
            <a:r>
              <a:rPr lang="en-US" sz="2800" dirty="0" smtClean="0">
                <a:ea typeface="Microsoft Sans Serif" panose="020B0604020202020204" pitchFamily="34" charset="0"/>
              </a:rPr>
              <a:t>If you are not ready to go into debt, do not go into debt – even more if the need for credit is motivated by futile needs. Assess your exposure in advance, and evaluate you capacity to cover your repayment plan.</a:t>
            </a:r>
          </a:p>
        </p:txBody>
      </p:sp>
    </p:spTree>
    <p:extLst>
      <p:ext uri="{BB962C8B-B14F-4D97-AF65-F5344CB8AC3E}">
        <p14:creationId xmlns:p14="http://schemas.microsoft.com/office/powerpoint/2010/main" val="3634313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smtClean="0">
                <a:latin typeface="Calibri" panose="020F0502020204030204" pitchFamily="34" charset="0"/>
                <a:ea typeface="Microsoft Sans Serif" panose="020B0604020202020204" pitchFamily="34" charset="0"/>
                <a:cs typeface="Calibri" panose="020F0502020204030204" pitchFamily="34" charset="0"/>
              </a:rPr>
              <a:t>Social awareness of the surroundings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5693866"/>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err="1" smtClean="0">
                <a:solidFill>
                  <a:srgbClr val="002060"/>
                </a:solidFill>
                <a:ea typeface="Microsoft Sans Serif" panose="020B0604020202020204" pitchFamily="34" charset="0"/>
              </a:rPr>
              <a:t>eMail</a:t>
            </a:r>
            <a:r>
              <a:rPr lang="en-US" sz="2800" b="1" dirty="0" smtClean="0">
                <a:solidFill>
                  <a:srgbClr val="002060"/>
                </a:solidFill>
                <a:ea typeface="Microsoft Sans Serif" panose="020B0604020202020204" pitchFamily="34" charset="0"/>
              </a:rPr>
              <a:t> Fraud</a:t>
            </a:r>
          </a:p>
          <a:p>
            <a:pPr fontAlgn="base"/>
            <a:r>
              <a:rPr lang="en-US" sz="2800" dirty="0" smtClean="0">
                <a:ea typeface="Microsoft Sans Serif" panose="020B0604020202020204" pitchFamily="34" charset="0"/>
              </a:rPr>
              <a:t>Do not reply to suspicious </a:t>
            </a:r>
            <a:r>
              <a:rPr lang="en-US" sz="2800" dirty="0" err="1" smtClean="0">
                <a:ea typeface="Microsoft Sans Serif" panose="020B0604020202020204" pitchFamily="34" charset="0"/>
              </a:rPr>
              <a:t>eMail</a:t>
            </a:r>
            <a:r>
              <a:rPr lang="en-US" sz="2800" dirty="0" smtClean="0">
                <a:ea typeface="Microsoft Sans Serif" panose="020B0604020202020204" pitchFamily="34" charset="0"/>
              </a:rPr>
              <a:t>, let alone downloading their contents and attachments. Fraudulent </a:t>
            </a:r>
            <a:r>
              <a:rPr lang="en-US" sz="2800" dirty="0" err="1" smtClean="0">
                <a:ea typeface="Microsoft Sans Serif" panose="020B0604020202020204" pitchFamily="34" charset="0"/>
              </a:rPr>
              <a:t>eMail</a:t>
            </a:r>
            <a:r>
              <a:rPr lang="en-US" sz="2800" dirty="0" smtClean="0">
                <a:ea typeface="Microsoft Sans Serif" panose="020B0604020202020204" pitchFamily="34" charset="0"/>
              </a:rPr>
              <a:t> are the most common means used by cyber-criminals to infiltrate the victim’s personal and sensible data. </a:t>
            </a:r>
          </a:p>
          <a:p>
            <a:pPr fontAlgn="base"/>
            <a:endParaRPr lang="en-US" sz="2800" dirty="0" smtClean="0">
              <a:ea typeface="Microsoft Sans Serif" panose="020B0604020202020204" pitchFamily="34" charset="0"/>
            </a:endParaRPr>
          </a:p>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Debit and Credit Card Fraud</a:t>
            </a:r>
          </a:p>
          <a:p>
            <a:pPr fontAlgn="base"/>
            <a:r>
              <a:rPr lang="en-US" sz="2800" dirty="0" smtClean="0">
                <a:ea typeface="Microsoft Sans Serif" panose="020B0604020202020204" pitchFamily="34" charset="0"/>
              </a:rPr>
              <a:t>Fraudulent activity that involves a theft taking the number of a credit or debit card – do not share sensible information unless strictly, check as frequent as possible outgoing / incoming flows of money from / to your account.</a:t>
            </a:r>
          </a:p>
          <a:p>
            <a:pPr fontAlgn="base"/>
            <a:endParaRPr lang="en-US" sz="2800" dirty="0" smtClean="0">
              <a:ea typeface="Microsoft Sans Serif" panose="020B0604020202020204" pitchFamily="34" charset="0"/>
            </a:endParaRPr>
          </a:p>
          <a:p>
            <a:pPr marL="457200" indent="-457200" fontAlgn="base">
              <a:buFont typeface="Arial" panose="020B0604020202020204" pitchFamily="34" charset="0"/>
              <a:buChar char="•"/>
            </a:pPr>
            <a:r>
              <a:rPr lang="en-US" sz="2800" b="1" dirty="0" smtClean="0">
                <a:solidFill>
                  <a:srgbClr val="002060"/>
                </a:solidFill>
                <a:ea typeface="Microsoft Sans Serif" panose="020B0604020202020204" pitchFamily="34" charset="0"/>
              </a:rPr>
              <a:t>Internet Fraud</a:t>
            </a:r>
          </a:p>
          <a:p>
            <a:pPr fontAlgn="base"/>
            <a:r>
              <a:rPr lang="en-US" sz="2800" dirty="0" smtClean="0">
                <a:ea typeface="Microsoft Sans Serif" panose="020B0604020202020204" pitchFamily="34" charset="0"/>
              </a:rPr>
              <a:t>Internet fraud happens when someone uses the internet as a tool to take advantage of someone else through fraud. Online internet schemes nowadays are the most common type of frauds, stealing millions of dollars from victims each and every year.</a:t>
            </a:r>
          </a:p>
        </p:txBody>
      </p:sp>
    </p:spTree>
    <p:extLst>
      <p:ext uri="{BB962C8B-B14F-4D97-AF65-F5344CB8AC3E}">
        <p14:creationId xmlns:p14="http://schemas.microsoft.com/office/powerpoint/2010/main" val="1361565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Summing up</a:t>
            </a:r>
          </a:p>
        </p:txBody>
      </p:sp>
      <p:grpSp>
        <p:nvGrpSpPr>
          <p:cNvPr id="3" name="Gruppo 2"/>
          <p:cNvGrpSpPr/>
          <p:nvPr/>
        </p:nvGrpSpPr>
        <p:grpSpPr>
          <a:xfrm>
            <a:off x="1437968" y="4010609"/>
            <a:ext cx="4734230" cy="2265782"/>
            <a:chOff x="1437968" y="2342732"/>
            <a:chExt cx="4734230" cy="2265782"/>
          </a:xfrm>
        </p:grpSpPr>
        <p:sp>
          <p:nvSpPr>
            <p:cNvPr id="4" name="CuadroTexto 3">
              <a:extLst>
                <a:ext uri="{FF2B5EF4-FFF2-40B4-BE49-F238E27FC236}">
                  <a16:creationId xmlns:a16="http://schemas.microsoft.com/office/drawing/2014/main" id="{3C357393-DEA7-C6A2-387E-C00C2B8E46C7}"/>
                </a:ext>
              </a:extLst>
            </p:cNvPr>
            <p:cNvSpPr txBox="1"/>
            <p:nvPr/>
          </p:nvSpPr>
          <p:spPr>
            <a:xfrm>
              <a:off x="2214255" y="2342732"/>
              <a:ext cx="3957943" cy="523220"/>
            </a:xfrm>
            <a:prstGeom prst="rect">
              <a:avLst/>
            </a:prstGeom>
            <a:noFill/>
          </p:spPr>
          <p:txBody>
            <a:bodyPr wrap="square">
              <a:spAutoFit/>
            </a:bodyPr>
            <a:lstStyle/>
            <a:p>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Types of Financial Risks</a:t>
              </a:r>
              <a:endParaRPr lang="ko-KR" altLang="en-US" sz="2800" b="1" dirty="0">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2214255" y="2792632"/>
              <a:ext cx="3581400"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514350" indent="-514350">
                <a:buAutoNum type="arabicPeriod"/>
              </a:pP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General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Individual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Tim-based</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Impact-based</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object 2">
              <a:extLst>
                <a:ext uri="{FF2B5EF4-FFF2-40B4-BE49-F238E27FC236}">
                  <a16:creationId xmlns:a16="http://schemas.microsoft.com/office/drawing/2014/main" id="{018F48C9-FC4D-84C8-1331-4B2E7E9EE33D}"/>
                </a:ext>
              </a:extLst>
            </p:cNvPr>
            <p:cNvPicPr/>
            <p:nvPr/>
          </p:nvPicPr>
          <p:blipFill>
            <a:blip r:embed="rId2" cstate="print"/>
            <a:stretch>
              <a:fillRect/>
            </a:stretch>
          </p:blipFill>
          <p:spPr>
            <a:xfrm>
              <a:off x="1437968" y="2931140"/>
              <a:ext cx="638173" cy="1486244"/>
            </a:xfrm>
            <a:prstGeom prst="rect">
              <a:avLst/>
            </a:prstGeom>
          </p:spPr>
        </p:pic>
      </p:grpSp>
      <p:grpSp>
        <p:nvGrpSpPr>
          <p:cNvPr id="16" name="Gruppo 15"/>
          <p:cNvGrpSpPr/>
          <p:nvPr/>
        </p:nvGrpSpPr>
        <p:grpSpPr>
          <a:xfrm>
            <a:off x="12330111" y="3973929"/>
            <a:ext cx="5499610" cy="2339142"/>
            <a:chOff x="12330111" y="5068739"/>
            <a:chExt cx="5499610" cy="2339142"/>
          </a:xfrm>
        </p:grpSpPr>
        <p:sp>
          <p:nvSpPr>
            <p:cNvPr id="13" name="CuadroTexto 12">
              <a:extLst>
                <a:ext uri="{FF2B5EF4-FFF2-40B4-BE49-F238E27FC236}">
                  <a16:creationId xmlns:a16="http://schemas.microsoft.com/office/drawing/2014/main" id="{88CDCD3A-3651-DA36-A870-BD08006C8C91}"/>
                </a:ext>
              </a:extLst>
            </p:cNvPr>
            <p:cNvSpPr txBox="1"/>
            <p:nvPr/>
          </p:nvSpPr>
          <p:spPr>
            <a:xfrm>
              <a:off x="13106399" y="5068739"/>
              <a:ext cx="4723322" cy="523220"/>
            </a:xfrm>
            <a:prstGeom prst="rect">
              <a:avLst/>
            </a:prstGeom>
            <a:noFill/>
          </p:spPr>
          <p:txBody>
            <a:bodyPr wrap="square">
              <a:spAutoFit/>
            </a:bodyPr>
            <a:lstStyle/>
            <a:p>
              <a:r>
                <a:rPr lang="en-US" altLang="ko-KR" sz="2800" b="1" dirty="0" smtClean="0">
                  <a:latin typeface="Calibri" panose="020F0502020204030204" pitchFamily="34" charset="0"/>
                  <a:ea typeface="Microsoft Sans Serif" panose="020B0604020202020204" pitchFamily="34" charset="0"/>
                  <a:cs typeface="Calibri" panose="020F0502020204030204" pitchFamily="34" charset="0"/>
                </a:rPr>
                <a:t>Planning a countermeasure</a:t>
              </a:r>
              <a:endParaRPr lang="ko-KR" altLang="en-US" sz="2800" b="1" dirty="0">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057087" y="5591999"/>
              <a:ext cx="4484896"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514350" indent="-514350">
                <a:buAutoNum type="arabicPeriod"/>
              </a:pP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Revenue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Expenditure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Asset/ Investment</a:t>
              </a:r>
            </a:p>
            <a:p>
              <a:pPr marL="514350" indent="-514350">
                <a:buAutoNum type="arabicPeriod"/>
              </a:pP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Debt/Credit</a:t>
              </a:r>
            </a:p>
          </p:txBody>
        </p:sp>
        <p:pic>
          <p:nvPicPr>
            <p:cNvPr id="15" name="object 2">
              <a:extLst>
                <a:ext uri="{FF2B5EF4-FFF2-40B4-BE49-F238E27FC236}">
                  <a16:creationId xmlns:a16="http://schemas.microsoft.com/office/drawing/2014/main" id="{0DD2F338-E360-3DE7-6475-1B05002A8749}"/>
                </a:ext>
              </a:extLst>
            </p:cNvPr>
            <p:cNvPicPr/>
            <p:nvPr/>
          </p:nvPicPr>
          <p:blipFill>
            <a:blip r:embed="rId2" cstate="print"/>
            <a:stretch>
              <a:fillRect/>
            </a:stretch>
          </p:blipFill>
          <p:spPr>
            <a:xfrm>
              <a:off x="12330111" y="5621977"/>
              <a:ext cx="638173" cy="1486244"/>
            </a:xfrm>
            <a:prstGeom prst="rect">
              <a:avLst/>
            </a:prstGeom>
          </p:spPr>
        </p:pic>
      </p:grpSp>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47" t="6201" r="4629" b="8257"/>
          <a:stretch/>
        </p:blipFill>
        <p:spPr>
          <a:xfrm>
            <a:off x="5992301" y="3392806"/>
            <a:ext cx="5302966" cy="3351867"/>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a:solidFill>
                  <a:srgbClr val="FAC709"/>
                </a:solidFill>
                <a:latin typeface="Calibri" panose="020F0502020204030204" pitchFamily="34" charset="0"/>
                <a:ea typeface="Microsoft Sans Serif" panose="020B0604020202020204" pitchFamily="34" charset="0"/>
                <a:cs typeface="Calibri" panose="020F0502020204030204" pitchFamily="34" charset="0"/>
              </a:rPr>
              <a:t>Thank you!</a:t>
            </a:r>
            <a:endParaRPr kumimoji="0" lang="en-US" sz="8000" b="1" i="0" u="none" strike="noStrike" kern="1200" cap="none" spc="0" normalizeH="0" baseline="0" dirty="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1459374"/>
          </a:xfrm>
          <a:prstGeom prst="rect">
            <a:avLst/>
          </a:prstGeom>
          <a:noFill/>
        </p:spPr>
        <p:txBody>
          <a:bodyPr wrap="square">
            <a:spAutoFit/>
          </a:bodyPr>
          <a:lstStyle/>
          <a:p>
            <a:pPr marL="12700" algn="ctr">
              <a:lnSpc>
                <a:spcPct val="100000"/>
              </a:lnSpc>
              <a:spcBef>
                <a:spcPts val="100"/>
              </a:spcBef>
            </a:pPr>
            <a:r>
              <a:rPr lang="en-US" sz="4400" b="1" spc="-65" dirty="0">
                <a:latin typeface="Calibri" panose="020F0502020204030204" pitchFamily="34" charset="0"/>
                <a:ea typeface="Microsoft Sans Serif" panose="020B0604020202020204" pitchFamily="34" charset="0"/>
                <a:cs typeface="Calibri" panose="020F0502020204030204" pitchFamily="34" charset="0"/>
              </a:rPr>
              <a:t>Partner: IDP &amp; IHF</a:t>
            </a: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833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Objectives &amp; Goals </a:t>
            </a: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en-GB" sz="2800" dirty="0">
                <a:effectLst/>
                <a:latin typeface="Calibri" panose="020F0502020204030204" pitchFamily="34" charset="0"/>
                <a:ea typeface="Microsoft Sans Serif" panose="020B0604020202020204" pitchFamily="34" charset="0"/>
                <a:cs typeface="Calibri" panose="020F0502020204030204" pitchFamily="34" charset="0"/>
              </a:rPr>
              <a:t>At the end of this module you will be able to:</a:t>
            </a:r>
          </a:p>
        </p:txBody>
      </p:sp>
      <p:pic>
        <p:nvPicPr>
          <p:cNvPr id="18" name="object 2">
            <a:extLst>
              <a:ext uri="{FF2B5EF4-FFF2-40B4-BE49-F238E27FC236}">
                <a16:creationId xmlns:a16="http://schemas.microsoft.com/office/drawing/2014/main" id="{326F599C-0902-4E54-BAC7-ADAF9B4BDB92}"/>
              </a:ext>
            </a:extLst>
          </p:cNvPr>
          <p:cNvPicPr/>
          <p:nvPr/>
        </p:nvPicPr>
        <p:blipFill rotWithShape="1">
          <a:blip r:embed="rId2" cstate="print"/>
          <a:srcRect b="68891"/>
          <a:stretch/>
        </p:blipFill>
        <p:spPr>
          <a:xfrm>
            <a:off x="1797413" y="3861959"/>
            <a:ext cx="370416" cy="280000"/>
          </a:xfrm>
          <a:prstGeom prst="rect">
            <a:avLst/>
          </a:prstGeom>
        </p:spPr>
      </p:pic>
      <p:pic>
        <p:nvPicPr>
          <p:cNvPr id="20" name="object 2">
            <a:extLst>
              <a:ext uri="{FF2B5EF4-FFF2-40B4-BE49-F238E27FC236}">
                <a16:creationId xmlns:a16="http://schemas.microsoft.com/office/drawing/2014/main" id="{A503E805-FB64-49DE-8A03-1F50600ABF7A}"/>
              </a:ext>
            </a:extLst>
          </p:cNvPr>
          <p:cNvPicPr/>
          <p:nvPr/>
        </p:nvPicPr>
        <p:blipFill rotWithShape="1">
          <a:blip r:embed="rId2" cstate="print"/>
          <a:srcRect t="63119" r="-2857" b="2657"/>
          <a:stretch/>
        </p:blipFill>
        <p:spPr>
          <a:xfrm>
            <a:off x="1797413" y="6775899"/>
            <a:ext cx="381000" cy="326225"/>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1780310" y="5295900"/>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2" cstate="print"/>
            <a:srcRect l="-2272" t="29946" r="-2859" b="3582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grpSp>
        <p:nvGrpSpPr>
          <p:cNvPr id="17" name="Group 3">
            <a:extLst>
              <a:ext uri="{FF2B5EF4-FFF2-40B4-BE49-F238E27FC236}">
                <a16:creationId xmlns:a16="http://schemas.microsoft.com/office/drawing/2014/main" id="{ABE8CA26-A253-FEA9-0D71-ED581E06890E}"/>
              </a:ext>
            </a:extLst>
          </p:cNvPr>
          <p:cNvGrpSpPr/>
          <p:nvPr/>
        </p:nvGrpSpPr>
        <p:grpSpPr>
          <a:xfrm>
            <a:off x="2666998" y="3574561"/>
            <a:ext cx="6858002" cy="952445"/>
            <a:chOff x="6420992" y="1321255"/>
            <a:chExt cx="5124927" cy="952445"/>
          </a:xfrm>
        </p:grpSpPr>
        <p:sp>
          <p:nvSpPr>
            <p:cNvPr id="24" name="TextBox 7">
              <a:extLst>
                <a:ext uri="{FF2B5EF4-FFF2-40B4-BE49-F238E27FC236}">
                  <a16:creationId xmlns:a16="http://schemas.microsoft.com/office/drawing/2014/main" id="{E14246F7-D781-9448-D419-CE746011E83D}"/>
                </a:ext>
              </a:extLst>
            </p:cNvPr>
            <p:cNvSpPr txBox="1"/>
            <p:nvPr/>
          </p:nvSpPr>
          <p:spPr>
            <a:xfrm>
              <a:off x="6420994" y="1750480"/>
              <a:ext cx="5124925" cy="523220"/>
            </a:xfrm>
            <a:prstGeom prst="rect">
              <a:avLst/>
            </a:prstGeom>
            <a:noFill/>
          </p:spPr>
          <p:txBody>
            <a:bodyPr wrap="square" rtlCol="0">
              <a:spAutoFit/>
            </a:bodyPr>
            <a:lstStyle/>
            <a:p>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Including definition and basic taxonomy</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5" name="TextBox 8">
              <a:extLst>
                <a:ext uri="{FF2B5EF4-FFF2-40B4-BE49-F238E27FC236}">
                  <a16:creationId xmlns:a16="http://schemas.microsoft.com/office/drawing/2014/main" id="{18538967-CA04-70D1-9C5C-75434C8C7BC3}"/>
                </a:ext>
              </a:extLst>
            </p:cNvPr>
            <p:cNvSpPr txBox="1"/>
            <p:nvPr/>
          </p:nvSpPr>
          <p:spPr>
            <a:xfrm>
              <a:off x="6420992" y="1321255"/>
              <a:ext cx="5124925" cy="523220"/>
            </a:xfrm>
            <a:prstGeom prst="rect">
              <a:avLst/>
            </a:prstGeom>
            <a:noFill/>
          </p:spPr>
          <p:txBody>
            <a:bodyPr wrap="square" lIns="108000" rIns="108000" rtlCol="0">
              <a:spAutoFit/>
            </a:bodyPr>
            <a:lstStyle/>
            <a:p>
              <a:r>
                <a:rPr lang="en-US" altLang="ko-KR" sz="2800" b="1" dirty="0" smtClean="0">
                  <a:latin typeface="Calibri" panose="020F0502020204030204" pitchFamily="34" charset="0"/>
                  <a:ea typeface="Microsoft Sans Serif" panose="020B0604020202020204" pitchFamily="34" charset="0"/>
                  <a:cs typeface="Calibri" panose="020F0502020204030204" pitchFamily="34" charset="0"/>
                </a:rPr>
                <a:t>Familiarize with the concept of Financial Risk</a:t>
              </a:r>
              <a:endParaRPr lang="ko-KR" altLang="en-US" sz="2800" b="1" dirty="0">
                <a:latin typeface="Calibri" panose="020F0502020204030204" pitchFamily="34" charset="0"/>
                <a:cs typeface="Calibri" panose="020F0502020204030204" pitchFamily="34" charset="0"/>
              </a:endParaRPr>
            </a:p>
          </p:txBody>
        </p:sp>
      </p:grpSp>
      <p:grpSp>
        <p:nvGrpSpPr>
          <p:cNvPr id="26" name="Group 3">
            <a:extLst>
              <a:ext uri="{FF2B5EF4-FFF2-40B4-BE49-F238E27FC236}">
                <a16:creationId xmlns:a16="http://schemas.microsoft.com/office/drawing/2014/main" id="{02FD7B14-969C-8B21-ECEE-333D80A22E9D}"/>
              </a:ext>
            </a:extLst>
          </p:cNvPr>
          <p:cNvGrpSpPr/>
          <p:nvPr/>
        </p:nvGrpSpPr>
        <p:grpSpPr>
          <a:xfrm>
            <a:off x="2666998" y="5052596"/>
            <a:ext cx="7086602" cy="937326"/>
            <a:chOff x="6420993" y="1336374"/>
            <a:chExt cx="5884174"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…and make better informed decisions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884174" cy="523220"/>
            </a:xfrm>
            <a:prstGeom prst="rect">
              <a:avLst/>
            </a:prstGeom>
            <a:noFill/>
          </p:spPr>
          <p:txBody>
            <a:bodyPr wrap="square" lIns="108000" rIns="108000" rtlCol="0">
              <a:spAutoFit/>
            </a:bodyPr>
            <a:lstStyle/>
            <a:p>
              <a:r>
                <a:rPr lang="en-US" altLang="ko-KR" sz="2800" b="1" dirty="0" smtClean="0">
                  <a:latin typeface="Calibri" panose="020F0502020204030204" pitchFamily="34" charset="0"/>
                  <a:ea typeface="Microsoft Sans Serif" panose="020B0604020202020204" pitchFamily="34" charset="0"/>
                  <a:cs typeface="Calibri" panose="020F0502020204030204" pitchFamily="34" charset="0"/>
                </a:rPr>
                <a:t>Recognize typical risks for your own finances</a:t>
              </a:r>
              <a:endParaRPr lang="ko-KR" altLang="en-US" sz="2800" b="1" dirty="0">
                <a:latin typeface="Calibri" panose="020F0502020204030204" pitchFamily="34" charset="0"/>
                <a:cs typeface="Calibri" panose="020F0502020204030204" pitchFamily="34" charset="0"/>
              </a:endParaRPr>
            </a:p>
          </p:txBody>
        </p:sp>
      </p:grpSp>
      <p:grpSp>
        <p:nvGrpSpPr>
          <p:cNvPr id="29" name="Group 3">
            <a:extLst>
              <a:ext uri="{FF2B5EF4-FFF2-40B4-BE49-F238E27FC236}">
                <a16:creationId xmlns:a16="http://schemas.microsoft.com/office/drawing/2014/main" id="{8B586C85-1E83-9E53-440B-16DCB9006C29}"/>
              </a:ext>
            </a:extLst>
          </p:cNvPr>
          <p:cNvGrpSpPr/>
          <p:nvPr/>
        </p:nvGrpSpPr>
        <p:grpSpPr>
          <a:xfrm>
            <a:off x="2666997" y="6484344"/>
            <a:ext cx="6172201" cy="970888"/>
            <a:chOff x="6420993" y="1302812"/>
            <a:chExt cx="5124926" cy="970888"/>
          </a:xfrm>
        </p:grpSpPr>
        <p:sp>
          <p:nvSpPr>
            <p:cNvPr id="30" name="TextBox 7">
              <a:extLst>
                <a:ext uri="{FF2B5EF4-FFF2-40B4-BE49-F238E27FC236}">
                  <a16:creationId xmlns:a16="http://schemas.microsoft.com/office/drawing/2014/main" id="{AB5EC654-5F00-7465-6607-FE2CC023ABBE}"/>
                </a:ext>
              </a:extLst>
            </p:cNvPr>
            <p:cNvSpPr txBox="1"/>
            <p:nvPr/>
          </p:nvSpPr>
          <p:spPr>
            <a:xfrm>
              <a:off x="6420994" y="1750480"/>
              <a:ext cx="5124925" cy="523220"/>
            </a:xfrm>
            <a:prstGeom prst="rect">
              <a:avLst/>
            </a:prstGeom>
            <a:noFill/>
          </p:spPr>
          <p:txBody>
            <a:bodyPr wrap="square" rtlCol="0">
              <a:spAutoFit/>
            </a:bodyPr>
            <a:lstStyle/>
            <a:p>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Strategizing plans B and safety nets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1" name="TextBox 8">
              <a:extLst>
                <a:ext uri="{FF2B5EF4-FFF2-40B4-BE49-F238E27FC236}">
                  <a16:creationId xmlns:a16="http://schemas.microsoft.com/office/drawing/2014/main" id="{726ABA70-2A00-5E18-8F67-4291A0157C19}"/>
                </a:ext>
              </a:extLst>
            </p:cNvPr>
            <p:cNvSpPr txBox="1"/>
            <p:nvPr/>
          </p:nvSpPr>
          <p:spPr>
            <a:xfrm>
              <a:off x="6420993" y="1302812"/>
              <a:ext cx="5124925" cy="523220"/>
            </a:xfrm>
            <a:prstGeom prst="rect">
              <a:avLst/>
            </a:prstGeom>
            <a:noFill/>
          </p:spPr>
          <p:txBody>
            <a:bodyPr wrap="square" lIns="108000" rIns="108000" rtlCol="0">
              <a:spAutoFit/>
            </a:bodyPr>
            <a:lstStyle/>
            <a:p>
              <a:r>
                <a:rPr lang="en-US" altLang="ko-KR" sz="2800" b="1" dirty="0" smtClean="0">
                  <a:latin typeface="Calibri" panose="020F0502020204030204" pitchFamily="34" charset="0"/>
                  <a:ea typeface="Microsoft Sans Serif" panose="020B0604020202020204" pitchFamily="34" charset="0"/>
                  <a:cs typeface="Calibri" panose="020F0502020204030204" pitchFamily="34" charset="0"/>
                </a:rPr>
                <a:t>Implements simple countermeasures </a:t>
              </a:r>
              <a:endParaRPr lang="en-US" altLang="ko-KR" sz="2800" b="1" dirty="0">
                <a:latin typeface="Calibri" panose="020F0502020204030204" pitchFamily="34" charset="0"/>
                <a:ea typeface="Microsoft Sans Serif" panose="020B0604020202020204" pitchFamily="34" charset="0"/>
                <a:cs typeface="Calibri" panose="020F0502020204030204" pitchFamily="34" charset="0"/>
              </a:endParaRPr>
            </a:p>
          </p:txBody>
        </p:sp>
      </p:grpSp>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46" t="9824" r="3271" b="9271"/>
          <a:stretch/>
        </p:blipFill>
        <p:spPr>
          <a:xfrm>
            <a:off x="9364987" y="3946830"/>
            <a:ext cx="8534401" cy="4709935"/>
          </a:xfrm>
          <a:prstGeom prst="rect">
            <a:avLst/>
          </a:prstGeom>
        </p:spPr>
      </p:pic>
      <p:sp>
        <p:nvSpPr>
          <p:cNvPr id="23" name="CasellaDiTesto 22">
            <a:extLst>
              <a:ext uri="{FF2B5EF4-FFF2-40B4-BE49-F238E27FC236}">
                <a16:creationId xmlns:a16="http://schemas.microsoft.com/office/drawing/2014/main" id="{245FC963-0690-C24F-9292-DE35FB46FD7A}"/>
              </a:ext>
            </a:extLst>
          </p:cNvPr>
          <p:cNvSpPr txBox="1"/>
          <p:nvPr/>
        </p:nvSpPr>
        <p:spPr>
          <a:xfrm>
            <a:off x="4585447" y="4961075"/>
            <a:ext cx="9170894" cy="369332"/>
          </a:xfrm>
          <a:prstGeom prst="rect">
            <a:avLst/>
          </a:prstGeom>
          <a:noFill/>
        </p:spPr>
        <p:txBody>
          <a:bodyPr wrap="square">
            <a:spAutoFit/>
          </a:bodyPr>
          <a:lstStyle/>
          <a:p>
            <a:pPr algn="l"/>
            <a:endParaRPr lang="it-IT" b="0" i="0" u="none" strike="noStrike" dirty="0">
              <a:solidFill>
                <a:srgbClr val="000000"/>
              </a:solidFill>
              <a:effectLst/>
            </a:endParaRPr>
          </a:p>
        </p:txBody>
      </p:sp>
    </p:spTree>
    <p:extLst>
      <p:ext uri="{BB962C8B-B14F-4D97-AF65-F5344CB8AC3E}">
        <p14:creationId xmlns:p14="http://schemas.microsoft.com/office/powerpoint/2010/main" val="252109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Index</a:t>
            </a:r>
          </a:p>
        </p:txBody>
      </p:sp>
      <p:grpSp>
        <p:nvGrpSpPr>
          <p:cNvPr id="3" name="Gruppo 2"/>
          <p:cNvGrpSpPr/>
          <p:nvPr/>
        </p:nvGrpSpPr>
        <p:grpSpPr>
          <a:xfrm>
            <a:off x="9496486" y="3431317"/>
            <a:ext cx="8778067" cy="3424366"/>
            <a:chOff x="9496486" y="3166934"/>
            <a:chExt cx="8778067" cy="3424366"/>
          </a:xfrm>
        </p:grpSpPr>
        <p:pic>
          <p:nvPicPr>
            <p:cNvPr id="18" name="object 2">
              <a:extLst>
                <a:ext uri="{FF2B5EF4-FFF2-40B4-BE49-F238E27FC236}">
                  <a16:creationId xmlns:a16="http://schemas.microsoft.com/office/drawing/2014/main" id="{326F599C-0902-4E54-BAC7-ADAF9B4BDB92}"/>
                </a:ext>
              </a:extLst>
            </p:cNvPr>
            <p:cNvPicPr/>
            <p:nvPr/>
          </p:nvPicPr>
          <p:blipFill rotWithShape="1">
            <a:blip r:embed="rId2" cstate="print"/>
            <a:srcRect b="68891"/>
            <a:stretch/>
          </p:blipFill>
          <p:spPr>
            <a:xfrm>
              <a:off x="9515489" y="5778271"/>
              <a:ext cx="370416" cy="280000"/>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9496486" y="3249696"/>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2" cstate="print"/>
              <a:srcRect l="-2272" t="29946" r="-2859" b="3582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grpSp>
          <p:nvGrpSpPr>
            <p:cNvPr id="17" name="Group 3">
              <a:extLst>
                <a:ext uri="{FF2B5EF4-FFF2-40B4-BE49-F238E27FC236}">
                  <a16:creationId xmlns:a16="http://schemas.microsoft.com/office/drawing/2014/main" id="{ABE8CA26-A253-FEA9-0D71-ED581E06890E}"/>
                </a:ext>
              </a:extLst>
            </p:cNvPr>
            <p:cNvGrpSpPr/>
            <p:nvPr/>
          </p:nvGrpSpPr>
          <p:grpSpPr>
            <a:xfrm>
              <a:off x="10121155" y="3166934"/>
              <a:ext cx="8153398" cy="1848760"/>
              <a:chOff x="6420992" y="1321255"/>
              <a:chExt cx="5124927" cy="1711067"/>
            </a:xfrm>
          </p:grpSpPr>
          <p:sp>
            <p:nvSpPr>
              <p:cNvPr id="24" name="TextBox 7">
                <a:extLst>
                  <a:ext uri="{FF2B5EF4-FFF2-40B4-BE49-F238E27FC236}">
                    <a16:creationId xmlns:a16="http://schemas.microsoft.com/office/drawing/2014/main" id="{E14246F7-D781-9448-D419-CE746011E83D}"/>
                  </a:ext>
                </a:extLst>
              </p:cNvPr>
              <p:cNvSpPr txBox="1"/>
              <p:nvPr/>
            </p:nvSpPr>
            <p:spPr>
              <a:xfrm>
                <a:off x="6420994" y="1750480"/>
                <a:ext cx="5124925" cy="1281842"/>
              </a:xfrm>
              <a:prstGeom prst="rect">
                <a:avLst/>
              </a:prstGeom>
              <a:noFill/>
            </p:spPr>
            <p:txBody>
              <a:bodyPr wrap="square" rtlCol="0">
                <a:spAutoFit/>
              </a:bodyPr>
              <a:lstStyle/>
              <a:p>
                <a:r>
                  <a:rPr lang="en-US" altLang="ko-KR" sz="2800" dirty="0">
                    <a:latin typeface="Calibri" panose="020F0502020204030204" pitchFamily="34" charset="0"/>
                    <a:ea typeface="Microsoft Sans Serif" panose="020B0604020202020204" pitchFamily="34" charset="0"/>
                    <a:cs typeface="Calibri" panose="020F0502020204030204" pitchFamily="34" charset="0"/>
                  </a:rPr>
                  <a:t>Section 1: </a:t>
                </a: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Seeking for a definition</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r>
                  <a:rPr lang="en-US" altLang="ko-KR" sz="2800" dirty="0">
                    <a:latin typeface="Calibri" panose="020F0502020204030204" pitchFamily="34" charset="0"/>
                    <a:ea typeface="Microsoft Sans Serif" panose="020B0604020202020204" pitchFamily="34" charset="0"/>
                    <a:cs typeface="Calibri" panose="020F0502020204030204" pitchFamily="34" charset="0"/>
                  </a:rPr>
                  <a:t>Section 2: </a:t>
                </a: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Four main cluster of financial risks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r>
                  <a:rPr lang="en-US" altLang="ko-KR" sz="2800" dirty="0">
                    <a:latin typeface="Calibri" panose="020F0502020204030204" pitchFamily="34" charset="0"/>
                    <a:ea typeface="Microsoft Sans Serif" panose="020B0604020202020204" pitchFamily="34" charset="0"/>
                    <a:cs typeface="Calibri" panose="020F0502020204030204" pitchFamily="34" charset="0"/>
                  </a:rPr>
                  <a:t>Section 3: </a:t>
                </a: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Breakdown of typical financial risks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5" name="TextBox 8">
                <a:extLst>
                  <a:ext uri="{FF2B5EF4-FFF2-40B4-BE49-F238E27FC236}">
                    <a16:creationId xmlns:a16="http://schemas.microsoft.com/office/drawing/2014/main" id="{18538967-CA04-70D1-9C5C-75434C8C7BC3}"/>
                  </a:ext>
                </a:extLst>
              </p:cNvPr>
              <p:cNvSpPr txBox="1"/>
              <p:nvPr/>
            </p:nvSpPr>
            <p:spPr>
              <a:xfrm>
                <a:off x="6420992" y="1321255"/>
                <a:ext cx="5124925" cy="484251"/>
              </a:xfrm>
              <a:prstGeom prst="rect">
                <a:avLst/>
              </a:prstGeom>
              <a:noFill/>
            </p:spPr>
            <p:txBody>
              <a:bodyPr wrap="square" lIns="108000" rIns="108000" rtlCol="0">
                <a:spAutoFit/>
              </a:bodyPr>
              <a:lstStyle/>
              <a:p>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Unit 1: What does Financial Risk mean?</a:t>
                </a:r>
                <a:endParaRPr lang="ko-KR" altLang="en-US" sz="2800" b="1" dirty="0">
                  <a:latin typeface="Calibri" panose="020F0502020204030204" pitchFamily="34" charset="0"/>
                  <a:cs typeface="Calibri" panose="020F0502020204030204" pitchFamily="34" charset="0"/>
                </a:endParaRPr>
              </a:p>
            </p:txBody>
          </p:sp>
        </p:grpSp>
        <p:grpSp>
          <p:nvGrpSpPr>
            <p:cNvPr id="26" name="Group 3">
              <a:extLst>
                <a:ext uri="{FF2B5EF4-FFF2-40B4-BE49-F238E27FC236}">
                  <a16:creationId xmlns:a16="http://schemas.microsoft.com/office/drawing/2014/main" id="{02FD7B14-969C-8B21-ECEE-333D80A22E9D}"/>
                </a:ext>
              </a:extLst>
            </p:cNvPr>
            <p:cNvGrpSpPr/>
            <p:nvPr/>
          </p:nvGrpSpPr>
          <p:grpSpPr>
            <a:xfrm>
              <a:off x="10121155" y="5653974"/>
              <a:ext cx="7924800" cy="937326"/>
              <a:chOff x="6420993" y="1336374"/>
              <a:chExt cx="5124926"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Section </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1: </a:t>
                </a:r>
                <a:r>
                  <a:rPr lang="en-US" altLang="ko-KR" sz="2800" dirty="0" smtClean="0">
                    <a:latin typeface="Calibri" panose="020F0502020204030204" pitchFamily="34" charset="0"/>
                    <a:ea typeface="Microsoft Sans Serif" panose="020B0604020202020204" pitchFamily="34" charset="0"/>
                    <a:cs typeface="Calibri" panose="020F0502020204030204" pitchFamily="34" charset="0"/>
                  </a:rPr>
                  <a:t>A four-dimension approach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124925" cy="523220"/>
              </a:xfrm>
              <a:prstGeom prst="rect">
                <a:avLst/>
              </a:prstGeom>
              <a:noFill/>
            </p:spPr>
            <p:txBody>
              <a:bodyPr wrap="square" lIns="108000" rIns="108000" rtlCol="0">
                <a:spAutoFit/>
              </a:bodyPr>
              <a:lstStyle/>
              <a:p>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Unit </a:t>
                </a:r>
                <a:r>
                  <a:rPr lang="en-US" altLang="ko-KR" sz="2800" b="1" dirty="0" smtClean="0">
                    <a:latin typeface="Calibri" panose="020F0502020204030204" pitchFamily="34" charset="0"/>
                    <a:ea typeface="Microsoft Sans Serif" panose="020B0604020202020204" pitchFamily="34" charset="0"/>
                    <a:cs typeface="Calibri" panose="020F0502020204030204" pitchFamily="34" charset="0"/>
                  </a:rPr>
                  <a:t>2: How do you mitigate the financial risk?</a:t>
                </a:r>
                <a:endParaRPr lang="en-US" altLang="ko-KR" sz="2800" b="1" dirty="0">
                  <a:latin typeface="Calibri" panose="020F0502020204030204" pitchFamily="34" charset="0"/>
                  <a:ea typeface="Microsoft Sans Serif" panose="020B0604020202020204" pitchFamily="34" charset="0"/>
                  <a:cs typeface="Calibri" panose="020F0502020204030204" pitchFamily="34" charset="0"/>
                </a:endParaRPr>
              </a:p>
            </p:txBody>
          </p:sp>
        </p:grpSp>
      </p:grpSp>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183" y="2638728"/>
            <a:ext cx="8807675" cy="5871783"/>
          </a:xfrm>
          <a:prstGeom prst="rect">
            <a:avLst/>
          </a:prstGeom>
        </p:spPr>
      </p:pic>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Unit 1: What does Financial Risk mean?</a:t>
            </a:r>
          </a:p>
        </p:txBody>
      </p:sp>
      <p:sp>
        <p:nvSpPr>
          <p:cNvPr id="2" name="CasellaDiTesto 1">
            <a:extLst>
              <a:ext uri="{FF2B5EF4-FFF2-40B4-BE49-F238E27FC236}">
                <a16:creationId xmlns:a16="http://schemas.microsoft.com/office/drawing/2014/main" id="{2E03FE4E-10F8-3C4B-973C-B9A6FDAD650A}"/>
              </a:ext>
            </a:extLst>
          </p:cNvPr>
          <p:cNvSpPr txBox="1"/>
          <p:nvPr/>
        </p:nvSpPr>
        <p:spPr>
          <a:xfrm>
            <a:off x="1181100" y="2781300"/>
            <a:ext cx="4134850" cy="584775"/>
          </a:xfrm>
          <a:prstGeom prst="rect">
            <a:avLst/>
          </a:prstGeom>
          <a:noFill/>
        </p:spPr>
        <p:txBody>
          <a:bodyPr wrap="none" rtlCol="0">
            <a:spAutoFit/>
          </a:bodyPr>
          <a:lstStyle/>
          <a:p>
            <a:r>
              <a:rPr lang="en-US" sz="3200" b="1" dirty="0" smtClean="0"/>
              <a:t>Seeking for a definition</a:t>
            </a:r>
            <a:endParaRPr lang="en-US" sz="3200" b="1" dirty="0"/>
          </a:p>
        </p:txBody>
      </p:sp>
      <p:sp>
        <p:nvSpPr>
          <p:cNvPr id="3" name="CasellaDiTesto 2">
            <a:extLst>
              <a:ext uri="{FF2B5EF4-FFF2-40B4-BE49-F238E27FC236}">
                <a16:creationId xmlns:a16="http://schemas.microsoft.com/office/drawing/2014/main" id="{95120F6A-1CD9-2845-A24A-38AB6A0FB353}"/>
              </a:ext>
            </a:extLst>
          </p:cNvPr>
          <p:cNvSpPr txBox="1"/>
          <p:nvPr/>
        </p:nvSpPr>
        <p:spPr>
          <a:xfrm>
            <a:off x="1181100" y="3804643"/>
            <a:ext cx="15925800" cy="3970318"/>
          </a:xfrm>
          <a:prstGeom prst="rect">
            <a:avLst/>
          </a:prstGeom>
          <a:noFill/>
        </p:spPr>
        <p:txBody>
          <a:bodyPr wrap="square" rtlCol="0">
            <a:spAutoFit/>
          </a:bodyPr>
          <a:lstStyle/>
          <a:p>
            <a:pPr fontAlgn="base"/>
            <a:r>
              <a:rPr lang="en-GB" sz="2800" dirty="0" smtClean="0">
                <a:effectLst/>
                <a:ea typeface="Microsoft Sans Serif" panose="020B0604020202020204" pitchFamily="34" charset="0"/>
              </a:rPr>
              <a:t>By Financial Risk, we usually refer to a form of risk emerging from an event, situation, dynamic that might negatively impact people’s financial status quo.</a:t>
            </a:r>
          </a:p>
          <a:p>
            <a:pPr fontAlgn="base"/>
            <a:endParaRPr lang="en-GB" sz="2800" dirty="0">
              <a:ea typeface="Microsoft Sans Serif" panose="020B0604020202020204" pitchFamily="34" charset="0"/>
            </a:endParaRPr>
          </a:p>
          <a:p>
            <a:pPr fontAlgn="base"/>
            <a:r>
              <a:rPr lang="en-GB" sz="2800" dirty="0" smtClean="0">
                <a:effectLst/>
                <a:ea typeface="Microsoft Sans Serif" panose="020B0604020202020204" pitchFamily="34" charset="0"/>
              </a:rPr>
              <a:t>The cluster of potential events from which the financial risk might arise from are numerous and very diverse among each others. </a:t>
            </a:r>
            <a:endParaRPr lang="it-IT" sz="2800" dirty="0" smtClean="0">
              <a:ea typeface="Microsoft Sans Serif" panose="020B0604020202020204" pitchFamily="34" charset="0"/>
            </a:endParaRPr>
          </a:p>
          <a:p>
            <a:pPr fontAlgn="base"/>
            <a:endParaRPr lang="it-IT" sz="2800" dirty="0">
              <a:effectLst/>
              <a:ea typeface="Microsoft Sans Serif" panose="020B0604020202020204" pitchFamily="34" charset="0"/>
            </a:endParaRPr>
          </a:p>
          <a:p>
            <a:pPr fontAlgn="base"/>
            <a:r>
              <a:rPr lang="en-US" sz="2800" dirty="0" smtClean="0">
                <a:ea typeface="Microsoft Sans Serif" panose="020B0604020202020204" pitchFamily="34" charset="0"/>
              </a:rPr>
              <a:t>Specialised literature offers many different taxonomy to describe the most typical types of Financial Risk. In the content of this module, the taxonomy of risk is structured so as to guide learners throng the most common risks that one might experience while managing his / her personal finances</a:t>
            </a:r>
            <a:endParaRPr lang="en-US" sz="2800" dirty="0" smtClean="0">
              <a:effectLst/>
              <a:ea typeface="Microsoft Sans Serif" panose="020B0604020202020204" pitchFamily="34" charset="0"/>
            </a:endParaRPr>
          </a:p>
        </p:txBody>
      </p:sp>
    </p:spTree>
    <p:extLst>
      <p:ext uri="{BB962C8B-B14F-4D97-AF65-F5344CB8AC3E}">
        <p14:creationId xmlns:p14="http://schemas.microsoft.com/office/powerpoint/2010/main" val="167840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smtClean="0">
                <a:latin typeface="Calibri" panose="020F0502020204030204" pitchFamily="34" charset="0"/>
                <a:ea typeface="Microsoft Sans Serif" panose="020B0604020202020204" pitchFamily="34" charset="0"/>
                <a:cs typeface="Calibri" panose="020F0502020204030204" pitchFamily="34" charset="0"/>
              </a:rPr>
              <a:t>Four main clusters of Financial Risks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5" name="Gruppo 4"/>
          <p:cNvGrpSpPr/>
          <p:nvPr/>
        </p:nvGrpSpPr>
        <p:grpSpPr>
          <a:xfrm>
            <a:off x="1181100" y="3404563"/>
            <a:ext cx="16116300" cy="3816429"/>
            <a:chOff x="577059" y="2400300"/>
            <a:chExt cx="14100735" cy="3816429"/>
          </a:xfrm>
        </p:grpSpPr>
        <p:sp>
          <p:nvSpPr>
            <p:cNvPr id="6" name="CasellaDiTesto 5">
              <a:extLst>
                <a:ext uri="{FF2B5EF4-FFF2-40B4-BE49-F238E27FC236}">
                  <a16:creationId xmlns:a16="http://schemas.microsoft.com/office/drawing/2014/main" id="{BEA0FF3A-FE75-94B1-D18D-42753ECA6E59}"/>
                </a:ext>
              </a:extLst>
            </p:cNvPr>
            <p:cNvSpPr txBox="1"/>
            <p:nvPr/>
          </p:nvSpPr>
          <p:spPr>
            <a:xfrm>
              <a:off x="577059" y="2400300"/>
              <a:ext cx="3389050" cy="3816429"/>
            </a:xfrm>
            <a:prstGeom prst="rect">
              <a:avLst/>
            </a:prstGeom>
            <a:noFill/>
          </p:spPr>
          <p:txBody>
            <a:bodyPr wrap="square" rtlCol="0">
              <a:spAutoFit/>
            </a:bodyPr>
            <a:lstStyle/>
            <a:p>
              <a:r>
                <a:rPr lang="en-US" sz="2200" b="1" dirty="0" smtClean="0">
                  <a:solidFill>
                    <a:srgbClr val="002060"/>
                  </a:solidFill>
                  <a:ea typeface="Microsoft Sans Serif" panose="020B0604020202020204" pitchFamily="34" charset="0"/>
                  <a:cs typeface="Microsoft Sans Serif" panose="020B0604020202020204" pitchFamily="34" charset="0"/>
                </a:rPr>
                <a:t>General Financial Risk </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When we talk about General Financial Risk, we refer to any event that might generate a loss. </a:t>
              </a:r>
            </a:p>
            <a:p>
              <a:endParaRPr lang="en-US" sz="2200" dirty="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This type of risk is essentially related to the origin and source of the triggering event.</a:t>
              </a:r>
              <a:endParaRPr lang="en-US" sz="2200" dirty="0">
                <a:ea typeface="Microsoft Sans Serif" panose="020B0604020202020204" pitchFamily="34" charset="0"/>
                <a:cs typeface="Microsoft Sans Serif" panose="020B0604020202020204" pitchFamily="34" charset="0"/>
              </a:endParaRPr>
            </a:p>
          </p:txBody>
        </p:sp>
        <p:grpSp>
          <p:nvGrpSpPr>
            <p:cNvPr id="7" name="Gruppo 6"/>
            <p:cNvGrpSpPr/>
            <p:nvPr/>
          </p:nvGrpSpPr>
          <p:grpSpPr>
            <a:xfrm>
              <a:off x="4127491" y="2400300"/>
              <a:ext cx="10550303" cy="3816429"/>
              <a:chOff x="4127491" y="2400300"/>
              <a:chExt cx="10550303" cy="3816429"/>
            </a:xfrm>
          </p:grpSpPr>
          <p:sp>
            <p:nvSpPr>
              <p:cNvPr id="8" name="CasellaDiTesto 7">
                <a:extLst>
                  <a:ext uri="{FF2B5EF4-FFF2-40B4-BE49-F238E27FC236}">
                    <a16:creationId xmlns:a16="http://schemas.microsoft.com/office/drawing/2014/main" id="{BEA0FF3A-FE75-94B1-D18D-42753ECA6E59}"/>
                  </a:ext>
                </a:extLst>
              </p:cNvPr>
              <p:cNvSpPr txBox="1"/>
              <p:nvPr/>
            </p:nvSpPr>
            <p:spPr>
              <a:xfrm>
                <a:off x="4127491" y="2400300"/>
                <a:ext cx="3409180" cy="3139321"/>
              </a:xfrm>
              <a:prstGeom prst="rect">
                <a:avLst/>
              </a:prstGeom>
              <a:noFill/>
            </p:spPr>
            <p:txBody>
              <a:bodyPr wrap="square" rtlCol="0">
                <a:spAutoFit/>
              </a:bodyPr>
              <a:lstStyle/>
              <a:p>
                <a:r>
                  <a:rPr lang="en-US" sz="2200" b="1" dirty="0" smtClean="0">
                    <a:solidFill>
                      <a:srgbClr val="002060"/>
                    </a:solidFill>
                    <a:ea typeface="Microsoft Sans Serif" panose="020B0604020202020204" pitchFamily="34" charset="0"/>
                    <a:cs typeface="Microsoft Sans Serif" panose="020B0604020202020204" pitchFamily="34" charset="0"/>
                  </a:rPr>
                  <a:t>Individual Financial Risk</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This Risk pertains to the person very own finances and it might be generated by poor judgements and / or and overestimation of favorable trends and dynamics </a:t>
                </a:r>
                <a:endParaRPr lang="en-US" sz="2200" dirty="0">
                  <a:ea typeface="Microsoft Sans Serif" panose="020B0604020202020204" pitchFamily="34" charset="0"/>
                  <a:cs typeface="Microsoft Sans Serif" panose="020B0604020202020204" pitchFamily="34" charset="0"/>
                </a:endParaRPr>
              </a:p>
            </p:txBody>
          </p:sp>
          <p:sp>
            <p:nvSpPr>
              <p:cNvPr id="9" name="CasellaDiTesto 8">
                <a:extLst>
                  <a:ext uri="{FF2B5EF4-FFF2-40B4-BE49-F238E27FC236}">
                    <a16:creationId xmlns:a16="http://schemas.microsoft.com/office/drawing/2014/main" id="{BEA0FF3A-FE75-94B1-D18D-42753ECA6E59}"/>
                  </a:ext>
                </a:extLst>
              </p:cNvPr>
              <p:cNvSpPr txBox="1"/>
              <p:nvPr/>
            </p:nvSpPr>
            <p:spPr>
              <a:xfrm>
                <a:off x="7698053" y="2400300"/>
                <a:ext cx="3409180" cy="3816429"/>
              </a:xfrm>
              <a:prstGeom prst="rect">
                <a:avLst/>
              </a:prstGeom>
              <a:noFill/>
            </p:spPr>
            <p:txBody>
              <a:bodyPr wrap="square" rtlCol="0">
                <a:spAutoFit/>
              </a:bodyPr>
              <a:lstStyle/>
              <a:p>
                <a:r>
                  <a:rPr lang="en-US" sz="2200" b="1" dirty="0" smtClean="0">
                    <a:solidFill>
                      <a:srgbClr val="002060"/>
                    </a:solidFill>
                    <a:ea typeface="Microsoft Sans Serif" panose="020B0604020202020204" pitchFamily="34" charset="0"/>
                    <a:cs typeface="Microsoft Sans Serif" panose="020B0604020202020204" pitchFamily="34" charset="0"/>
                  </a:rPr>
                  <a:t>Time-based Financial Risk</a:t>
                </a:r>
                <a:r>
                  <a:rPr lang="en-US" sz="2200" dirty="0" smtClean="0">
                    <a:ea typeface="Microsoft Sans Serif" panose="020B0604020202020204" pitchFamily="34" charset="0"/>
                    <a:cs typeface="Microsoft Sans Serif" panose="020B0604020202020204" pitchFamily="34" charset="0"/>
                  </a:rPr>
                  <a:t> </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Financial Risks can be also categorized based on the timeframe involved and considered. </a:t>
                </a:r>
              </a:p>
              <a:p>
                <a:endParaRPr lang="en-US" sz="2200" dirty="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There is no easy way to estimate their impact, and as in some cases, their likelihood at all</a:t>
                </a:r>
              </a:p>
            </p:txBody>
          </p:sp>
          <p:sp>
            <p:nvSpPr>
              <p:cNvPr id="11" name="CasellaDiTesto 10">
                <a:extLst>
                  <a:ext uri="{FF2B5EF4-FFF2-40B4-BE49-F238E27FC236}">
                    <a16:creationId xmlns:a16="http://schemas.microsoft.com/office/drawing/2014/main" id="{BEA0FF3A-FE75-94B1-D18D-42753ECA6E59}"/>
                  </a:ext>
                </a:extLst>
              </p:cNvPr>
              <p:cNvSpPr txBox="1"/>
              <p:nvPr/>
            </p:nvSpPr>
            <p:spPr>
              <a:xfrm>
                <a:off x="11268612" y="2400300"/>
                <a:ext cx="3409182" cy="3139321"/>
              </a:xfrm>
              <a:prstGeom prst="rect">
                <a:avLst/>
              </a:prstGeom>
              <a:noFill/>
            </p:spPr>
            <p:txBody>
              <a:bodyPr wrap="square" rtlCol="0">
                <a:spAutoFit/>
              </a:bodyPr>
              <a:lstStyle/>
              <a:p>
                <a:r>
                  <a:rPr lang="en-US" sz="2200" b="1" dirty="0" smtClean="0">
                    <a:solidFill>
                      <a:srgbClr val="002060"/>
                    </a:solidFill>
                    <a:ea typeface="Microsoft Sans Serif" panose="020B0604020202020204" pitchFamily="34" charset="0"/>
                    <a:cs typeface="Microsoft Sans Serif" panose="020B0604020202020204" pitchFamily="34" charset="0"/>
                  </a:rPr>
                  <a:t>Impact-based Financial Risk</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Depending on the domain interested by the risk, people might face several negative outcomes that again might be simple consequence of bad luck, or poor judgement</a:t>
                </a:r>
                <a:endParaRPr lang="en-US" sz="2200" dirty="0">
                  <a:ea typeface="Microsoft Sans Serif" panose="020B0604020202020204" pitchFamily="34" charset="0"/>
                  <a:cs typeface="Microsoft Sans Serif" panose="020B0604020202020204" pitchFamily="34" charset="0"/>
                </a:endParaRPr>
              </a:p>
            </p:txBody>
          </p:sp>
          <p:cxnSp>
            <p:nvCxnSpPr>
              <p:cNvPr id="13" name="Connettore diritto 12">
                <a:extLst>
                  <a:ext uri="{FF2B5EF4-FFF2-40B4-BE49-F238E27FC236}">
                    <a16:creationId xmlns:a16="http://schemas.microsoft.com/office/drawing/2014/main" id="{40F1DE3A-5E14-1EB0-D6FF-6C1A7A8FA3EB}"/>
                  </a:ext>
                </a:extLst>
              </p:cNvPr>
              <p:cNvCxnSpPr>
                <a:cxnSpLocks/>
              </p:cNvCxnSpPr>
              <p:nvPr/>
            </p:nvCxnSpPr>
            <p:spPr>
              <a:xfrm>
                <a:off x="7536671" y="2444466"/>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grpSp>
      <p:cxnSp>
        <p:nvCxnSpPr>
          <p:cNvPr id="33" name="Connettore diritto 32">
            <a:extLst>
              <a:ext uri="{FF2B5EF4-FFF2-40B4-BE49-F238E27FC236}">
                <a16:creationId xmlns:a16="http://schemas.microsoft.com/office/drawing/2014/main" id="{40F1DE3A-5E14-1EB0-D6FF-6C1A7A8FA3EB}"/>
              </a:ext>
            </a:extLst>
          </p:cNvPr>
          <p:cNvCxnSpPr>
            <a:cxnSpLocks/>
          </p:cNvCxnSpPr>
          <p:nvPr/>
        </p:nvCxnSpPr>
        <p:spPr>
          <a:xfrm>
            <a:off x="13258800" y="3491798"/>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Connettore diritto 33">
            <a:extLst>
              <a:ext uri="{FF2B5EF4-FFF2-40B4-BE49-F238E27FC236}">
                <a16:creationId xmlns:a16="http://schemas.microsoft.com/office/drawing/2014/main" id="{40F1DE3A-5E14-1EB0-D6FF-6C1A7A8FA3EB}"/>
              </a:ext>
            </a:extLst>
          </p:cNvPr>
          <p:cNvCxnSpPr>
            <a:cxnSpLocks/>
          </p:cNvCxnSpPr>
          <p:nvPr/>
        </p:nvCxnSpPr>
        <p:spPr>
          <a:xfrm>
            <a:off x="5029200" y="3491798"/>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88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smtClean="0">
                <a:latin typeface="Calibri" panose="020F0502020204030204" pitchFamily="34" charset="0"/>
                <a:ea typeface="Microsoft Sans Serif" panose="020B0604020202020204" pitchFamily="34" charset="0"/>
                <a:cs typeface="Calibri" panose="020F0502020204030204" pitchFamily="34" charset="0"/>
              </a:rPr>
              <a:t>General Financial Risks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42732"/>
            <a:ext cx="16116300" cy="4832092"/>
            <a:chOff x="1181100" y="2789010"/>
            <a:chExt cx="15887700" cy="4832092"/>
          </a:xfrm>
        </p:grpSpPr>
        <p:sp>
          <p:nvSpPr>
            <p:cNvPr id="14" name="CasellaDiTesto 13">
              <a:extLst>
                <a:ext uri="{FF2B5EF4-FFF2-40B4-BE49-F238E27FC236}">
                  <a16:creationId xmlns:a16="http://schemas.microsoft.com/office/drawing/2014/main" id="{D0D0AF75-39E3-6071-0B2D-78E341310EAB}"/>
                </a:ext>
              </a:extLst>
            </p:cNvPr>
            <p:cNvSpPr txBox="1"/>
            <p:nvPr/>
          </p:nvSpPr>
          <p:spPr>
            <a:xfrm>
              <a:off x="1181100" y="2789010"/>
              <a:ext cx="6977569" cy="4832092"/>
            </a:xfrm>
            <a:prstGeom prst="rect">
              <a:avLst/>
            </a:prstGeom>
            <a:noFill/>
          </p:spPr>
          <p:txBody>
            <a:bodyPr wrap="square" rtlCol="0">
              <a:spAutoFit/>
            </a:bodyPr>
            <a:lstStyle/>
            <a:p>
              <a:r>
                <a:rPr lang="en-US" sz="2200" b="1" dirty="0" smtClean="0">
                  <a:cs typeface="Arial" panose="020B0604020202020204" pitchFamily="34" charset="0"/>
                </a:rPr>
                <a:t>Systemic Financial Risk</a:t>
              </a:r>
            </a:p>
            <a:p>
              <a:endParaRPr lang="en-US" sz="2200" b="1" dirty="0">
                <a:cs typeface="Arial" panose="020B0604020202020204" pitchFamily="34" charset="0"/>
              </a:endParaRPr>
            </a:p>
            <a:p>
              <a:endParaRPr lang="en-US" sz="2200" b="1" dirty="0" smtClean="0">
                <a:cs typeface="Arial" panose="020B0604020202020204" pitchFamily="34" charset="0"/>
              </a:endParaRPr>
            </a:p>
            <a:p>
              <a:r>
                <a:rPr lang="en-US" sz="2200" dirty="0" smtClean="0">
                  <a:cs typeface="Arial" panose="020B0604020202020204" pitchFamily="34" charset="0"/>
                </a:rPr>
                <a:t>In broad terms, Systemic Financial Risk generates from events that affect and impact all people and from which you cannot </a:t>
              </a:r>
              <a:r>
                <a:rPr lang="en-US" sz="2200" i="1" dirty="0" smtClean="0">
                  <a:cs typeface="Arial" panose="020B0604020202020204" pitchFamily="34" charset="0"/>
                </a:rPr>
                <a:t>escape from.</a:t>
              </a:r>
              <a:endParaRPr lang="en-US" sz="2200" dirty="0" smtClean="0">
                <a:cs typeface="Arial" panose="020B0604020202020204" pitchFamily="34" charset="0"/>
              </a:endParaRPr>
            </a:p>
            <a:p>
              <a:endParaRPr lang="en-US" sz="2200" i="1" dirty="0">
                <a:cs typeface="Arial" panose="020B0604020202020204" pitchFamily="34" charset="0"/>
              </a:endParaRPr>
            </a:p>
            <a:p>
              <a:r>
                <a:rPr lang="en-US" sz="2200" dirty="0" smtClean="0">
                  <a:cs typeface="Arial" panose="020B0604020202020204" pitchFamily="34" charset="0"/>
                </a:rPr>
                <a:t>As the term implies, Systemic Financial Risk stems from triggers that impact the socio-economic ecosystem as a whole (i.e., instable political climate) and translates topically into increased Market Volatility (less capacity to foreseen and “decode” future market trends), increased interest rates (less capacity to access the credit market), increased taxes (less purchasing power).</a:t>
              </a:r>
              <a:endParaRPr lang="en-US" sz="2200" dirty="0">
                <a:cs typeface="Arial" panose="020B0604020202020204" pitchFamily="34" charset="0"/>
              </a:endParaRPr>
            </a:p>
          </p:txBody>
        </p:sp>
        <p:sp>
          <p:nvSpPr>
            <p:cNvPr id="15" name="CasellaDiTesto 14">
              <a:extLst>
                <a:ext uri="{FF2B5EF4-FFF2-40B4-BE49-F238E27FC236}">
                  <a16:creationId xmlns:a16="http://schemas.microsoft.com/office/drawing/2014/main" id="{8E94C42A-A037-D1EF-230B-77649F5E5FA4}"/>
                </a:ext>
              </a:extLst>
            </p:cNvPr>
            <p:cNvSpPr txBox="1"/>
            <p:nvPr/>
          </p:nvSpPr>
          <p:spPr>
            <a:xfrm>
              <a:off x="9353041" y="2789010"/>
              <a:ext cx="7715759" cy="3139321"/>
            </a:xfrm>
            <a:prstGeom prst="rect">
              <a:avLst/>
            </a:prstGeom>
            <a:noFill/>
          </p:spPr>
          <p:txBody>
            <a:bodyPr wrap="square" rtlCol="0">
              <a:spAutoFit/>
            </a:bodyPr>
            <a:lstStyle/>
            <a:p>
              <a:r>
                <a:rPr lang="en-US" sz="2200" b="1" dirty="0" smtClean="0">
                  <a:cs typeface="Arial" panose="020B0604020202020204" pitchFamily="34" charset="0"/>
                </a:rPr>
                <a:t>Non-Systemic Financial Risk </a:t>
              </a:r>
            </a:p>
            <a:p>
              <a:endParaRPr lang="en-US" sz="2200" dirty="0" smtClean="0">
                <a:cs typeface="Arial" panose="020B0604020202020204" pitchFamily="34" charset="0"/>
              </a:endParaRPr>
            </a:p>
            <a:p>
              <a:endParaRPr lang="en-US" sz="2200" dirty="0">
                <a:cs typeface="Arial" panose="020B0604020202020204" pitchFamily="34" charset="0"/>
              </a:endParaRPr>
            </a:p>
            <a:p>
              <a:r>
                <a:rPr lang="en-US" sz="2200" dirty="0" smtClean="0">
                  <a:cs typeface="Arial" panose="020B0604020202020204" pitchFamily="34" charset="0"/>
                </a:rPr>
                <a:t>In this case we refer to events that might potentially affect the person only – or its closest groups of reference (the organisation he works for, family, etc.).</a:t>
              </a:r>
            </a:p>
            <a:p>
              <a:endParaRPr lang="en-US" sz="2200" dirty="0">
                <a:cs typeface="Arial" panose="020B0604020202020204" pitchFamily="34" charset="0"/>
              </a:endParaRPr>
            </a:p>
            <a:p>
              <a:r>
                <a:rPr lang="en-US" sz="2200" dirty="0" smtClean="0">
                  <a:cs typeface="Arial" panose="020B0604020202020204" pitchFamily="34" charset="0"/>
                </a:rPr>
                <a:t>Typical Non-systemic financial Risk scenarios are represented by a sudden illness, a sudden malfunctioning of a machinery, etc. </a:t>
              </a:r>
              <a:endParaRPr lang="en-US" sz="2200" dirty="0">
                <a:cs typeface="Arial" panose="020B0604020202020204" pitchFamily="34" charset="0"/>
              </a:endParaRPr>
            </a:p>
          </p:txBody>
        </p:sp>
        <p:cxnSp>
          <p:nvCxnSpPr>
            <p:cNvPr id="17" name="Connettore diritto 16">
              <a:extLst>
                <a:ext uri="{FF2B5EF4-FFF2-40B4-BE49-F238E27FC236}">
                  <a16:creationId xmlns:a16="http://schemas.microsoft.com/office/drawing/2014/main" id="{40F1DE3A-5E14-1EB0-D6FF-6C1A7A8FA3EB}"/>
                </a:ext>
              </a:extLst>
            </p:cNvPr>
            <p:cNvCxnSpPr>
              <a:cxnSpLocks/>
            </p:cNvCxnSpPr>
            <p:nvPr/>
          </p:nvCxnSpPr>
          <p:spPr>
            <a:xfrm>
              <a:off x="8755855" y="2827110"/>
              <a:ext cx="1" cy="395717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5173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smtClean="0">
                <a:latin typeface="Calibri" panose="020F0502020204030204" pitchFamily="34" charset="0"/>
                <a:ea typeface="Microsoft Sans Serif" panose="020B0604020202020204" pitchFamily="34" charset="0"/>
                <a:cs typeface="Calibri" panose="020F0502020204030204" pitchFamily="34" charset="0"/>
              </a:rPr>
              <a:t>Individual Financial Risks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46196"/>
            <a:ext cx="16116300" cy="5533284"/>
            <a:chOff x="1181100" y="2400300"/>
            <a:chExt cx="16116300" cy="5533284"/>
          </a:xfrm>
        </p:grpSpPr>
        <p:sp>
          <p:nvSpPr>
            <p:cNvPr id="8" name="CasellaDiTesto 7">
              <a:extLst>
                <a:ext uri="{FF2B5EF4-FFF2-40B4-BE49-F238E27FC236}">
                  <a16:creationId xmlns:a16="http://schemas.microsoft.com/office/drawing/2014/main" id="{BEA0FF3A-FE75-94B1-D18D-42753ECA6E59}"/>
                </a:ext>
              </a:extLst>
            </p:cNvPr>
            <p:cNvSpPr txBox="1"/>
            <p:nvPr/>
          </p:nvSpPr>
          <p:spPr>
            <a:xfrm>
              <a:off x="1181100" y="2400300"/>
              <a:ext cx="3948730" cy="5509200"/>
            </a:xfrm>
            <a:prstGeom prst="rect">
              <a:avLst/>
            </a:prstGeom>
            <a:noFill/>
          </p:spPr>
          <p:txBody>
            <a:bodyPr wrap="square" rtlCol="0">
              <a:spAutoFit/>
            </a:bodyPr>
            <a:lstStyle/>
            <a:p>
              <a:r>
                <a:rPr lang="en-US" sz="2200" b="1" dirty="0" smtClean="0">
                  <a:ea typeface="Microsoft Sans Serif" panose="020B0604020202020204" pitchFamily="34" charset="0"/>
                  <a:cs typeface="Microsoft Sans Serif" panose="020B0604020202020204" pitchFamily="34" charset="0"/>
                </a:rPr>
                <a:t>Income Risk </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Income Risk might relate to a series of event that affect work-ability of the person, and ultimately his / her capacity to earn an income</a:t>
              </a:r>
            </a:p>
            <a:p>
              <a:endParaRPr lang="en-US" sz="2200" dirty="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Typical instances of Income Risk emerge in case of: </a:t>
              </a:r>
            </a:p>
            <a:p>
              <a:pPr marL="342900" indent="-342900">
                <a:buFont typeface="Arial" panose="020B0604020202020204" pitchFamily="34" charset="0"/>
                <a:buChar char="•"/>
              </a:pPr>
              <a:r>
                <a:rPr lang="en-US" sz="2200" dirty="0" smtClean="0">
                  <a:ea typeface="Microsoft Sans Serif" panose="020B0604020202020204" pitchFamily="34" charset="0"/>
                  <a:cs typeface="Microsoft Sans Serif" panose="020B0604020202020204" pitchFamily="34" charset="0"/>
                </a:rPr>
                <a:t>Physical disability</a:t>
              </a:r>
            </a:p>
            <a:p>
              <a:pPr marL="342900" indent="-342900">
                <a:buFont typeface="Arial" panose="020B0604020202020204" pitchFamily="34" charset="0"/>
                <a:buChar char="•"/>
              </a:pPr>
              <a:r>
                <a:rPr lang="en-US" sz="2200" dirty="0" smtClean="0">
                  <a:ea typeface="Microsoft Sans Serif" panose="020B0604020202020204" pitchFamily="34" charset="0"/>
                  <a:cs typeface="Microsoft Sans Serif" panose="020B0604020202020204" pitchFamily="34" charset="0"/>
                </a:rPr>
                <a:t>Dismissal </a:t>
              </a:r>
            </a:p>
            <a:p>
              <a:pPr marL="342900" indent="-342900">
                <a:buFont typeface="Arial" panose="020B0604020202020204" pitchFamily="34" charset="0"/>
                <a:buChar char="•"/>
              </a:pPr>
              <a:r>
                <a:rPr lang="en-US" sz="2200" dirty="0" smtClean="0">
                  <a:ea typeface="Microsoft Sans Serif" panose="020B0604020202020204" pitchFamily="34" charset="0"/>
                  <a:cs typeface="Microsoft Sans Serif" panose="020B0604020202020204" pitchFamily="34" charset="0"/>
                </a:rPr>
                <a:t>Any other event excluding a person from the labor market</a:t>
              </a:r>
            </a:p>
            <a:p>
              <a:pPr marL="342900" indent="-342900">
                <a:buFont typeface="Arial" panose="020B0604020202020204" pitchFamily="34" charset="0"/>
                <a:buChar char="•"/>
              </a:pPr>
              <a:endParaRPr lang="en-US" sz="2200" dirty="0">
                <a:ea typeface="Microsoft Sans Serif" panose="020B0604020202020204" pitchFamily="34" charset="0"/>
                <a:cs typeface="Microsoft Sans Serif" panose="020B0604020202020204" pitchFamily="34" charset="0"/>
              </a:endParaRPr>
            </a:p>
          </p:txBody>
        </p:sp>
        <p:sp>
          <p:nvSpPr>
            <p:cNvPr id="11" name="CasellaDiTesto 10">
              <a:extLst>
                <a:ext uri="{FF2B5EF4-FFF2-40B4-BE49-F238E27FC236}">
                  <a16:creationId xmlns:a16="http://schemas.microsoft.com/office/drawing/2014/main" id="{BEA0FF3A-FE75-94B1-D18D-42753ECA6E59}"/>
                </a:ext>
              </a:extLst>
            </p:cNvPr>
            <p:cNvSpPr txBox="1"/>
            <p:nvPr/>
          </p:nvSpPr>
          <p:spPr>
            <a:xfrm>
              <a:off x="5317862" y="2400300"/>
              <a:ext cx="3972184" cy="3477875"/>
            </a:xfrm>
            <a:prstGeom prst="rect">
              <a:avLst/>
            </a:prstGeom>
            <a:noFill/>
          </p:spPr>
          <p:txBody>
            <a:bodyPr wrap="square" rtlCol="0">
              <a:spAutoFit/>
            </a:bodyPr>
            <a:lstStyle/>
            <a:p>
              <a:r>
                <a:rPr lang="en-US" sz="2200" b="1" dirty="0" smtClean="0">
                  <a:ea typeface="Microsoft Sans Serif" panose="020B0604020202020204" pitchFamily="34" charset="0"/>
                  <a:cs typeface="Microsoft Sans Serif" panose="020B0604020202020204" pitchFamily="34" charset="0"/>
                </a:rPr>
                <a:t>Expenditure Risk </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More simply, when the expenditures that arise in a given period exceed the money available to cover them</a:t>
              </a:r>
              <a:r>
                <a:rPr lang="en-US" sz="2200" dirty="0">
                  <a:ea typeface="Microsoft Sans Serif" panose="020B0604020202020204" pitchFamily="34" charset="0"/>
                  <a:cs typeface="Microsoft Sans Serif" panose="020B0604020202020204" pitchFamily="34" charset="0"/>
                </a:rPr>
                <a:t> </a:t>
              </a:r>
              <a:r>
                <a:rPr lang="en-US" sz="2200" dirty="0" smtClean="0">
                  <a:ea typeface="Microsoft Sans Serif" panose="020B0604020202020204" pitchFamily="34" charset="0"/>
                  <a:cs typeface="Microsoft Sans Serif" panose="020B0604020202020204" pitchFamily="34" charset="0"/>
                </a:rPr>
                <a:t>(when there is no sufficient money to meet the financial / economic needs)</a:t>
              </a:r>
              <a:endParaRPr lang="en-US" sz="2200" dirty="0">
                <a:ea typeface="Microsoft Sans Serif" panose="020B0604020202020204" pitchFamily="34" charset="0"/>
                <a:cs typeface="Microsoft Sans Serif" panose="020B0604020202020204" pitchFamily="34" charset="0"/>
              </a:endParaRPr>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9478078" y="2400300"/>
              <a:ext cx="3972184" cy="3139321"/>
            </a:xfrm>
            <a:prstGeom prst="rect">
              <a:avLst/>
            </a:prstGeom>
            <a:noFill/>
          </p:spPr>
          <p:txBody>
            <a:bodyPr wrap="square" rtlCol="0">
              <a:spAutoFit/>
            </a:bodyPr>
            <a:lstStyle/>
            <a:p>
              <a:r>
                <a:rPr lang="en-US" sz="2200" b="1" dirty="0" smtClean="0">
                  <a:ea typeface="Microsoft Sans Serif" panose="020B0604020202020204" pitchFamily="34" charset="0"/>
                  <a:cs typeface="Microsoft Sans Serif" panose="020B0604020202020204" pitchFamily="34" charset="0"/>
                </a:rPr>
                <a:t>Investment Risk </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In this category we include any event related to depreciating of the asset owned by a person so much so that its value goes below the original price payed for its purchase</a:t>
              </a:r>
            </a:p>
          </p:txBody>
        </p:sp>
        <p:sp>
          <p:nvSpPr>
            <p:cNvPr id="13" name="CasellaDiTesto 12">
              <a:extLst>
                <a:ext uri="{FF2B5EF4-FFF2-40B4-BE49-F238E27FC236}">
                  <a16:creationId xmlns:a16="http://schemas.microsoft.com/office/drawing/2014/main" id="{BEA0FF3A-FE75-94B1-D18D-42753ECA6E59}"/>
                </a:ext>
              </a:extLst>
            </p:cNvPr>
            <p:cNvSpPr txBox="1"/>
            <p:nvPr/>
          </p:nvSpPr>
          <p:spPr>
            <a:xfrm>
              <a:off x="13638295" y="2400300"/>
              <a:ext cx="3659105" cy="3477875"/>
            </a:xfrm>
            <a:prstGeom prst="rect">
              <a:avLst/>
            </a:prstGeom>
            <a:noFill/>
          </p:spPr>
          <p:txBody>
            <a:bodyPr wrap="square" rtlCol="0">
              <a:spAutoFit/>
            </a:bodyPr>
            <a:lstStyle/>
            <a:p>
              <a:r>
                <a:rPr lang="en-US" sz="2200" b="1" dirty="0" smtClean="0">
                  <a:ea typeface="Microsoft Sans Serif" panose="020B0604020202020204" pitchFamily="34" charset="0"/>
                  <a:cs typeface="Microsoft Sans Serif" panose="020B0604020202020204" pitchFamily="34" charset="0"/>
                </a:rPr>
                <a:t>Debt Risk</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The typical case is when people remains trapped to debts with high interest rates, or more in general, when they are no more able to afford the repayment of their debt </a:t>
              </a:r>
            </a:p>
            <a:p>
              <a:endParaRPr lang="en-US" sz="2200" dirty="0">
                <a:ea typeface="Microsoft Sans Serif" panose="020B0604020202020204" pitchFamily="34" charset="0"/>
                <a:cs typeface="Microsoft Sans Serif" panose="020B0604020202020204" pitchFamily="34" charset="0"/>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9384062"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40F1DE3A-5E14-1EB0-D6FF-6C1A7A8FA3EB}"/>
                </a:ext>
              </a:extLst>
            </p:cNvPr>
            <p:cNvCxnSpPr>
              <a:cxnSpLocks/>
            </p:cNvCxnSpPr>
            <p:nvPr/>
          </p:nvCxnSpPr>
          <p:spPr>
            <a:xfrm>
              <a:off x="13544278" y="2450196"/>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40F1DE3A-5E14-1EB0-D6FF-6C1A7A8FA3EB}"/>
                </a:ext>
              </a:extLst>
            </p:cNvPr>
            <p:cNvCxnSpPr>
              <a:cxnSpLocks/>
            </p:cNvCxnSpPr>
            <p:nvPr/>
          </p:nvCxnSpPr>
          <p:spPr>
            <a:xfrm>
              <a:off x="5223846"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516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smtClean="0">
                <a:latin typeface="Calibri" panose="020F0502020204030204" pitchFamily="34" charset="0"/>
                <a:ea typeface="Microsoft Sans Serif" panose="020B0604020202020204" pitchFamily="34" charset="0"/>
                <a:cs typeface="Calibri" panose="020F0502020204030204" pitchFamily="34" charset="0"/>
              </a:rPr>
              <a:t>Time-based Financial Risks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15" name="Gruppo 14"/>
          <p:cNvGrpSpPr/>
          <p:nvPr/>
        </p:nvGrpSpPr>
        <p:grpSpPr>
          <a:xfrm>
            <a:off x="1181100" y="2342732"/>
            <a:ext cx="16116300" cy="5170646"/>
            <a:chOff x="1181100" y="2789010"/>
            <a:chExt cx="15887700" cy="5170646"/>
          </a:xfrm>
        </p:grpSpPr>
        <p:sp>
          <p:nvSpPr>
            <p:cNvPr id="16" name="CasellaDiTesto 15">
              <a:extLst>
                <a:ext uri="{FF2B5EF4-FFF2-40B4-BE49-F238E27FC236}">
                  <a16:creationId xmlns:a16="http://schemas.microsoft.com/office/drawing/2014/main" id="{D0D0AF75-39E3-6071-0B2D-78E341310EAB}"/>
                </a:ext>
              </a:extLst>
            </p:cNvPr>
            <p:cNvSpPr txBox="1"/>
            <p:nvPr/>
          </p:nvSpPr>
          <p:spPr>
            <a:xfrm>
              <a:off x="1181100" y="2789010"/>
              <a:ext cx="6977569" cy="4154984"/>
            </a:xfrm>
            <a:prstGeom prst="rect">
              <a:avLst/>
            </a:prstGeom>
            <a:noFill/>
          </p:spPr>
          <p:txBody>
            <a:bodyPr wrap="square" rtlCol="0">
              <a:spAutoFit/>
            </a:bodyPr>
            <a:lstStyle/>
            <a:p>
              <a:r>
                <a:rPr lang="en-US" sz="2200" b="1" dirty="0" smtClean="0">
                  <a:cs typeface="Arial" panose="020B0604020202020204" pitchFamily="34" charset="0"/>
                </a:rPr>
                <a:t>Short-Term Financial Risk</a:t>
              </a:r>
            </a:p>
            <a:p>
              <a:endParaRPr lang="en-US" sz="2200" b="1" dirty="0">
                <a:cs typeface="Arial" panose="020B0604020202020204" pitchFamily="34" charset="0"/>
              </a:endParaRPr>
            </a:p>
            <a:p>
              <a:endParaRPr lang="en-US" sz="2200" b="1" dirty="0" smtClean="0">
                <a:cs typeface="Arial" panose="020B0604020202020204" pitchFamily="34" charset="0"/>
              </a:endParaRPr>
            </a:p>
            <a:p>
              <a:r>
                <a:rPr lang="en-US" sz="2200" dirty="0" smtClean="0">
                  <a:cs typeface="Arial" panose="020B0604020202020204" pitchFamily="34" charset="0"/>
                </a:rPr>
                <a:t>That’s the type of financial risk that arise in a relatively short period of time and that is difficult to predict (i.e., any sudden expense that is not included the budget).</a:t>
              </a:r>
            </a:p>
            <a:p>
              <a:endParaRPr lang="en-US" sz="2200" dirty="0">
                <a:cs typeface="Arial" panose="020B0604020202020204" pitchFamily="34" charset="0"/>
              </a:endParaRPr>
            </a:p>
            <a:p>
              <a:r>
                <a:rPr lang="en-US" sz="2200" dirty="0" smtClean="0">
                  <a:cs typeface="Arial" panose="020B0604020202020204" pitchFamily="34" charset="0"/>
                </a:rPr>
                <a:t>Short-term financial risk requires typically the full disposal of a certain money in a very short and concise period of time, weakening the personal savings of a person and the very same availability of this money for other purposes (i.e., saving, investment, etc.)</a:t>
              </a:r>
              <a:endParaRPr lang="en-US" sz="2200" dirty="0">
                <a:cs typeface="Arial" panose="020B0604020202020204" pitchFamily="34" charset="0"/>
              </a:endParaRPr>
            </a:p>
          </p:txBody>
        </p:sp>
        <p:sp>
          <p:nvSpPr>
            <p:cNvPr id="17" name="CasellaDiTesto 16">
              <a:extLst>
                <a:ext uri="{FF2B5EF4-FFF2-40B4-BE49-F238E27FC236}">
                  <a16:creationId xmlns:a16="http://schemas.microsoft.com/office/drawing/2014/main" id="{8E94C42A-A037-D1EF-230B-77649F5E5FA4}"/>
                </a:ext>
              </a:extLst>
            </p:cNvPr>
            <p:cNvSpPr txBox="1"/>
            <p:nvPr/>
          </p:nvSpPr>
          <p:spPr>
            <a:xfrm>
              <a:off x="9353041" y="2789010"/>
              <a:ext cx="7715759" cy="5170646"/>
            </a:xfrm>
            <a:prstGeom prst="rect">
              <a:avLst/>
            </a:prstGeom>
            <a:noFill/>
          </p:spPr>
          <p:txBody>
            <a:bodyPr wrap="square" rtlCol="0">
              <a:spAutoFit/>
            </a:bodyPr>
            <a:lstStyle/>
            <a:p>
              <a:r>
                <a:rPr lang="en-US" sz="2200" b="1" dirty="0" smtClean="0">
                  <a:cs typeface="Arial" panose="020B0604020202020204" pitchFamily="34" charset="0"/>
                </a:rPr>
                <a:t>Long-Term Financial Risk </a:t>
              </a:r>
            </a:p>
            <a:p>
              <a:endParaRPr lang="en-US" sz="2200" dirty="0" smtClean="0">
                <a:cs typeface="Arial" panose="020B0604020202020204" pitchFamily="34" charset="0"/>
              </a:endParaRPr>
            </a:p>
            <a:p>
              <a:endParaRPr lang="en-US" sz="2200" dirty="0">
                <a:cs typeface="Arial" panose="020B0604020202020204" pitchFamily="34" charset="0"/>
              </a:endParaRPr>
            </a:p>
            <a:p>
              <a:r>
                <a:rPr lang="en-US" sz="2200" dirty="0" smtClean="0">
                  <a:cs typeface="Arial" panose="020B0604020202020204" pitchFamily="34" charset="0"/>
                </a:rPr>
                <a:t>We talk about long-term financial risk impacts the long-term financial sustainability of a person and has much greater consequences for his / her economic stability. </a:t>
              </a:r>
            </a:p>
            <a:p>
              <a:endParaRPr lang="en-US" sz="2200" dirty="0">
                <a:cs typeface="Arial" panose="020B0604020202020204" pitchFamily="34" charset="0"/>
              </a:endParaRPr>
            </a:p>
            <a:p>
              <a:r>
                <a:rPr lang="en-US" sz="2200" dirty="0" smtClean="0">
                  <a:cs typeface="Arial" panose="020B0604020202020204" pitchFamily="34" charset="0"/>
                </a:rPr>
                <a:t>This is the case for instance when families lose their main and only source of income due to the sudden (or gradual) inability to work of the only person responsible for the (economic) sustainment of the family.</a:t>
              </a:r>
            </a:p>
            <a:p>
              <a:endParaRPr lang="en-US" sz="2200" dirty="0">
                <a:cs typeface="Arial" panose="020B0604020202020204" pitchFamily="34" charset="0"/>
              </a:endParaRPr>
            </a:p>
            <a:p>
              <a:r>
                <a:rPr lang="en-US" sz="2200" dirty="0" smtClean="0">
                  <a:cs typeface="Arial" panose="020B0604020202020204" pitchFamily="34" charset="0"/>
                </a:rPr>
                <a:t>Please note that the term “long-term” refers to the temporal horizon of the effects and impact of the event, and not its actual happening in time.</a:t>
              </a:r>
              <a:endParaRPr lang="en-US" sz="2200" dirty="0">
                <a:cs typeface="Arial" panose="020B0604020202020204" pitchFamily="34" charset="0"/>
              </a:endParaRPr>
            </a:p>
          </p:txBody>
        </p:sp>
        <p:cxnSp>
          <p:nvCxnSpPr>
            <p:cNvPr id="20" name="Connettore diritto 19">
              <a:extLst>
                <a:ext uri="{FF2B5EF4-FFF2-40B4-BE49-F238E27FC236}">
                  <a16:creationId xmlns:a16="http://schemas.microsoft.com/office/drawing/2014/main" id="{40F1DE3A-5E14-1EB0-D6FF-6C1A7A8FA3EB}"/>
                </a:ext>
              </a:extLst>
            </p:cNvPr>
            <p:cNvCxnSpPr>
              <a:cxnSpLocks/>
            </p:cNvCxnSpPr>
            <p:nvPr/>
          </p:nvCxnSpPr>
          <p:spPr>
            <a:xfrm>
              <a:off x="8755855" y="2827110"/>
              <a:ext cx="49839" cy="51325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32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smtClean="0">
                <a:latin typeface="Calibri" panose="020F0502020204030204" pitchFamily="34" charset="0"/>
                <a:ea typeface="Microsoft Sans Serif" panose="020B0604020202020204" pitchFamily="34" charset="0"/>
                <a:cs typeface="Calibri" panose="020F0502020204030204" pitchFamily="34" charset="0"/>
              </a:rPr>
              <a:t>Impact-based Financial Risks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42732"/>
            <a:ext cx="16040100" cy="5847755"/>
            <a:chOff x="1181100" y="2400300"/>
            <a:chExt cx="12269162" cy="5847755"/>
          </a:xfrm>
        </p:grpSpPr>
        <p:sp>
          <p:nvSpPr>
            <p:cNvPr id="7" name="CasellaDiTesto 6">
              <a:extLst>
                <a:ext uri="{FF2B5EF4-FFF2-40B4-BE49-F238E27FC236}">
                  <a16:creationId xmlns:a16="http://schemas.microsoft.com/office/drawing/2014/main" id="{BEA0FF3A-FE75-94B1-D18D-42753ECA6E59}"/>
                </a:ext>
              </a:extLst>
            </p:cNvPr>
            <p:cNvSpPr txBox="1"/>
            <p:nvPr/>
          </p:nvSpPr>
          <p:spPr>
            <a:xfrm>
              <a:off x="1181100" y="2400300"/>
              <a:ext cx="3948730" cy="5170646"/>
            </a:xfrm>
            <a:prstGeom prst="rect">
              <a:avLst/>
            </a:prstGeom>
            <a:noFill/>
          </p:spPr>
          <p:txBody>
            <a:bodyPr wrap="square" rtlCol="0">
              <a:spAutoFit/>
            </a:bodyPr>
            <a:lstStyle/>
            <a:p>
              <a:r>
                <a:rPr lang="en-US" sz="2200" b="1" dirty="0" smtClean="0">
                  <a:ea typeface="Microsoft Sans Serif" panose="020B0604020202020204" pitchFamily="34" charset="0"/>
                  <a:cs typeface="Microsoft Sans Serif" panose="020B0604020202020204" pitchFamily="34" charset="0"/>
                </a:rPr>
                <a:t>Speculative Risk  </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This is the typical case of any sort of investment: people commit a certain among of money to a certain thing, in the hope that, at some point, this thing will generate more money that what it actually costed. </a:t>
              </a:r>
            </a:p>
            <a:p>
              <a:endParaRPr lang="en-US" sz="2200" dirty="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In general the elements of risk is inalienable from any type of investment, and it exists by default. The real issue come into play when either it is underestimated, not duly consider, or more simply ignored.</a:t>
              </a:r>
            </a:p>
          </p:txBody>
        </p:sp>
        <p:sp>
          <p:nvSpPr>
            <p:cNvPr id="8" name="CasellaDiTesto 7">
              <a:extLst>
                <a:ext uri="{FF2B5EF4-FFF2-40B4-BE49-F238E27FC236}">
                  <a16:creationId xmlns:a16="http://schemas.microsoft.com/office/drawing/2014/main" id="{BEA0FF3A-FE75-94B1-D18D-42753ECA6E59}"/>
                </a:ext>
              </a:extLst>
            </p:cNvPr>
            <p:cNvSpPr txBox="1"/>
            <p:nvPr/>
          </p:nvSpPr>
          <p:spPr>
            <a:xfrm>
              <a:off x="5317862" y="2400300"/>
              <a:ext cx="3972184" cy="4832092"/>
            </a:xfrm>
            <a:prstGeom prst="rect">
              <a:avLst/>
            </a:prstGeom>
            <a:noFill/>
          </p:spPr>
          <p:txBody>
            <a:bodyPr wrap="square" rtlCol="0">
              <a:spAutoFit/>
            </a:bodyPr>
            <a:lstStyle/>
            <a:p>
              <a:r>
                <a:rPr lang="en-US" sz="2200" b="1" dirty="0" smtClean="0">
                  <a:ea typeface="Microsoft Sans Serif" panose="020B0604020202020204" pitchFamily="34" charset="0"/>
                  <a:cs typeface="Microsoft Sans Serif" panose="020B0604020202020204" pitchFamily="34" charset="0"/>
                </a:rPr>
                <a:t>Fundamental Risk </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When the events generating from the risk impact one person specifically, and the people around him / her at max, we talk about “specific risk”, meaning: the negative outcomes of the event has not negative repercussions outside of the people directly involved. </a:t>
              </a:r>
            </a:p>
            <a:p>
              <a:endParaRPr lang="en-US" sz="2200" dirty="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Examples of fundamental risks are more common for instance  when managing household expenses.</a:t>
              </a:r>
              <a:endParaRPr lang="en-US" sz="2200" dirty="0">
                <a:ea typeface="Microsoft Sans Serif" panose="020B0604020202020204" pitchFamily="34" charset="0"/>
                <a:cs typeface="Microsoft Sans Serif" panose="020B0604020202020204" pitchFamily="34" charset="0"/>
              </a:endParaRPr>
            </a:p>
          </p:txBody>
        </p:sp>
        <p:sp>
          <p:nvSpPr>
            <p:cNvPr id="9" name="CasellaDiTesto 8">
              <a:extLst>
                <a:ext uri="{FF2B5EF4-FFF2-40B4-BE49-F238E27FC236}">
                  <a16:creationId xmlns:a16="http://schemas.microsoft.com/office/drawing/2014/main" id="{BEA0FF3A-FE75-94B1-D18D-42753ECA6E59}"/>
                </a:ext>
              </a:extLst>
            </p:cNvPr>
            <p:cNvSpPr txBox="1"/>
            <p:nvPr/>
          </p:nvSpPr>
          <p:spPr>
            <a:xfrm>
              <a:off x="9478078" y="2400300"/>
              <a:ext cx="3972184" cy="5847755"/>
            </a:xfrm>
            <a:prstGeom prst="rect">
              <a:avLst/>
            </a:prstGeom>
            <a:noFill/>
          </p:spPr>
          <p:txBody>
            <a:bodyPr wrap="square" rtlCol="0">
              <a:spAutoFit/>
            </a:bodyPr>
            <a:lstStyle/>
            <a:p>
              <a:r>
                <a:rPr lang="en-US" sz="2200" b="1" dirty="0" smtClean="0">
                  <a:ea typeface="Microsoft Sans Serif" panose="020B0604020202020204" pitchFamily="34" charset="0"/>
                  <a:cs typeface="Microsoft Sans Serif" panose="020B0604020202020204" pitchFamily="34" charset="0"/>
                </a:rPr>
                <a:t>Static Risk </a:t>
              </a:r>
            </a:p>
            <a:p>
              <a:endParaRPr lang="en-US" sz="2200" dirty="0" smtClean="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Static Risk refers to a financial loss that might be caused by any non-economy related / systemic event. The triggering event happens in the </a:t>
              </a:r>
              <a:r>
                <a:rPr lang="en-US" sz="2200" i="1" dirty="0" smtClean="0">
                  <a:ea typeface="Microsoft Sans Serif" panose="020B0604020202020204" pitchFamily="34" charset="0"/>
                  <a:cs typeface="Microsoft Sans Serif" panose="020B0604020202020204" pitchFamily="34" charset="0"/>
                </a:rPr>
                <a:t>here</a:t>
              </a:r>
              <a:r>
                <a:rPr lang="en-US" sz="2200" dirty="0" smtClean="0">
                  <a:ea typeface="Microsoft Sans Serif" panose="020B0604020202020204" pitchFamily="34" charset="0"/>
                  <a:cs typeface="Microsoft Sans Serif" panose="020B0604020202020204" pitchFamily="34" charset="0"/>
                </a:rPr>
                <a:t> and </a:t>
              </a:r>
              <a:r>
                <a:rPr lang="en-US" sz="2200" i="1" dirty="0" smtClean="0">
                  <a:ea typeface="Microsoft Sans Serif" panose="020B0604020202020204" pitchFamily="34" charset="0"/>
                  <a:cs typeface="Microsoft Sans Serif" panose="020B0604020202020204" pitchFamily="34" charset="0"/>
                </a:rPr>
                <a:t>now</a:t>
              </a:r>
              <a:r>
                <a:rPr lang="en-US" sz="2200" dirty="0" smtClean="0">
                  <a:ea typeface="Microsoft Sans Serif" panose="020B0604020202020204" pitchFamily="34" charset="0"/>
                  <a:cs typeface="Microsoft Sans Serif" panose="020B0604020202020204" pitchFamily="34" charset="0"/>
                </a:rPr>
                <a:t> and it is typically covered by an insurance</a:t>
              </a:r>
            </a:p>
            <a:p>
              <a:endParaRPr lang="en-US" sz="2200" dirty="0">
                <a:ea typeface="Microsoft Sans Serif" panose="020B0604020202020204" pitchFamily="34" charset="0"/>
                <a:cs typeface="Microsoft Sans Serif" panose="020B0604020202020204" pitchFamily="34" charset="0"/>
              </a:endParaRPr>
            </a:p>
            <a:p>
              <a:r>
                <a:rPr lang="en-US" sz="2200" b="1" dirty="0" smtClean="0">
                  <a:ea typeface="Microsoft Sans Serif" panose="020B0604020202020204" pitchFamily="34" charset="0"/>
                  <a:cs typeface="Microsoft Sans Serif" panose="020B0604020202020204" pitchFamily="34" charset="0"/>
                </a:rPr>
                <a:t>Dynamic Risk </a:t>
              </a:r>
            </a:p>
            <a:p>
              <a:endParaRPr lang="en-US" sz="2200" dirty="0">
                <a:ea typeface="Microsoft Sans Serif" panose="020B0604020202020204" pitchFamily="34" charset="0"/>
                <a:cs typeface="Microsoft Sans Serif" panose="020B0604020202020204" pitchFamily="34" charset="0"/>
              </a:endParaRPr>
            </a:p>
            <a:p>
              <a:endParaRPr lang="en-US" sz="2200" dirty="0" smtClean="0">
                <a:ea typeface="Microsoft Sans Serif" panose="020B0604020202020204" pitchFamily="34" charset="0"/>
                <a:cs typeface="Microsoft Sans Serif" panose="020B0604020202020204" pitchFamily="34" charset="0"/>
              </a:endParaRPr>
            </a:p>
            <a:p>
              <a:r>
                <a:rPr lang="en-US" sz="2200" dirty="0" smtClean="0">
                  <a:ea typeface="Microsoft Sans Serif" panose="020B0604020202020204" pitchFamily="34" charset="0"/>
                  <a:cs typeface="Microsoft Sans Serif" panose="020B0604020202020204" pitchFamily="34" charset="0"/>
                </a:rPr>
                <a:t>It depends on macroeconomic events which have a direct impact on one’s personal finances – </a:t>
              </a:r>
              <a:r>
                <a:rPr lang="en-US" sz="2200" dirty="0" smtClean="0">
                  <a:ea typeface="Microsoft Sans Serif" panose="020B0604020202020204" pitchFamily="34" charset="0"/>
                  <a:cs typeface="Microsoft Sans Serif" panose="020B0604020202020204" pitchFamily="34" charset="0"/>
                </a:rPr>
                <a:t>whatever </a:t>
              </a:r>
              <a:r>
                <a:rPr lang="en-US" sz="2200" dirty="0" smtClean="0">
                  <a:ea typeface="Microsoft Sans Serif" panose="020B0604020202020204" pitchFamily="34" charset="0"/>
                  <a:cs typeface="Microsoft Sans Serif" panose="020B0604020202020204" pitchFamily="34" charset="0"/>
                </a:rPr>
                <a:t>he / she likes it or not…(i.e., inflation, higher cost of raw materials)</a:t>
              </a:r>
              <a:endParaRPr lang="en-US" sz="2200" dirty="0">
                <a:ea typeface="Microsoft Sans Serif" panose="020B0604020202020204" pitchFamily="34" charset="0"/>
                <a:cs typeface="Microsoft Sans Serif" panose="020B0604020202020204" pitchFamily="34" charset="0"/>
              </a:endParaRPr>
            </a:p>
          </p:txBody>
        </p:sp>
        <p:cxnSp>
          <p:nvCxnSpPr>
            <p:cNvPr id="12" name="Connettore diritto 11">
              <a:extLst>
                <a:ext uri="{FF2B5EF4-FFF2-40B4-BE49-F238E27FC236}">
                  <a16:creationId xmlns:a16="http://schemas.microsoft.com/office/drawing/2014/main" id="{40F1DE3A-5E14-1EB0-D6FF-6C1A7A8FA3EB}"/>
                </a:ext>
              </a:extLst>
            </p:cNvPr>
            <p:cNvCxnSpPr>
              <a:cxnSpLocks/>
            </p:cNvCxnSpPr>
            <p:nvPr/>
          </p:nvCxnSpPr>
          <p:spPr>
            <a:xfrm>
              <a:off x="9384062"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40F1DE3A-5E14-1EB0-D6FF-6C1A7A8FA3EB}"/>
                </a:ext>
              </a:extLst>
            </p:cNvPr>
            <p:cNvCxnSpPr>
              <a:cxnSpLocks/>
            </p:cNvCxnSpPr>
            <p:nvPr/>
          </p:nvCxnSpPr>
          <p:spPr>
            <a:xfrm>
              <a:off x="5223846"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6762547"/>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1603</TotalTime>
  <Words>1650</Words>
  <Application>Microsoft Office PowerPoint</Application>
  <PresentationFormat>Personalizzato</PresentationFormat>
  <Paragraphs>179</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17</vt:i4>
      </vt:variant>
    </vt:vector>
  </HeadingPairs>
  <TitlesOfParts>
    <vt:vector size="24" baseType="lpstr">
      <vt:lpstr>맑은 고딕</vt:lpstr>
      <vt:lpstr>Arial</vt:lpstr>
      <vt:lpstr>Calibri</vt:lpstr>
      <vt:lpstr>Calibri Light</vt:lpstr>
      <vt:lpstr>Microsoft Sans Serif</vt:lpstr>
      <vt:lpstr>Diseño personalizado</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IHF Bruxelles</cp:lastModifiedBy>
  <cp:revision>75</cp:revision>
  <dcterms:created xsi:type="dcterms:W3CDTF">2022-02-16T10:54:20Z</dcterms:created>
  <dcterms:modified xsi:type="dcterms:W3CDTF">2022-12-06T14:54:59Z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