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81" r:id="rId7"/>
    <p:sldId id="282" r:id="rId8"/>
    <p:sldId id="261" r:id="rId9"/>
    <p:sldId id="283" r:id="rId10"/>
    <p:sldId id="278" r:id="rId11"/>
    <p:sldId id="284" r:id="rId12"/>
    <p:sldId id="276" r:id="rId13"/>
    <p:sldId id="279" r:id="rId14"/>
    <p:sldId id="275" r:id="rId15"/>
    <p:sldId id="285" r:id="rId16"/>
    <p:sldId id="286" r:id="rId17"/>
    <p:sldId id="280" r:id="rId18"/>
    <p:sldId id="287" r:id="rId19"/>
    <p:sldId id="262" r:id="rId20"/>
    <p:sldId id="260" r:id="rId2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Special products (i.e.: reverse mortgage)</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a:ea typeface="Microsoft Sans Serif" panose="020B0604020202020204" pitchFamily="34" charset="0"/>
                <a:cs typeface="Microsoft Sans Serif" panose="020B0604020202020204" pitchFamily="34" charset="0"/>
              </a:rPr>
              <a:t>Partner: University of Malaga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3</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foreign currency bank accounts?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776121"/>
            <a:ext cx="8382000" cy="4832092"/>
          </a:xfrm>
          <a:prstGeom prst="rect">
            <a:avLst/>
          </a:prstGeom>
          <a:noFill/>
        </p:spPr>
        <p:txBody>
          <a:bodyPr wrap="square" rtlCol="0">
            <a:spAutoFit/>
          </a:bodyPr>
          <a:lstStyle/>
          <a:p>
            <a:pPr fontAlgn="base"/>
            <a:r>
              <a:rPr lang="en-GB" sz="2800">
                <a:effectLst/>
                <a:latin typeface="Calibri" panose="020F0502020204030204" pitchFamily="34" charset="0"/>
                <a:ea typeface="Times New Roman" panose="02020603050405020304" pitchFamily="18" charset="0"/>
              </a:rPr>
              <a:t>It should be kept in mind that this financial product is considered to have a very high risk profile given the uncertainty of exchange rate movements</a:t>
            </a:r>
            <a:r>
              <a:rPr lang="es-ES" sz="2800">
                <a:latin typeface="Calibri" panose="020F0502020204030204" pitchFamily="34" charset="0"/>
                <a:ea typeface="Microsoft Sans Serif" panose="020B0604020202020204" pitchFamily="34" charset="0"/>
              </a:rPr>
              <a:t>.</a:t>
            </a:r>
          </a:p>
          <a:p>
            <a:pPr fontAlgn="base"/>
            <a:endParaRPr lang="es-ES" sz="2800">
              <a:latin typeface="Calibri" panose="020F0502020204030204" pitchFamily="34" charset="0"/>
              <a:ea typeface="Microsoft Sans Serif" panose="020B0604020202020204" pitchFamily="34" charset="0"/>
            </a:endParaRPr>
          </a:p>
          <a:p>
            <a:pPr fontAlgn="base"/>
            <a:r>
              <a:rPr lang="en-GB" sz="2800">
                <a:effectLst/>
                <a:latin typeface="Calibri" panose="020F0502020204030204" pitchFamily="34" charset="0"/>
                <a:ea typeface="Times New Roman" panose="02020603050405020304" pitchFamily="18" charset="0"/>
              </a:rPr>
              <a:t>For example, we open a deposit in foreign currency and exchange it from euros to dollars, for which we receive the agreed remuneration, which is higher than in euros. When we want to get our money back in euros, i.e. change the dollars to euros, depending on the exchange rate at that time, we can earn or lose money</a:t>
            </a:r>
            <a:r>
              <a:rPr lang="es-ES" sz="2800">
                <a:effectLst/>
                <a:latin typeface="Calibri" panose="020F0502020204030204" pitchFamily="34" charset="0"/>
                <a:ea typeface="Microsoft Sans Serif" panose="020B0604020202020204" pitchFamily="34" charset="0"/>
              </a:rPr>
              <a:t>.</a:t>
            </a:r>
            <a:endParaRPr lang="en-GB" sz="2800">
              <a:ea typeface="Microsoft Sans Serif" panose="020B0604020202020204" pitchFamily="34" charset="0"/>
            </a:endParaRPr>
          </a:p>
          <a:p>
            <a:pPr algn="just" fontAlgn="base"/>
            <a:endParaRPr lang="en-GB" sz="2800">
              <a:ea typeface="Microsoft Sans Serif" panose="020B0604020202020204" pitchFamily="34" charset="0"/>
            </a:endParaRPr>
          </a:p>
        </p:txBody>
      </p:sp>
      <p:pic>
        <p:nvPicPr>
          <p:cNvPr id="7" name="Imagen 6" descr="Icono&#10;&#10;Descripción generada automáticamente con confianza media">
            <a:extLst>
              <a:ext uri="{FF2B5EF4-FFF2-40B4-BE49-F238E27FC236}">
                <a16:creationId xmlns:a16="http://schemas.microsoft.com/office/drawing/2014/main" id="{E9BC83C1-3ADD-11D7-45CE-C5C81718CE7D}"/>
              </a:ext>
            </a:extLst>
          </p:cNvPr>
          <p:cNvPicPr>
            <a:picLocks noChangeAspect="1"/>
          </p:cNvPicPr>
          <p:nvPr/>
        </p:nvPicPr>
        <p:blipFill rotWithShape="1">
          <a:blip r:embed="rId2">
            <a:extLst>
              <a:ext uri="{28A0092B-C50C-407E-A947-70E740481C1C}">
                <a14:useLocalDpi xmlns:a14="http://schemas.microsoft.com/office/drawing/2010/main" val="0"/>
              </a:ext>
            </a:extLst>
          </a:blip>
          <a:srcRect l="18395" t="21111" r="19382" b="20370"/>
          <a:stretch/>
        </p:blipFill>
        <p:spPr>
          <a:xfrm>
            <a:off x="10668000" y="3124200"/>
            <a:ext cx="6441311" cy="4038600"/>
          </a:xfrm>
          <a:prstGeom prst="rect">
            <a:avLst/>
          </a:prstGeom>
        </p:spPr>
      </p:pic>
    </p:spTree>
    <p:extLst>
      <p:ext uri="{BB962C8B-B14F-4D97-AF65-F5344CB8AC3E}">
        <p14:creationId xmlns:p14="http://schemas.microsoft.com/office/powerpoint/2010/main" val="22790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 What is a linked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4838700"/>
            <a:ext cx="8001000" cy="3108543"/>
          </a:xfrm>
          <a:prstGeom prst="rect">
            <a:avLst/>
          </a:prstGeom>
          <a:noFill/>
        </p:spPr>
        <p:txBody>
          <a:bodyPr wrap="square" rtlCol="0">
            <a:spAutoFit/>
          </a:bodyPr>
          <a:lstStyle/>
          <a:p>
            <a:pPr fontAlgn="base"/>
            <a:r>
              <a:rPr lang="en-GB" sz="2800">
                <a:effectLst/>
                <a:latin typeface="Calibri" panose="020F0502020204030204" pitchFamily="34" charset="0"/>
                <a:ea typeface="Times New Roman" panose="02020603050405020304" pitchFamily="18" charset="0"/>
              </a:rPr>
              <a:t>Therefore, contrary to fixed-term deposits, a variable return will be obtained. If the performance of the index is favourable, a higher return is obtained compared to an ordinary deposit; similarly, if the performance of the index is unfavourable, the return could be zero. </a:t>
            </a:r>
            <a:r>
              <a:rPr lang="es-ES" sz="2800">
                <a:effectLst/>
                <a:latin typeface="Calibri" panose="020F0502020204030204" pitchFamily="34" charset="0"/>
                <a:ea typeface="Times New Roman" panose="02020603050405020304" pitchFamily="18" charset="0"/>
              </a:rPr>
              <a:t>In short, greater risk and uncertainty are assumed</a:t>
            </a:r>
            <a:r>
              <a:rPr lang="en-GB" sz="2800">
                <a:latin typeface="Calibri" panose="020F0502020204030204" pitchFamily="34" charset="0"/>
                <a:ea typeface="Microsoft Sans Serif" panose="020B0604020202020204" pitchFamily="34" charset="0"/>
              </a:rPr>
              <a:t>.</a:t>
            </a:r>
          </a:p>
        </p:txBody>
      </p:sp>
      <p:pic>
        <p:nvPicPr>
          <p:cNvPr id="5" name="Imagen 4" descr="Diagrama&#10;&#10;Descripción generada automáticamente">
            <a:extLst>
              <a:ext uri="{FF2B5EF4-FFF2-40B4-BE49-F238E27FC236}">
                <a16:creationId xmlns:a16="http://schemas.microsoft.com/office/drawing/2014/main" id="{27B70016-794C-2908-BCF6-0103CE5FF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4678471"/>
            <a:ext cx="6096000" cy="3429000"/>
          </a:xfrm>
          <a:prstGeom prst="rect">
            <a:avLst/>
          </a:prstGeom>
        </p:spPr>
      </p:pic>
      <p:sp>
        <p:nvSpPr>
          <p:cNvPr id="8" name="CuadroTexto 7">
            <a:extLst>
              <a:ext uri="{FF2B5EF4-FFF2-40B4-BE49-F238E27FC236}">
                <a16:creationId xmlns:a16="http://schemas.microsoft.com/office/drawing/2014/main" id="{180F26F9-A803-0D51-1EB0-36B683502F3D}"/>
              </a:ext>
            </a:extLst>
          </p:cNvPr>
          <p:cNvSpPr txBox="1"/>
          <p:nvPr/>
        </p:nvSpPr>
        <p:spPr>
          <a:xfrm>
            <a:off x="1524000" y="2781300"/>
            <a:ext cx="15468600" cy="1815882"/>
          </a:xfrm>
          <a:prstGeom prst="rect">
            <a:avLst/>
          </a:prstGeom>
          <a:noFill/>
        </p:spPr>
        <p:txBody>
          <a:bodyPr wrap="square">
            <a:spAutoFit/>
          </a:bodyPr>
          <a:lstStyle/>
          <a:p>
            <a:pPr fontAlgn="base"/>
            <a:r>
              <a:rPr lang="en-GB" sz="2800">
                <a:effectLst/>
                <a:latin typeface="Calibri" panose="020F0502020204030204" pitchFamily="34" charset="0"/>
                <a:ea typeface="Times New Roman" panose="02020603050405020304" pitchFamily="18" charset="0"/>
              </a:rPr>
              <a:t>The linked deposits are investment banking products: you deposit capital in the bank and in exchange it offers a profitability. However, in this type of deposit, the final remuneration will always be linked to the evolution of a stock market share, an index (e.g. Ibex35, Eurostoxx, etc.), an interest rate (e.g. Euribor) or an exchange rate (e.g. euro-dollar)</a:t>
            </a:r>
            <a:r>
              <a:rPr lang="en-GB" sz="2800">
                <a:latin typeface="Calibri" panose="020F0502020204030204" pitchFamily="34" charset="0"/>
                <a:ea typeface="Microsoft Sans Serif" panose="020B0604020202020204" pitchFamily="34" charset="0"/>
              </a:rPr>
              <a:t>.</a:t>
            </a:r>
          </a:p>
        </p:txBody>
      </p:sp>
    </p:spTree>
    <p:extLst>
      <p:ext uri="{BB962C8B-B14F-4D97-AF65-F5344CB8AC3E}">
        <p14:creationId xmlns:p14="http://schemas.microsoft.com/office/powerpoint/2010/main" val="217731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9525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 Mixed savings-investment deposits.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686800" cy="4401205"/>
          </a:xfrm>
          <a:prstGeom prst="rect">
            <a:avLst/>
          </a:prstGeom>
          <a:noFill/>
        </p:spPr>
        <p:txBody>
          <a:bodyPr wrap="square" rtlCol="0">
            <a:spAutoFit/>
          </a:bodyPr>
          <a:lstStyle/>
          <a:p>
            <a:pPr fontAlgn="base"/>
            <a:r>
              <a:rPr lang="en-GB" sz="2800">
                <a:effectLst/>
                <a:latin typeface="Calibri" panose="020F0502020204030204" pitchFamily="34" charset="0"/>
                <a:ea typeface="Times New Roman" panose="02020603050405020304" pitchFamily="18" charset="0"/>
              </a:rPr>
              <a:t>Mixed or dual deposits are a combination of fixed-term deposits and index-linked deposits. In this case, part of the capital is placed in a fixed-term deposit for a certain period of time and at a certain interest rate. </a:t>
            </a:r>
          </a:p>
          <a:p>
            <a:pPr fontAlgn="base"/>
            <a:endParaRPr lang="en-GB" sz="2800">
              <a:latin typeface="Calibri" panose="020F0502020204030204" pitchFamily="34" charset="0"/>
              <a:ea typeface="Times New Roman" panose="02020603050405020304" pitchFamily="18" charset="0"/>
            </a:endParaRPr>
          </a:p>
          <a:p>
            <a:pPr fontAlgn="base"/>
            <a:r>
              <a:rPr lang="en-GB" sz="2800">
                <a:effectLst/>
                <a:latin typeface="Calibri" panose="020F0502020204030204" pitchFamily="34" charset="0"/>
                <a:ea typeface="Times New Roman" panose="02020603050405020304" pitchFamily="18" charset="0"/>
              </a:rPr>
              <a:t>The remainder of the capital is placed in a linked deposit for a different period of time and the interest on this part of the deposit is conditional on the performance of its benchmark index</a:t>
            </a:r>
            <a:r>
              <a:rPr lang="en-GB" sz="2800">
                <a:latin typeface="Calibri" panose="020F0502020204030204" pitchFamily="34" charset="0"/>
                <a:ea typeface="Microsoft Sans Serif" panose="020B0604020202020204" pitchFamily="34" charset="0"/>
              </a:rPr>
              <a:t>.</a:t>
            </a:r>
          </a:p>
          <a:p>
            <a:pPr algn="just" fontAlgn="base"/>
            <a:endParaRPr lang="en-GB" sz="2800">
              <a:latin typeface="Calibri" panose="020F0502020204030204" pitchFamily="34" charset="0"/>
              <a:ea typeface="Microsoft Sans Serif" panose="020B0604020202020204" pitchFamily="34" charset="0"/>
            </a:endParaRPr>
          </a:p>
        </p:txBody>
      </p:sp>
      <p:pic>
        <p:nvPicPr>
          <p:cNvPr id="7" name="Imagen 6" descr="Icono&#10;&#10;Descripción generada automáticamente">
            <a:extLst>
              <a:ext uri="{FF2B5EF4-FFF2-40B4-BE49-F238E27FC236}">
                <a16:creationId xmlns:a16="http://schemas.microsoft.com/office/drawing/2014/main" id="{43EDFBA0-6B99-C3F9-BA3C-FD68342A7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2640494"/>
            <a:ext cx="5222245" cy="5006011"/>
          </a:xfrm>
          <a:prstGeom prst="rect">
            <a:avLst/>
          </a:prstGeom>
        </p:spPr>
      </p:pic>
    </p:spTree>
    <p:extLst>
      <p:ext uri="{BB962C8B-B14F-4D97-AF65-F5344CB8AC3E}">
        <p14:creationId xmlns:p14="http://schemas.microsoft.com/office/powerpoint/2010/main" val="279709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ar de personas una de ellas sujetando una tabla de surf&#10;&#10;Descripción generada automáticamente con confianza media">
            <a:extLst>
              <a:ext uri="{FF2B5EF4-FFF2-40B4-BE49-F238E27FC236}">
                <a16:creationId xmlns:a16="http://schemas.microsoft.com/office/drawing/2014/main" id="{5D7E8B2A-71A1-9CB3-395D-5DA572499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200" y="3270010"/>
            <a:ext cx="6415789" cy="4586287"/>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to consider when taking out a linked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10668000" cy="4832092"/>
          </a:xfrm>
          <a:prstGeom prst="rect">
            <a:avLst/>
          </a:prstGeom>
          <a:noFill/>
        </p:spPr>
        <p:txBody>
          <a:bodyPr wrap="square" rtlCol="0">
            <a:spAutoFit/>
          </a:bodyPr>
          <a:lstStyle/>
          <a:p>
            <a:pPr marL="457200" indent="-457200" fontAlgn="base">
              <a:buFont typeface="Arial" panose="020B0604020202020204" pitchFamily="34" charset="0"/>
              <a:buChar char="•"/>
            </a:pPr>
            <a:r>
              <a:rPr lang="en-GB" sz="2800">
                <a:effectLst/>
                <a:latin typeface="Calibri" panose="020F0502020204030204" pitchFamily="34" charset="0"/>
                <a:ea typeface="Microsoft Sans Serif" panose="020B0604020202020204" pitchFamily="34" charset="0"/>
              </a:rPr>
              <a:t>Return of capital guarantee: check whether 100% of the capital is guaranteed to be returned at the maturity of the deposit.</a:t>
            </a:r>
            <a:endParaRPr lang="en-GB" sz="2800">
              <a:ea typeface="Microsoft Sans Serif" panose="020B0604020202020204" pitchFamily="34" charset="0"/>
            </a:endParaRPr>
          </a:p>
          <a:p>
            <a:pPr marL="457200" indent="-457200" fontAlgn="base">
              <a:buFont typeface="Arial" panose="020B0604020202020204" pitchFamily="34" charset="0"/>
              <a:buChar char="•"/>
            </a:pPr>
            <a:endParaRPr lang="en-GB" sz="2800">
              <a:ea typeface="Microsoft Sans Serif" panose="020B060402020202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Is there a guaranteed maximum or minimum profitability?: the profitability will depend on the performance of the values to which the deposit is indexed. Usually, a minimum profitability is guaranteed in case the performance of the index or benchmark securities is not as expected. Sometimes, however, the minimum is 0%, i.e. no interest is earned. If this is not the case, bear in mind that losses could be incurred.</a:t>
            </a:r>
          </a:p>
          <a:p>
            <a:pPr>
              <a:defRPr/>
            </a:pPr>
            <a:endParaRPr lang="en-GB" sz="2800">
              <a:latin typeface="Calibri" panose="020F0502020204030204" pitchFamily="34" charset="0"/>
              <a:ea typeface="Microsoft Sans Serif" panose="020B0604020202020204" pitchFamily="34" charset="0"/>
            </a:endParaRPr>
          </a:p>
        </p:txBody>
      </p:sp>
    </p:spTree>
    <p:extLst>
      <p:ext uri="{BB962C8B-B14F-4D97-AF65-F5344CB8AC3E}">
        <p14:creationId xmlns:p14="http://schemas.microsoft.com/office/powerpoint/2010/main" val="68889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to consider when taking out a linked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8915400" cy="4832092"/>
          </a:xfrm>
          <a:prstGeom prst="rect">
            <a:avLst/>
          </a:prstGeom>
          <a:noFill/>
        </p:spPr>
        <p:txBody>
          <a:bodyPr wrap="square" rtlCol="0">
            <a:spAutoFit/>
          </a:bodyPr>
          <a:lstStyle/>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Is it possible to cancel early?: most of them do not allow early cancellation, so it is necessary to foresee if you are going to need the money before maturity, as you will not be able to redeem it. There are exceptions and in some cases they can be cancelled, but you have to pay an early cancellation fee, which can be very high.</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Taxation of structured deposits: income from structured deposits is subject to tax, as is income from fixed-term deposits, which is taxed in the same way.</a:t>
            </a:r>
          </a:p>
          <a:p>
            <a:pPr>
              <a:defRPr/>
            </a:pPr>
            <a:endParaRPr lang="en-GB" sz="2800">
              <a:latin typeface="Calibri" panose="020F0502020204030204" pitchFamily="34" charset="0"/>
              <a:ea typeface="Microsoft Sans Serif" panose="020B0604020202020204" pitchFamily="34" charset="0"/>
            </a:endParaRPr>
          </a:p>
        </p:txBody>
      </p:sp>
      <p:pic>
        <p:nvPicPr>
          <p:cNvPr id="5" name="Imagen 4" descr="Interfaz de usuario gráfica, Aplicación&#10;&#10;Descripción generada automáticamente">
            <a:extLst>
              <a:ext uri="{FF2B5EF4-FFF2-40B4-BE49-F238E27FC236}">
                <a16:creationId xmlns:a16="http://schemas.microsoft.com/office/drawing/2014/main" id="{5D862EF4-F175-9067-5434-89ECFF1E2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3270010"/>
            <a:ext cx="6095999" cy="4357687"/>
          </a:xfrm>
          <a:prstGeom prst="rect">
            <a:avLst/>
          </a:prstGeom>
        </p:spPr>
      </p:pic>
    </p:spTree>
    <p:extLst>
      <p:ext uri="{BB962C8B-B14F-4D97-AF65-F5344CB8AC3E}">
        <p14:creationId xmlns:p14="http://schemas.microsoft.com/office/powerpoint/2010/main" val="313365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to consider when taking out a linked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10515600" cy="4401205"/>
          </a:xfrm>
          <a:prstGeom prst="rect">
            <a:avLst/>
          </a:prstGeom>
          <a:noFill/>
        </p:spPr>
        <p:txBody>
          <a:bodyPr wrap="square" rtlCol="0">
            <a:spAutoFit/>
          </a:bodyPr>
          <a:lstStyle/>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The APR is not the same as the coupon: it is necessary to emphasise the difference between the APR and the coupon (periodic interest). Most banks offer their bundled and index-linked deposits by emphasising the attractive return on their coupons, but the coupon is only the final return on the product, i.e. the total percentage that can be earned on the capital invested.</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pPr lvl="1">
              <a:defRPr/>
            </a:pPr>
            <a:r>
              <a:rPr lang="en-GB" sz="2800">
                <a:effectLst/>
                <a:latin typeface="Calibri" panose="020F0502020204030204" pitchFamily="34" charset="0"/>
                <a:ea typeface="Microsoft Sans Serif" panose="020B0604020202020204" pitchFamily="34" charset="0"/>
              </a:rPr>
              <a:t>On the contrary, the APR, which will usually be lower, is the net annual return and, at the same time, the reference value that will serve as a comparison between different deposits</a:t>
            </a:r>
            <a:endParaRPr lang="es-ES" sz="2800">
              <a:latin typeface="Calibri" panose="020F0502020204030204" pitchFamily="34" charset="0"/>
              <a:ea typeface="Times New Roman" panose="02020603050405020304" pitchFamily="18" charset="0"/>
            </a:endParaRPr>
          </a:p>
        </p:txBody>
      </p:sp>
      <p:pic>
        <p:nvPicPr>
          <p:cNvPr id="7" name="Imagen 6" descr="Icono&#10;&#10;Descripción generada automáticamente">
            <a:extLst>
              <a:ext uri="{FF2B5EF4-FFF2-40B4-BE49-F238E27FC236}">
                <a16:creationId xmlns:a16="http://schemas.microsoft.com/office/drawing/2014/main" id="{87EDC865-B1E7-DDA9-0D11-F7F6B5622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0" y="3345686"/>
            <a:ext cx="4086277" cy="4076700"/>
          </a:xfrm>
          <a:prstGeom prst="rect">
            <a:avLst/>
          </a:prstGeom>
        </p:spPr>
      </p:pic>
    </p:spTree>
    <p:extLst>
      <p:ext uri="{BB962C8B-B14F-4D97-AF65-F5344CB8AC3E}">
        <p14:creationId xmlns:p14="http://schemas.microsoft.com/office/powerpoint/2010/main" val="399868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9525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7. Example of linked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011400" cy="5693866"/>
          </a:xfrm>
          <a:prstGeom prst="rect">
            <a:avLst/>
          </a:prstGeom>
          <a:noFill/>
        </p:spPr>
        <p:txBody>
          <a:bodyPr wrap="square" rtlCol="0">
            <a:spAutoFit/>
          </a:bodyPr>
          <a:lstStyle/>
          <a:p>
            <a:pPr fontAlgn="base"/>
            <a:r>
              <a:rPr lang="en-GB" sz="2800">
                <a:effectLst/>
                <a:latin typeface="Calibri" panose="020F0502020204030204" pitchFamily="34" charset="0"/>
                <a:ea typeface="Microsoft Sans Serif" panose="020B0604020202020204" pitchFamily="34" charset="0"/>
              </a:rPr>
              <a:t>Let us imagine that a customer goes to bank "X" and takes out a deposit linked to the shares of two listed companies with a term of 12 months. According to the product's prospectus, the final remuneration of the deposit will be variable and will depend on the performance of the assets according to the following:</a:t>
            </a:r>
          </a:p>
          <a:p>
            <a:pPr fontAlgn="base"/>
            <a:endParaRPr lang="en-GB" sz="2800">
              <a:latin typeface="Calibri" panose="020F0502020204030204" pitchFamily="34" charset="0"/>
              <a:ea typeface="Microsoft Sans Serif" panose="020B0604020202020204" pitchFamily="34" charset="0"/>
            </a:endParaRPr>
          </a:p>
          <a:p>
            <a:pPr marL="457200" indent="-457200" fontAlgn="base">
              <a:buFont typeface="Arial" panose="020B0604020202020204" pitchFamily="34" charset="0"/>
              <a:buChar char="•"/>
            </a:pPr>
            <a:r>
              <a:rPr lang="en-GB" sz="2800">
                <a:effectLst/>
                <a:latin typeface="Calibri" panose="020F0502020204030204" pitchFamily="34" charset="0"/>
                <a:ea typeface="Microsoft Sans Serif" panose="020B0604020202020204" pitchFamily="34" charset="0"/>
              </a:rPr>
              <a:t>If at the end of the deposit, the price of both shares is equal to or higher than the initial price, the institution will pay a coupon of, for example, 3% on the nominal value of the deposit. In other words, the customer will earn 3% gross on the amount invested. It is important to note whether the return is expressed as a coupon (total interest), annual NIR or APR.</a:t>
            </a:r>
          </a:p>
          <a:p>
            <a:pPr marL="457200" indent="-457200" fontAlgn="base">
              <a:buFont typeface="Arial" panose="020B0604020202020204" pitchFamily="34" charset="0"/>
              <a:buChar char="•"/>
            </a:pPr>
            <a:endParaRPr lang="en-GB" sz="2800">
              <a:latin typeface="Calibri" panose="020F0502020204030204" pitchFamily="34" charset="0"/>
              <a:ea typeface="Microsoft Sans Serif" panose="020B0604020202020204" pitchFamily="34" charset="0"/>
            </a:endParaRPr>
          </a:p>
          <a:p>
            <a:pPr marL="457200" indent="-457200" fontAlgn="base">
              <a:buFont typeface="Arial" panose="020B0604020202020204" pitchFamily="34" charset="0"/>
              <a:buChar char="•"/>
            </a:pPr>
            <a:r>
              <a:rPr lang="en-GB" sz="2800">
                <a:effectLst/>
                <a:latin typeface="Calibri" panose="020F0502020204030204" pitchFamily="34" charset="0"/>
                <a:ea typeface="Microsoft Sans Serif" panose="020B0604020202020204" pitchFamily="34" charset="0"/>
              </a:rPr>
              <a:t>If, on the other hand, the final price of the shares is lower than the initial price, the institution will pay a coupon of 1%, although sometimes structured deposits may have a minimum return of 0%, i.e. if the assets do not perform well, the remuneration may end up being zero.</a:t>
            </a:r>
            <a:endParaRPr lang="en-GB" sz="2800">
              <a:latin typeface="Calibri" panose="020F0502020204030204" pitchFamily="34" charset="0"/>
              <a:ea typeface="Microsoft Sans Serif" panose="020B0604020202020204" pitchFamily="34" charset="0"/>
            </a:endParaRPr>
          </a:p>
        </p:txBody>
      </p:sp>
    </p:spTree>
    <p:extLst>
      <p:ext uri="{BB962C8B-B14F-4D97-AF65-F5344CB8AC3E}">
        <p14:creationId xmlns:p14="http://schemas.microsoft.com/office/powerpoint/2010/main" val="426761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9525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7. Example of linked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753600" cy="4401205"/>
          </a:xfrm>
          <a:prstGeom prst="rect">
            <a:avLst/>
          </a:prstGeom>
          <a:noFill/>
        </p:spPr>
        <p:txBody>
          <a:bodyPr wrap="square" rtlCol="0">
            <a:spAutoFit/>
          </a:bodyPr>
          <a:lstStyle/>
          <a:p>
            <a:pPr fontAlgn="base"/>
            <a:r>
              <a:rPr lang="en-GB" sz="2800">
                <a:effectLst/>
                <a:latin typeface="Calibri" panose="020F0502020204030204" pitchFamily="34" charset="0"/>
                <a:ea typeface="Microsoft Sans Serif" panose="020B0604020202020204" pitchFamily="34" charset="0"/>
              </a:rPr>
              <a:t>In view of the above, the customer decides to invest 10,000 euros, remember that the term is 12 months, the capital is guaranteed and the return can be either 3% or 1%. After 12 months, the two shares have increased in value: in this case, the customer will earn 300 euros gross in interest, to which 19% tax has to be deducted, and the bank will reimburse the 10,000 euros.</a:t>
            </a:r>
          </a:p>
          <a:p>
            <a:pPr fontAlgn="base"/>
            <a:endParaRPr lang="en-GB" sz="2800">
              <a:latin typeface="Calibri" panose="020F0502020204030204" pitchFamily="34" charset="0"/>
              <a:ea typeface="Microsoft Sans Serif" panose="020B0604020202020204" pitchFamily="34" charset="0"/>
            </a:endParaRPr>
          </a:p>
          <a:p>
            <a:pPr fontAlgn="base"/>
            <a:r>
              <a:rPr lang="en-GB" sz="2800">
                <a:effectLst/>
                <a:latin typeface="Calibri" panose="020F0502020204030204" pitchFamily="34" charset="0"/>
                <a:ea typeface="Microsoft Sans Serif" panose="020B0604020202020204" pitchFamily="34" charset="0"/>
              </a:rPr>
              <a:t>It could also happen that one or both shares lose value. In that case, the gross interest would be €100 and you would also get back the full amount invested.</a:t>
            </a:r>
          </a:p>
        </p:txBody>
      </p:sp>
      <p:pic>
        <p:nvPicPr>
          <p:cNvPr id="5" name="Imagen 4" descr="Un dibujo de una persona&#10;&#10;Descripción generada automáticamente con confianza baja">
            <a:extLst>
              <a:ext uri="{FF2B5EF4-FFF2-40B4-BE49-F238E27FC236}">
                <a16:creationId xmlns:a16="http://schemas.microsoft.com/office/drawing/2014/main" id="{5C303586-87D7-312F-7CD1-CCC2FFFBC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5816" y="3162300"/>
            <a:ext cx="4868184" cy="4305300"/>
          </a:xfrm>
          <a:prstGeom prst="rect">
            <a:avLst/>
          </a:prstGeom>
        </p:spPr>
      </p:pic>
    </p:spTree>
    <p:extLst>
      <p:ext uri="{BB962C8B-B14F-4D97-AF65-F5344CB8AC3E}">
        <p14:creationId xmlns:p14="http://schemas.microsoft.com/office/powerpoint/2010/main" val="62875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98163" y="3301711"/>
            <a:ext cx="5338198" cy="3374136"/>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Summing up</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1995489" y="2628900"/>
            <a:ext cx="3460029"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Reverse mortgage</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995487" y="3128306"/>
            <a:ext cx="4643744"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Times New Roman" panose="02020603050405020304" pitchFamily="18" charset="0"/>
              </a:rPr>
              <a:t>The purpose of this loan is to provide income until the death of the homeowner.</a:t>
            </a:r>
            <a:endParaRPr lang="en-GB" altLang="ko-KR"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email">
            <a:extLst>
              <a:ext uri="{28A0092B-C50C-407E-A947-70E740481C1C}">
                <a14:useLocalDpi xmlns:a14="http://schemas.microsoft.com/office/drawing/2010/main"/>
              </a:ext>
            </a:extLst>
          </a:blip>
          <a:stretch>
            <a:fillRect/>
          </a:stretch>
        </p:blipFill>
        <p:spPr>
          <a:xfrm>
            <a:off x="1219200" y="2931140"/>
            <a:ext cx="638173" cy="1602760"/>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995488" y="5687080"/>
            <a:ext cx="3321915"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Linked deposit</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995487" y="6210300"/>
            <a:ext cx="4643744"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Times New Roman" panose="02020603050405020304" pitchFamily="18" charset="0"/>
              </a:rPr>
              <a:t>The final remuneration will always be linked to the evolution of a stock market share, an index, an interest rate or an exchange rate.</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4" cstate="email">
            <a:extLst>
              <a:ext uri="{28A0092B-C50C-407E-A947-70E740481C1C}">
                <a14:useLocalDpi xmlns:a14="http://schemas.microsoft.com/office/drawing/2010/main"/>
              </a:ext>
            </a:extLst>
          </a:blip>
          <a:stretch>
            <a:fillRect/>
          </a:stretch>
        </p:blipFill>
        <p:spPr>
          <a:xfrm>
            <a:off x="1219200" y="5777711"/>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06398" y="2705100"/>
            <a:ext cx="4038600"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Mixed deposit</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06398" y="3213271"/>
            <a:ext cx="4876802"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Times New Roman" panose="02020603050405020304" pitchFamily="18" charset="0"/>
              </a:rPr>
              <a:t>Mixed or dual deposits are a combination of fixed-term deposits and index-linked deposits.</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5" cstate="email">
            <a:extLst>
              <a:ext uri="{28A0092B-C50C-407E-A947-70E740481C1C}">
                <a14:useLocalDpi xmlns:a14="http://schemas.microsoft.com/office/drawing/2010/main"/>
              </a:ext>
            </a:extLst>
          </a:blip>
          <a:stretch>
            <a:fillRect/>
          </a:stretch>
        </p:blipFill>
        <p:spPr>
          <a:xfrm>
            <a:off x="12330111" y="2931140"/>
            <a:ext cx="638173" cy="1639637"/>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06398" y="5687080"/>
            <a:ext cx="4411942"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Foreign currency account</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06398" y="6210300"/>
            <a:ext cx="4267201"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Times New Roman" panose="02020603050405020304" pitchFamily="18" charset="0"/>
              </a:rPr>
              <a:t>An account that operates in a currency different from the euro.</a:t>
            </a:r>
          </a:p>
        </p:txBody>
      </p:sp>
      <p:pic>
        <p:nvPicPr>
          <p:cNvPr id="15" name="object 2">
            <a:extLst>
              <a:ext uri="{FF2B5EF4-FFF2-40B4-BE49-F238E27FC236}">
                <a16:creationId xmlns:a16="http://schemas.microsoft.com/office/drawing/2014/main" id="{0DD2F338-E360-3DE7-6475-1B05002A8749}"/>
              </a:ext>
            </a:extLst>
          </p:cNvPr>
          <p:cNvPicPr/>
          <p:nvPr/>
        </p:nvPicPr>
        <p:blipFill>
          <a:blip r:embed="rId4" cstate="email">
            <a:extLst>
              <a:ext uri="{28A0092B-C50C-407E-A947-70E740481C1C}">
                <a14:useLocalDpi xmlns:a14="http://schemas.microsoft.com/office/drawing/2010/main"/>
              </a:ext>
            </a:extLst>
          </a:blip>
          <a:stretch>
            <a:fillRect/>
          </a:stretch>
        </p:blipFill>
        <p:spPr>
          <a:xfrm>
            <a:off x="12330110" y="5799104"/>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Thank you!</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latin typeface="Calibri" panose="020F0502020204030204" pitchFamily="34" charset="0"/>
                <a:ea typeface="Microsoft Sans Serif" panose="020B0604020202020204" pitchFamily="34" charset="0"/>
                <a:cs typeface="Calibri" panose="020F0502020204030204" pitchFamily="34" charset="0"/>
              </a:rPr>
              <a:t>Partner: University of Malaga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Objectives &amp; Goals</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latin typeface="Calibri" panose="020F0502020204030204" pitchFamily="34" charset="0"/>
                <a:ea typeface="Microsoft Sans Serif" panose="020B0604020202020204" pitchFamily="34" charset="0"/>
                <a:cs typeface="Calibri" panose="020F0502020204030204" pitchFamily="34" charset="0"/>
              </a:rPr>
              <a:t>At the end of this module you will be able to:</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58129" y="4639192"/>
            <a:ext cx="7353671" cy="4058318"/>
          </a:xfrm>
          <a:prstGeom prst="rect">
            <a:avLst/>
          </a:prstGeom>
        </p:spPr>
      </p:pic>
      <p:pic>
        <p:nvPicPr>
          <p:cNvPr id="4"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67384" y="3734942"/>
            <a:ext cx="370416" cy="280000"/>
          </a:xfrm>
          <a:prstGeom prst="rect">
            <a:avLst/>
          </a:prstGeom>
        </p:spPr>
      </p:pic>
      <p:grpSp>
        <p:nvGrpSpPr>
          <p:cNvPr id="7" name="Grupo 6">
            <a:extLst>
              <a:ext uri="{FF2B5EF4-FFF2-40B4-BE49-F238E27FC236}">
                <a16:creationId xmlns:a16="http://schemas.microsoft.com/office/drawing/2014/main" id="{6AD18D4C-B589-44B7-8EFF-3DEBF5C41E8D}"/>
              </a:ext>
            </a:extLst>
          </p:cNvPr>
          <p:cNvGrpSpPr/>
          <p:nvPr/>
        </p:nvGrpSpPr>
        <p:grpSpPr>
          <a:xfrm>
            <a:off x="1753164" y="4708121"/>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4"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8" name="TextBox 8">
            <a:extLst>
              <a:ext uri="{FF2B5EF4-FFF2-40B4-BE49-F238E27FC236}">
                <a16:creationId xmlns:a16="http://schemas.microsoft.com/office/drawing/2014/main" id="{18538967-CA04-70D1-9C5C-75434C8C7BC3}"/>
              </a:ext>
            </a:extLst>
          </p:cNvPr>
          <p:cNvSpPr txBox="1"/>
          <p:nvPr/>
        </p:nvSpPr>
        <p:spPr>
          <a:xfrm>
            <a:off x="2505493" y="3562564"/>
            <a:ext cx="8077199"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Understanding how reverse mortgages work.</a:t>
            </a:r>
            <a:endParaRPr lang="ko-KR" altLang="en-US" sz="3200" b="1" dirty="0">
              <a:latin typeface="Calibri" panose="020F0502020204030204" pitchFamily="34" charset="0"/>
              <a:cs typeface="Calibri" panose="020F0502020204030204" pitchFamily="34" charset="0"/>
            </a:endParaRPr>
          </a:p>
        </p:txBody>
      </p:sp>
      <p:sp>
        <p:nvSpPr>
          <p:cNvPr id="16" name="TextBox 8">
            <a:extLst>
              <a:ext uri="{FF2B5EF4-FFF2-40B4-BE49-F238E27FC236}">
                <a16:creationId xmlns:a16="http://schemas.microsoft.com/office/drawing/2014/main" id="{C36C1177-DB5A-C233-5BDB-C26E2B34FEA0}"/>
              </a:ext>
            </a:extLst>
          </p:cNvPr>
          <p:cNvSpPr txBox="1"/>
          <p:nvPr/>
        </p:nvSpPr>
        <p:spPr>
          <a:xfrm>
            <a:off x="2505493" y="4598627"/>
            <a:ext cx="9372600"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Understanding how structured deposits work.</a:t>
            </a:r>
            <a:endParaRPr lang="ko-KR" alt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32831" y="1145359"/>
            <a:ext cx="9462656"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Index</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5487" y="4230876"/>
            <a:ext cx="6749722" cy="4499814"/>
          </a:xfrm>
          <a:prstGeom prst="rect">
            <a:avLst/>
          </a:prstGeom>
        </p:spPr>
      </p:pic>
      <p:pic>
        <p:nvPicPr>
          <p:cNvPr id="3"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25246" y="2449071"/>
            <a:ext cx="370416" cy="280000"/>
          </a:xfrm>
          <a:prstGeom prst="rect">
            <a:avLst/>
          </a:prstGeom>
        </p:spPr>
      </p:pic>
      <p:pic>
        <p:nvPicPr>
          <p:cNvPr id="4"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4497" y="4199276"/>
            <a:ext cx="381000" cy="326225"/>
          </a:xfrm>
          <a:prstGeom prst="rect">
            <a:avLst/>
          </a:prstGeom>
        </p:spPr>
      </p:pic>
      <p:grpSp>
        <p:nvGrpSpPr>
          <p:cNvPr id="5" name="Grupo 4">
            <a:extLst>
              <a:ext uri="{FF2B5EF4-FFF2-40B4-BE49-F238E27FC236}">
                <a16:creationId xmlns:a16="http://schemas.microsoft.com/office/drawing/2014/main" id="{6AD18D4C-B589-44B7-8EFF-3DEBF5C41E8D}"/>
              </a:ext>
            </a:extLst>
          </p:cNvPr>
          <p:cNvGrpSpPr/>
          <p:nvPr/>
        </p:nvGrpSpPr>
        <p:grpSpPr>
          <a:xfrm>
            <a:off x="1425246" y="3236453"/>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6" name="TextBox 8">
            <a:extLst>
              <a:ext uri="{FF2B5EF4-FFF2-40B4-BE49-F238E27FC236}">
                <a16:creationId xmlns:a16="http://schemas.microsoft.com/office/drawing/2014/main" id="{18538967-CA04-70D1-9C5C-75434C8C7BC3}"/>
              </a:ext>
            </a:extLst>
          </p:cNvPr>
          <p:cNvSpPr txBox="1"/>
          <p:nvPr/>
        </p:nvSpPr>
        <p:spPr>
          <a:xfrm>
            <a:off x="2286000" y="2237482"/>
            <a:ext cx="6553200"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1.- What is a reverse mortgage?</a:t>
            </a:r>
            <a:endParaRPr lang="ko-KR" altLang="en-US" sz="3200" b="1" dirty="0">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id="{C36C1177-DB5A-C233-5BDB-C26E2B34FEA0}"/>
              </a:ext>
            </a:extLst>
          </p:cNvPr>
          <p:cNvSpPr txBox="1"/>
          <p:nvPr/>
        </p:nvSpPr>
        <p:spPr>
          <a:xfrm>
            <a:off x="2286000" y="3089926"/>
            <a:ext cx="8077200"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2.- Ways of repayment of reverse mortgages.</a:t>
            </a:r>
            <a:endParaRPr lang="ko-KR" altLang="en-US" sz="3200" b="1" dirty="0">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26ABA70-2A00-5E18-8F67-4291A0157C19}"/>
              </a:ext>
            </a:extLst>
          </p:cNvPr>
          <p:cNvSpPr txBox="1"/>
          <p:nvPr/>
        </p:nvSpPr>
        <p:spPr>
          <a:xfrm>
            <a:off x="2279374" y="4004326"/>
            <a:ext cx="960782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3.- What are foreign currency bank accounts?</a:t>
            </a:r>
            <a:endParaRPr lang="ko-KR" altLang="en-US" sz="3200" b="1" dirty="0">
              <a:latin typeface="Calibri" panose="020F0502020204030204" pitchFamily="34" charset="0"/>
              <a:cs typeface="Calibri" panose="020F0502020204030204" pitchFamily="34" charset="0"/>
            </a:endParaRPr>
          </a:p>
        </p:txBody>
      </p:sp>
      <p:pic>
        <p:nvPicPr>
          <p:cNvPr id="9"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34747" y="5157305"/>
            <a:ext cx="370416" cy="280000"/>
          </a:xfrm>
          <a:prstGeom prst="rect">
            <a:avLst/>
          </a:prstGeom>
        </p:spPr>
      </p:pic>
      <p:sp>
        <p:nvSpPr>
          <p:cNvPr id="12" name="TextBox 8">
            <a:extLst>
              <a:ext uri="{FF2B5EF4-FFF2-40B4-BE49-F238E27FC236}">
                <a16:creationId xmlns:a16="http://schemas.microsoft.com/office/drawing/2014/main" id="{70E3023D-73C2-41CE-30BA-F721A1527644}"/>
              </a:ext>
            </a:extLst>
          </p:cNvPr>
          <p:cNvSpPr txBox="1"/>
          <p:nvPr/>
        </p:nvSpPr>
        <p:spPr>
          <a:xfrm>
            <a:off x="2286000" y="4980682"/>
            <a:ext cx="946265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4.- What is a linked deposit?</a:t>
            </a:r>
            <a:endParaRPr lang="ko-KR" altLang="en-US" sz="3200" b="1" dirty="0">
              <a:latin typeface="Calibri" panose="020F0502020204030204" pitchFamily="34" charset="0"/>
              <a:cs typeface="Calibri" panose="020F0502020204030204" pitchFamily="34" charset="0"/>
            </a:endParaRPr>
          </a:p>
        </p:txBody>
      </p:sp>
      <p:pic>
        <p:nvPicPr>
          <p:cNvPr id="10" name="object 2">
            <a:extLst>
              <a:ext uri="{FF2B5EF4-FFF2-40B4-BE49-F238E27FC236}">
                <a16:creationId xmlns:a16="http://schemas.microsoft.com/office/drawing/2014/main" id="{29B4DE9F-B16F-08AD-FFB3-1774B8ACC414}"/>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42485" y="6090032"/>
            <a:ext cx="381000" cy="326225"/>
          </a:xfrm>
          <a:prstGeom prst="rect">
            <a:avLst/>
          </a:prstGeom>
        </p:spPr>
      </p:pic>
      <p:sp>
        <p:nvSpPr>
          <p:cNvPr id="11" name="TextBox 8">
            <a:extLst>
              <a:ext uri="{FF2B5EF4-FFF2-40B4-BE49-F238E27FC236}">
                <a16:creationId xmlns:a16="http://schemas.microsoft.com/office/drawing/2014/main" id="{D7C60A8C-93F9-9502-FEC7-081D8D7129BE}"/>
              </a:ext>
            </a:extLst>
          </p:cNvPr>
          <p:cNvSpPr txBox="1"/>
          <p:nvPr/>
        </p:nvSpPr>
        <p:spPr>
          <a:xfrm>
            <a:off x="2317362" y="5895082"/>
            <a:ext cx="960782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5.- Mixed savings-investment deposits.</a:t>
            </a:r>
            <a:endParaRPr lang="ko-KR" altLang="en-US" sz="3200" b="1" dirty="0">
              <a:latin typeface="Calibri" panose="020F0502020204030204" pitchFamily="34" charset="0"/>
              <a:cs typeface="Calibri" panose="020F0502020204030204" pitchFamily="34" charset="0"/>
            </a:endParaRPr>
          </a:p>
        </p:txBody>
      </p:sp>
      <p:pic>
        <p:nvPicPr>
          <p:cNvPr id="13" name="object 2">
            <a:extLst>
              <a:ext uri="{FF2B5EF4-FFF2-40B4-BE49-F238E27FC236}">
                <a16:creationId xmlns:a16="http://schemas.microsoft.com/office/drawing/2014/main" id="{2E8B3B53-B9F6-A45F-1FC3-F4DBB7BFBDF8}"/>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72735" y="6996523"/>
            <a:ext cx="370416" cy="280000"/>
          </a:xfrm>
          <a:prstGeom prst="rect">
            <a:avLst/>
          </a:prstGeom>
        </p:spPr>
      </p:pic>
      <p:sp>
        <p:nvSpPr>
          <p:cNvPr id="14" name="TextBox 8">
            <a:extLst>
              <a:ext uri="{FF2B5EF4-FFF2-40B4-BE49-F238E27FC236}">
                <a16:creationId xmlns:a16="http://schemas.microsoft.com/office/drawing/2014/main" id="{EDAE6CB0-086D-5985-39F5-B41CD7FB9CD2}"/>
              </a:ext>
            </a:extLst>
          </p:cNvPr>
          <p:cNvSpPr txBox="1"/>
          <p:nvPr/>
        </p:nvSpPr>
        <p:spPr>
          <a:xfrm>
            <a:off x="2323988" y="6819900"/>
            <a:ext cx="9462656" cy="1077218"/>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6.- What to consider when taking out a structured deposit.</a:t>
            </a:r>
            <a:endParaRPr lang="ko-KR" altLang="en-US" sz="3200" b="1"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EAE6EBAD-5A96-D9A8-1E58-947E09896CA4}"/>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67885" y="8291005"/>
            <a:ext cx="381000" cy="326225"/>
          </a:xfrm>
          <a:prstGeom prst="rect">
            <a:avLst/>
          </a:prstGeom>
        </p:spPr>
      </p:pic>
      <p:sp>
        <p:nvSpPr>
          <p:cNvPr id="16" name="TextBox 8">
            <a:extLst>
              <a:ext uri="{FF2B5EF4-FFF2-40B4-BE49-F238E27FC236}">
                <a16:creationId xmlns:a16="http://schemas.microsoft.com/office/drawing/2014/main" id="{37770625-0587-FC50-0FCD-0C096BB0A33D}"/>
              </a:ext>
            </a:extLst>
          </p:cNvPr>
          <p:cNvSpPr txBox="1"/>
          <p:nvPr/>
        </p:nvSpPr>
        <p:spPr>
          <a:xfrm>
            <a:off x="2342762" y="8096055"/>
            <a:ext cx="960782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b="1">
                <a:latin typeface="Calibri" panose="020F0502020204030204" pitchFamily="34" charset="0"/>
                <a:ea typeface="Microsoft Sans Serif" panose="020B0604020202020204" pitchFamily="34" charset="0"/>
                <a:cs typeface="Calibri" panose="020F0502020204030204" pitchFamily="34" charset="0"/>
              </a:rPr>
              <a:t>7.- Example of linked deposit.</a:t>
            </a:r>
            <a:endParaRPr lang="ko-KR" alt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 reverse mortgage?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525000" cy="5693866"/>
          </a:xfrm>
          <a:prstGeom prst="rect">
            <a:avLst/>
          </a:prstGeom>
          <a:noFill/>
        </p:spPr>
        <p:txBody>
          <a:bodyPr wrap="square" rtlCol="0">
            <a:spAutoFit/>
          </a:bodyPr>
          <a:lstStyle/>
          <a:p>
            <a:pPr fontAlgn="base"/>
            <a:r>
              <a:rPr lang="en-GB" sz="2800">
                <a:effectLst/>
                <a:latin typeface="Calibri" panose="020F0502020204030204" pitchFamily="34" charset="0"/>
                <a:ea typeface="Times New Roman" panose="02020603050405020304" pitchFamily="18" charset="0"/>
              </a:rPr>
              <a:t>This is a loan secured by a mortgage on the habitual residence, granted in one lump sum or through periodic payments, to a person who must be over a certain age - from 65 years old - or prove a degree of disability (equal to or greater than 33%) or dependence (severe or great dependence), and cannot be repaid until the time of death</a:t>
            </a:r>
            <a:r>
              <a:rPr lang="en-GB" sz="2800">
                <a:latin typeface="Calibri" panose="020F0502020204030204" pitchFamily="34" charset="0"/>
                <a:ea typeface="Microsoft Sans Serif" panose="020B0604020202020204" pitchFamily="34" charset="0"/>
              </a:rPr>
              <a:t>.</a:t>
            </a:r>
          </a:p>
          <a:p>
            <a:pPr fontAlgn="base"/>
            <a:endParaRPr lang="en-GB" sz="2800">
              <a:latin typeface="Calibri" panose="020F0502020204030204" pitchFamily="34" charset="0"/>
              <a:ea typeface="Microsoft Sans Serif" panose="020B0604020202020204" pitchFamily="34" charset="0"/>
            </a:endParaRPr>
          </a:p>
          <a:p>
            <a:pPr fontAlgn="base"/>
            <a:r>
              <a:rPr lang="en-GB" sz="2800">
                <a:effectLst/>
                <a:latin typeface="Calibri" panose="020F0502020204030204" pitchFamily="34" charset="0"/>
                <a:ea typeface="Times New Roman" panose="02020603050405020304" pitchFamily="18" charset="0"/>
              </a:rPr>
              <a:t>In this operation (reverse mortgage), the client does not go to the Bank to request a loan to acquire a home, which he will then guarantee by mortgaging it, but rather he takes the home under his arm, offering it as security for the loan. Moreover, without losing the ownership of the property, which can continue to be used until the client's death</a:t>
            </a:r>
            <a:r>
              <a:rPr lang="en-GB" sz="2800">
                <a:latin typeface="Calibri" panose="020F0502020204030204" pitchFamily="34" charset="0"/>
                <a:ea typeface="Microsoft Sans Serif" panose="020B0604020202020204" pitchFamily="34" charset="0"/>
              </a:rPr>
              <a:t>.</a:t>
            </a:r>
          </a:p>
        </p:txBody>
      </p:sp>
      <p:pic>
        <p:nvPicPr>
          <p:cNvPr id="6" name="Imagen 5" descr="Icono&#10;&#10;Descripción generada automáticamente">
            <a:extLst>
              <a:ext uri="{FF2B5EF4-FFF2-40B4-BE49-F238E27FC236}">
                <a16:creationId xmlns:a16="http://schemas.microsoft.com/office/drawing/2014/main" id="{4636E583-B787-6ED8-ED65-F77AA8492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9600" y="3196428"/>
            <a:ext cx="5435664" cy="3894144"/>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 reverse mortgage?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372600" cy="6124754"/>
          </a:xfrm>
          <a:prstGeom prst="rect">
            <a:avLst/>
          </a:prstGeom>
          <a:noFill/>
        </p:spPr>
        <p:txBody>
          <a:bodyPr wrap="square" rtlCol="0">
            <a:spAutoFit/>
          </a:bodyPr>
          <a:lstStyle/>
          <a:p>
            <a:pPr fontAlgn="base"/>
            <a:r>
              <a:rPr lang="en-GB" sz="2800">
                <a:effectLst/>
                <a:latin typeface="Calibri" panose="020F0502020204030204" pitchFamily="34" charset="0"/>
                <a:ea typeface="Times New Roman" panose="02020603050405020304" pitchFamily="18" charset="0"/>
              </a:rPr>
              <a:t>The purpose of this loan is to provide income until the death of the homeowner</a:t>
            </a:r>
            <a:r>
              <a:rPr lang="en-GB" sz="2800">
                <a:latin typeface="Calibri" panose="020F0502020204030204" pitchFamily="34" charset="0"/>
                <a:ea typeface="Microsoft Sans Serif" panose="020B0604020202020204" pitchFamily="34" charset="0"/>
              </a:rPr>
              <a:t>.</a:t>
            </a:r>
          </a:p>
          <a:p>
            <a:pPr fontAlgn="base"/>
            <a:endParaRPr lang="en-GB" sz="2800">
              <a:latin typeface="Calibri" panose="020F0502020204030204" pitchFamily="34" charset="0"/>
              <a:ea typeface="Microsoft Sans Serif" panose="020B0604020202020204" pitchFamily="34" charset="0"/>
            </a:endParaRPr>
          </a:p>
          <a:p>
            <a:pPr fontAlgn="base"/>
            <a:r>
              <a:rPr lang="en-GB" sz="2800">
                <a:effectLst/>
                <a:latin typeface="Calibri" panose="020F0502020204030204" pitchFamily="34" charset="0"/>
                <a:ea typeface="Times New Roman" panose="02020603050405020304" pitchFamily="18" charset="0"/>
              </a:rPr>
              <a:t>The maximum amount granted in this type of loan is a certain percentage of the appraised value at the time of contracting the operation. This amount can be drawn down all at once, but will normally be paid periodically (usually in the form of a monthly income). The amount of this rent to be received depends on several factors</a:t>
            </a:r>
            <a:r>
              <a:rPr lang="en-GB" sz="2800">
                <a:effectLst/>
                <a:latin typeface="Calibri" panose="020F0502020204030204" pitchFamily="34" charset="0"/>
                <a:ea typeface="Microsoft Sans Serif" panose="020B0604020202020204" pitchFamily="34" charset="0"/>
              </a:rPr>
              <a:t>:</a:t>
            </a:r>
          </a:p>
          <a:p>
            <a:pPr fontAlgn="base"/>
            <a:endParaRPr lang="en-GB" sz="2800">
              <a:effectLst/>
              <a:latin typeface="Calibri" panose="020F0502020204030204" pitchFamily="34" charset="0"/>
              <a:ea typeface="Microsoft Sans Serif" panose="020B0604020202020204" pitchFamily="34" charset="0"/>
            </a:endParaRPr>
          </a:p>
          <a:p>
            <a:pPr marL="457200" indent="-457200" fontAlgn="base">
              <a:buFont typeface="Arial" panose="020B0604020202020204" pitchFamily="34" charset="0"/>
              <a:buChar char="•"/>
            </a:pPr>
            <a:r>
              <a:rPr lang="en-GB" sz="2800">
                <a:latin typeface="Calibri" panose="020F0502020204030204" pitchFamily="34" charset="0"/>
                <a:ea typeface="Microsoft Sans Serif" panose="020B0604020202020204" pitchFamily="34" charset="0"/>
              </a:rPr>
              <a:t>Value of the house.</a:t>
            </a:r>
          </a:p>
          <a:p>
            <a:pPr marL="457200" indent="-457200" fontAlgn="base">
              <a:buFont typeface="Arial" panose="020B0604020202020204" pitchFamily="34" charset="0"/>
              <a:buChar char="•"/>
            </a:pPr>
            <a:r>
              <a:rPr lang="en-GB" sz="2800">
                <a:latin typeface="Calibri" panose="020F0502020204030204" pitchFamily="34" charset="0"/>
                <a:ea typeface="Microsoft Sans Serif" panose="020B0604020202020204" pitchFamily="34" charset="0"/>
              </a:rPr>
              <a:t>Age of the person taking out the loan and his/her spouse.</a:t>
            </a:r>
          </a:p>
          <a:p>
            <a:pPr marL="457200" indent="-457200" fontAlgn="base">
              <a:buFont typeface="Arial" panose="020B0604020202020204" pitchFamily="34" charset="0"/>
              <a:buChar char="•"/>
            </a:pPr>
            <a:r>
              <a:rPr lang="en-GB" sz="2800">
                <a:latin typeface="Calibri" panose="020F0502020204030204" pitchFamily="34" charset="0"/>
                <a:ea typeface="Microsoft Sans Serif" panose="020B0604020202020204" pitchFamily="34" charset="0"/>
              </a:rPr>
              <a:t>The choice between receiving the rent for a fixed period or for life.</a:t>
            </a:r>
          </a:p>
        </p:txBody>
      </p:sp>
      <p:pic>
        <p:nvPicPr>
          <p:cNvPr id="5" name="Imagen 4" descr="Una caricatura de una persona&#10;&#10;Descripción generada automáticamente con confianza baja">
            <a:extLst>
              <a:ext uri="{FF2B5EF4-FFF2-40B4-BE49-F238E27FC236}">
                <a16:creationId xmlns:a16="http://schemas.microsoft.com/office/drawing/2014/main" id="{F57BD204-F894-F228-F107-F0A1FE384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00" y="4152900"/>
            <a:ext cx="5867400" cy="4318040"/>
          </a:xfrm>
          <a:prstGeom prst="rect">
            <a:avLst/>
          </a:prstGeom>
        </p:spPr>
      </p:pic>
    </p:spTree>
    <p:extLst>
      <p:ext uri="{BB962C8B-B14F-4D97-AF65-F5344CB8AC3E}">
        <p14:creationId xmlns:p14="http://schemas.microsoft.com/office/powerpoint/2010/main" val="962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 reverse mortgage?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316200" cy="5693866"/>
          </a:xfrm>
          <a:prstGeom prst="rect">
            <a:avLst/>
          </a:prstGeom>
          <a:noFill/>
        </p:spPr>
        <p:txBody>
          <a:bodyPr wrap="square" rtlCol="0">
            <a:spAutoFit/>
          </a:bodyPr>
          <a:lstStyle/>
          <a:p>
            <a:pPr fontAlgn="base"/>
            <a:r>
              <a:rPr lang="en-GB" sz="2800">
                <a:effectLst/>
                <a:latin typeface="Calibri" panose="020F0502020204030204" pitchFamily="34" charset="0"/>
                <a:ea typeface="Microsoft Sans Serif" panose="020B0604020202020204" pitchFamily="34" charset="0"/>
              </a:rPr>
              <a:t>As an example, a home valued at 100,000 euros will allow you to receive 10,000 euros a year for 10 years. However, in the event that the money granted in a loan runs out because the elderly person has exceeded the life expectancy the bank was working with, most financial institutions allow you to take out deferred life annuity insurance that will guarantee that the elderly person can continue to receive their monthly income until they die</a:t>
            </a:r>
            <a:r>
              <a:rPr lang="en-GB" sz="2800">
                <a:latin typeface="Calibri" panose="020F0502020204030204" pitchFamily="34" charset="0"/>
                <a:ea typeface="Microsoft Sans Serif" panose="020B0604020202020204" pitchFamily="34" charset="0"/>
              </a:rPr>
              <a:t>.</a:t>
            </a:r>
          </a:p>
          <a:p>
            <a:pPr fontAlgn="base"/>
            <a:endParaRPr lang="en-GB" sz="2800">
              <a:latin typeface="Calibri" panose="020F0502020204030204" pitchFamily="34" charset="0"/>
              <a:ea typeface="Microsoft Sans Serif" panose="020B0604020202020204" pitchFamily="34" charset="0"/>
            </a:endParaRPr>
          </a:p>
          <a:p>
            <a:pPr fontAlgn="base"/>
            <a:r>
              <a:rPr lang="en-GB" sz="2800">
                <a:effectLst/>
                <a:latin typeface="Calibri" panose="020F0502020204030204" pitchFamily="34" charset="0"/>
                <a:ea typeface="Microsoft Sans Serif" panose="020B0604020202020204" pitchFamily="34" charset="0"/>
              </a:rPr>
              <a:t>The reverse mortgage can be an additional complement to other income that the holder may be receiving, such as a pension or other funds, and has tax advantages. Moreover, as it is a loan, this additional monthly income is not subject to Personal Income Tax (PIT).</a:t>
            </a:r>
          </a:p>
          <a:p>
            <a:pPr fontAlgn="base"/>
            <a:endParaRPr lang="en-GB" sz="2800">
              <a:effectLst/>
              <a:latin typeface="Calibri" panose="020F0502020204030204" pitchFamily="34" charset="0"/>
              <a:ea typeface="Microsoft Sans Serif" panose="020B0604020202020204" pitchFamily="34" charset="0"/>
            </a:endParaRPr>
          </a:p>
          <a:p>
            <a:pPr fontAlgn="base"/>
            <a:r>
              <a:rPr lang="en-GB" sz="2800">
                <a:effectLst/>
                <a:latin typeface="Calibri" panose="020F0502020204030204" pitchFamily="34" charset="0"/>
                <a:ea typeface="Times New Roman" panose="02020603050405020304" pitchFamily="18" charset="0"/>
              </a:rPr>
              <a:t>Things change when you receive the money from the annuity insurance, if this is the case, as this capital does pay tax. However, the amount to be paid will be a small percentage of the amount received, thanks to the tax advantages available</a:t>
            </a:r>
            <a:r>
              <a:rPr lang="en-GB" sz="2800">
                <a:latin typeface="Calibri" panose="020F0502020204030204" pitchFamily="34" charset="0"/>
                <a:ea typeface="Microsoft Sans Serif" panose="020B0604020202020204" pitchFamily="34" charset="0"/>
              </a:rPr>
              <a:t>.</a:t>
            </a:r>
          </a:p>
        </p:txBody>
      </p:sp>
    </p:spTree>
    <p:extLst>
      <p:ext uri="{BB962C8B-B14F-4D97-AF65-F5344CB8AC3E}">
        <p14:creationId xmlns:p14="http://schemas.microsoft.com/office/powerpoint/2010/main" val="8266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Ways of repayment of reverse mortgages.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776121"/>
            <a:ext cx="9067800" cy="5262979"/>
          </a:xfrm>
          <a:prstGeom prst="rect">
            <a:avLst/>
          </a:prstGeom>
          <a:noFill/>
        </p:spPr>
        <p:txBody>
          <a:bodyPr wrap="square" rtlCol="0">
            <a:spAutoFit/>
          </a:bodyPr>
          <a:lstStyle/>
          <a:p>
            <a:pPr fontAlgn="base"/>
            <a:r>
              <a:rPr lang="en-US" sz="2800">
                <a:effectLst/>
                <a:latin typeface="Calibri" panose="020F0502020204030204" pitchFamily="34" charset="0"/>
                <a:ea typeface="Microsoft Sans Serif" panose="020B0604020202020204" pitchFamily="34" charset="0"/>
              </a:rPr>
              <a:t>Contrary to a conventional mortgage, where it is normal for the debtor to fulfil his obligation to repay the loan in instalments on a regular basis, the loan will be repaid upon the debtor's death</a:t>
            </a:r>
            <a:r>
              <a:rPr lang="en-GB" sz="2800">
                <a:ea typeface="Microsoft Sans Serif" panose="020B0604020202020204" pitchFamily="34" charset="0"/>
              </a:rPr>
              <a:t>.</a:t>
            </a:r>
          </a:p>
          <a:p>
            <a:pPr fontAlgn="base"/>
            <a:endParaRPr lang="en-GB" sz="2800">
              <a:ea typeface="Microsoft Sans Serif" panose="020B0604020202020204" pitchFamily="34" charset="0"/>
            </a:endParaRPr>
          </a:p>
          <a:p>
            <a:pPr fontAlgn="base"/>
            <a:r>
              <a:rPr lang="en-GB" sz="2800">
                <a:effectLst/>
                <a:latin typeface="Calibri" panose="020F0502020204030204" pitchFamily="34" charset="0"/>
                <a:ea typeface="Microsoft Sans Serif" panose="020B0604020202020204" pitchFamily="34" charset="0"/>
              </a:rPr>
              <a:t>That is, the financial institution cannot demand repayment of the accumulated debt until the holder or the last of the beneficiaries of this loan dies, as established in the contract. </a:t>
            </a:r>
            <a:r>
              <a:rPr lang="en-US" sz="2800">
                <a:effectLst/>
                <a:latin typeface="Calibri" panose="020F0502020204030204" pitchFamily="34" charset="0"/>
                <a:ea typeface="Microsoft Sans Serif" panose="020B0604020202020204" pitchFamily="34" charset="0"/>
              </a:rPr>
              <a:t>However, if desired, the loan can be cancelled early</a:t>
            </a:r>
            <a:r>
              <a:rPr lang="en-GB" sz="2800">
                <a:ea typeface="Microsoft Sans Serif" panose="020B0604020202020204" pitchFamily="34" charset="0"/>
              </a:rPr>
              <a:t>.</a:t>
            </a:r>
          </a:p>
          <a:p>
            <a:pPr fontAlgn="base"/>
            <a:endParaRPr lang="en-GB" sz="2800">
              <a:ea typeface="Microsoft Sans Serif" panose="020B0604020202020204" pitchFamily="34" charset="0"/>
            </a:endParaRPr>
          </a:p>
          <a:p>
            <a:pPr fontAlgn="base"/>
            <a:endParaRPr lang="en-GB" sz="2800">
              <a:ea typeface="Microsoft Sans Serif" panose="020B0604020202020204" pitchFamily="34" charset="0"/>
            </a:endParaRPr>
          </a:p>
          <a:p>
            <a:pPr algn="just" fontAlgn="base"/>
            <a:endParaRPr lang="en-GB" sz="2800">
              <a:ea typeface="Microsoft Sans Serif" panose="020B0604020202020204" pitchFamily="34" charset="0"/>
            </a:endParaRPr>
          </a:p>
        </p:txBody>
      </p:sp>
      <p:pic>
        <p:nvPicPr>
          <p:cNvPr id="7" name="Imagen 6" descr="Un dibujo de una persona&#10;&#10;Descripción generada automáticamente con confianza baja">
            <a:extLst>
              <a:ext uri="{FF2B5EF4-FFF2-40B4-BE49-F238E27FC236}">
                <a16:creationId xmlns:a16="http://schemas.microsoft.com/office/drawing/2014/main" id="{603290AA-FA87-1756-FF32-CC2AA7162E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2838450"/>
            <a:ext cx="4612503" cy="4610100"/>
          </a:xfrm>
          <a:prstGeom prst="rect">
            <a:avLst/>
          </a:prstGeom>
        </p:spPr>
      </p:pic>
    </p:spTree>
    <p:extLst>
      <p:ext uri="{BB962C8B-B14F-4D97-AF65-F5344CB8AC3E}">
        <p14:creationId xmlns:p14="http://schemas.microsoft.com/office/powerpoint/2010/main" val="308342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bujo de una persona con una tabla de surf&#10;&#10;Descripción generada automáticamente con confianza media">
            <a:extLst>
              <a:ext uri="{FF2B5EF4-FFF2-40B4-BE49-F238E27FC236}">
                <a16:creationId xmlns:a16="http://schemas.microsoft.com/office/drawing/2014/main" id="{4031EEEB-986D-D234-B743-CE6EC167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2211" y="3630691"/>
            <a:ext cx="6415789" cy="4586287"/>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Ways of repayment of reverse mortgages.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447800" y="3511808"/>
            <a:ext cx="10668000" cy="4832092"/>
          </a:xfrm>
          <a:prstGeom prst="rect">
            <a:avLst/>
          </a:prstGeom>
          <a:noFill/>
        </p:spPr>
        <p:txBody>
          <a:bodyPr wrap="square" rtlCol="0">
            <a:spAutoFit/>
          </a:bodyPr>
          <a:lstStyle/>
          <a:p>
            <a:pPr marL="457200" indent="-457200" fontAlgn="base">
              <a:buFont typeface="Arial" panose="020B0604020202020204" pitchFamily="34" charset="0"/>
              <a:buChar char="•"/>
            </a:pPr>
            <a:endParaRPr lang="en-GB" sz="2800" b="1">
              <a:effectLst/>
              <a:latin typeface="Calibri" panose="020F0502020204030204" pitchFamily="34" charset="0"/>
              <a:ea typeface="Microsoft Sans Serif" panose="020B0604020202020204" pitchFamily="34" charset="0"/>
            </a:endParaRPr>
          </a:p>
          <a:p>
            <a:pPr marL="457200" indent="-457200" fontAlgn="base">
              <a:buFont typeface="Arial" panose="020B0604020202020204" pitchFamily="34" charset="0"/>
              <a:buChar char="•"/>
            </a:pPr>
            <a:r>
              <a:rPr lang="en-GB" sz="2800" b="1">
                <a:effectLst/>
                <a:latin typeface="Calibri" panose="020F0502020204030204" pitchFamily="34" charset="0"/>
                <a:ea typeface="Microsoft Sans Serif" panose="020B0604020202020204" pitchFamily="34" charset="0"/>
              </a:rPr>
              <a:t>Keep the house</a:t>
            </a:r>
            <a:r>
              <a:rPr lang="en-GB" sz="2800">
                <a:effectLst/>
                <a:latin typeface="Calibri" panose="020F0502020204030204" pitchFamily="34" charset="0"/>
                <a:ea typeface="Microsoft Sans Serif" panose="020B0604020202020204" pitchFamily="34" charset="0"/>
              </a:rPr>
              <a:t>: to do so, they must pay off the debt with the institution, repaying the money they have borrowed. If they do not have the equity to do so, they can finance themselves by taking out a normal mortgage on the home, for the amount of the debt</a:t>
            </a:r>
            <a:r>
              <a:rPr lang="en-GB" sz="2800">
                <a:ea typeface="Microsoft Sans Serif" panose="020B0604020202020204" pitchFamily="34" charset="0"/>
              </a:rPr>
              <a:t>.</a:t>
            </a:r>
          </a:p>
          <a:p>
            <a:pPr marL="457200" indent="-457200" fontAlgn="base">
              <a:buFont typeface="Arial" panose="020B0604020202020204" pitchFamily="34" charset="0"/>
              <a:buChar char="•"/>
            </a:pPr>
            <a:endParaRPr lang="en-GB" sz="2800">
              <a:ea typeface="Microsoft Sans Serif" panose="020B0604020202020204" pitchFamily="34" charset="0"/>
            </a:endParaRPr>
          </a:p>
          <a:p>
            <a:pPr marL="457200" indent="-457200" fontAlgn="base">
              <a:buFont typeface="Arial" panose="020B0604020202020204" pitchFamily="34" charset="0"/>
              <a:buChar char="•"/>
            </a:pPr>
            <a:r>
              <a:rPr lang="en-GB" sz="2800" b="1">
                <a:effectLst/>
                <a:latin typeface="Calibri" panose="020F0502020204030204" pitchFamily="34" charset="0"/>
                <a:ea typeface="Microsoft Sans Serif" panose="020B0604020202020204" pitchFamily="34" charset="0"/>
              </a:rPr>
              <a:t>Sell the house:</a:t>
            </a:r>
            <a:r>
              <a:rPr lang="en-GB" sz="2800">
                <a:effectLst/>
                <a:latin typeface="Calibri" panose="020F0502020204030204" pitchFamily="34" charset="0"/>
                <a:ea typeface="Microsoft Sans Serif" panose="020B0604020202020204" pitchFamily="34" charset="0"/>
              </a:rPr>
              <a:t> in this case the amount of the sale is used to pay off the debt incurred by the holders of the reverse mortgage. If the amount is not sufficient to satisfy the accumulated debt, the institution can request the sale of other assets of the inheritance</a:t>
            </a:r>
            <a:r>
              <a:rPr lang="en-GB" sz="2800">
                <a:ea typeface="Microsoft Sans Serif" panose="020B0604020202020204" pitchFamily="34" charset="0"/>
              </a:rPr>
              <a:t>.</a:t>
            </a:r>
          </a:p>
          <a:p>
            <a:pPr algn="just" fontAlgn="base"/>
            <a:endParaRPr lang="en-GB" sz="2800">
              <a:ea typeface="Microsoft Sans Serif" panose="020B0604020202020204" pitchFamily="34" charset="0"/>
            </a:endParaRPr>
          </a:p>
        </p:txBody>
      </p:sp>
      <p:sp>
        <p:nvSpPr>
          <p:cNvPr id="7" name="CuadroTexto 6">
            <a:extLst>
              <a:ext uri="{FF2B5EF4-FFF2-40B4-BE49-F238E27FC236}">
                <a16:creationId xmlns:a16="http://schemas.microsoft.com/office/drawing/2014/main" id="{0C8050C7-D109-3D43-A8E6-4DCE592BE8DE}"/>
              </a:ext>
            </a:extLst>
          </p:cNvPr>
          <p:cNvSpPr txBox="1"/>
          <p:nvPr/>
        </p:nvSpPr>
        <p:spPr>
          <a:xfrm>
            <a:off x="1447800" y="2676584"/>
            <a:ext cx="15505043" cy="954107"/>
          </a:xfrm>
          <a:prstGeom prst="rect">
            <a:avLst/>
          </a:prstGeom>
          <a:noFill/>
        </p:spPr>
        <p:txBody>
          <a:bodyPr wrap="square">
            <a:spAutoFit/>
          </a:bodyPr>
          <a:lstStyle/>
          <a:p>
            <a:pPr fontAlgn="base"/>
            <a:r>
              <a:rPr lang="en-GB" sz="2800">
                <a:effectLst/>
                <a:latin typeface="Calibri" panose="020F0502020204030204" pitchFamily="34" charset="0"/>
                <a:ea typeface="Microsoft Sans Serif" panose="020B0604020202020204" pitchFamily="34" charset="0"/>
              </a:rPr>
              <a:t>On the death of the owner, the heirs are entitled to both the ownership of the property and the debt accumulated with the financial institution, with two options:</a:t>
            </a:r>
            <a:endParaRPr lang="en-GB" sz="2800">
              <a:ea typeface="Microsoft Sans Serif" panose="020B0604020202020204" pitchFamily="34" charset="0"/>
            </a:endParaRPr>
          </a:p>
        </p:txBody>
      </p:sp>
    </p:spTree>
    <p:extLst>
      <p:ext uri="{BB962C8B-B14F-4D97-AF65-F5344CB8AC3E}">
        <p14:creationId xmlns:p14="http://schemas.microsoft.com/office/powerpoint/2010/main" val="7517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3</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foreign currency bank accounts?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444487" y="4497367"/>
            <a:ext cx="8839200" cy="3539430"/>
          </a:xfrm>
          <a:prstGeom prst="rect">
            <a:avLst/>
          </a:prstGeom>
          <a:noFill/>
        </p:spPr>
        <p:txBody>
          <a:bodyPr wrap="square" rtlCol="0">
            <a:spAutoFit/>
          </a:bodyPr>
          <a:lstStyle/>
          <a:p>
            <a:pPr fontAlgn="base"/>
            <a:r>
              <a:rPr lang="en-GB" sz="2800">
                <a:effectLst/>
                <a:latin typeface="Calibri" panose="020F0502020204030204" pitchFamily="34" charset="0"/>
                <a:ea typeface="Times New Roman" panose="02020603050405020304" pitchFamily="18" charset="0"/>
              </a:rPr>
              <a:t>And how can we deposit dollars if we have euros? </a:t>
            </a:r>
            <a:r>
              <a:rPr lang="es-ES" sz="2800">
                <a:effectLst/>
                <a:latin typeface="Calibri" panose="020F0502020204030204" pitchFamily="34" charset="0"/>
                <a:ea typeface="Times New Roman" panose="02020603050405020304" pitchFamily="18" charset="0"/>
              </a:rPr>
              <a:t>The bank will exchange them at the current market exchange rate, although they will normally charge a commission.</a:t>
            </a:r>
            <a:endParaRPr lang="en-GB" sz="2800">
              <a:ea typeface="Microsoft Sans Serif" panose="020B0604020202020204" pitchFamily="34" charset="0"/>
            </a:endParaRPr>
          </a:p>
          <a:p>
            <a:pPr algn="just" fontAlgn="base"/>
            <a:endParaRPr lang="en-GB" sz="2800">
              <a:ea typeface="Microsoft Sans Serif" panose="020B0604020202020204" pitchFamily="34" charset="0"/>
            </a:endParaRPr>
          </a:p>
          <a:p>
            <a:pPr algn="just" fontAlgn="base"/>
            <a:r>
              <a:rPr lang="es-ES" sz="2800">
                <a:effectLst/>
                <a:latin typeface="Calibri" panose="020F0502020204030204" pitchFamily="34" charset="0"/>
                <a:ea typeface="Times New Roman" panose="02020603050405020304" pitchFamily="18" charset="0"/>
              </a:rPr>
              <a:t>The commissions are usually higher than those of a euro account, but it all depends on how closely you are linked to the bank.</a:t>
            </a:r>
          </a:p>
          <a:p>
            <a:pPr algn="just" fontAlgn="base"/>
            <a:endParaRPr lang="en-GB" sz="2800">
              <a:ea typeface="Microsoft Sans Serif" panose="020B0604020202020204" pitchFamily="34" charset="0"/>
            </a:endParaRPr>
          </a:p>
        </p:txBody>
      </p:sp>
      <p:pic>
        <p:nvPicPr>
          <p:cNvPr id="6" name="Imagen 5" descr="Icono&#10;&#10;Descripción generada automáticamente">
            <a:extLst>
              <a:ext uri="{FF2B5EF4-FFF2-40B4-BE49-F238E27FC236}">
                <a16:creationId xmlns:a16="http://schemas.microsoft.com/office/drawing/2014/main" id="{C68075FB-38FC-C87D-3BFC-4C7DA63EC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0" y="4743082"/>
            <a:ext cx="6096000" cy="3048000"/>
          </a:xfrm>
          <a:prstGeom prst="rect">
            <a:avLst/>
          </a:prstGeom>
        </p:spPr>
      </p:pic>
      <p:sp>
        <p:nvSpPr>
          <p:cNvPr id="8" name="CuadroTexto 7">
            <a:extLst>
              <a:ext uri="{FF2B5EF4-FFF2-40B4-BE49-F238E27FC236}">
                <a16:creationId xmlns:a16="http://schemas.microsoft.com/office/drawing/2014/main" id="{A8EE982E-AC76-3004-EAEE-A8543778CA0D}"/>
              </a:ext>
            </a:extLst>
          </p:cNvPr>
          <p:cNvSpPr txBox="1"/>
          <p:nvPr/>
        </p:nvSpPr>
        <p:spPr>
          <a:xfrm>
            <a:off x="1447800" y="2806824"/>
            <a:ext cx="15697200" cy="1384995"/>
          </a:xfrm>
          <a:prstGeom prst="rect">
            <a:avLst/>
          </a:prstGeom>
          <a:noFill/>
        </p:spPr>
        <p:txBody>
          <a:bodyPr wrap="square">
            <a:spAutoFit/>
          </a:bodyPr>
          <a:lstStyle/>
          <a:p>
            <a:pPr fontAlgn="base"/>
            <a:r>
              <a:rPr lang="en-GB" sz="2800">
                <a:effectLst/>
                <a:latin typeface="Calibri" panose="020F0502020204030204" pitchFamily="34" charset="0"/>
                <a:ea typeface="Times New Roman" panose="02020603050405020304" pitchFamily="18" charset="0"/>
              </a:rPr>
              <a:t>A foreign currency bank account is an account that operates in a currency different from the euro. In other words, if we have a dollar account, we can hold dollars in the same way as we hold euros in a normal account. It is important to clarify that in order to deposit or transfer money, we will have to do so in dollars.</a:t>
            </a:r>
          </a:p>
        </p:txBody>
      </p:sp>
    </p:spTree>
    <p:extLst>
      <p:ext uri="{BB962C8B-B14F-4D97-AF65-F5344CB8AC3E}">
        <p14:creationId xmlns:p14="http://schemas.microsoft.com/office/powerpoint/2010/main" val="193274122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2054</Words>
  <Application>Microsoft Office PowerPoint</Application>
  <PresentationFormat>Personalizado</PresentationFormat>
  <Paragraphs>93</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19</vt:i4>
      </vt:variant>
    </vt:vector>
  </HeadingPairs>
  <TitlesOfParts>
    <vt:vector size="25" baseType="lpstr">
      <vt:lpstr>Arial</vt:lpstr>
      <vt:lpstr>Calibri</vt:lpstr>
      <vt:lpstr>Calibri Light</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96</cp:revision>
  <dcterms:created xsi:type="dcterms:W3CDTF">2022-02-16T10:54:20Z</dcterms:created>
  <dcterms:modified xsi:type="dcterms:W3CDTF">2022-12-05T15:49:21Z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