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 id="2147483648" r:id="rId2"/>
  </p:sldMasterIdLst>
  <p:sldIdLst>
    <p:sldId id="258" r:id="rId3"/>
    <p:sldId id="264" r:id="rId4"/>
    <p:sldId id="257" r:id="rId5"/>
    <p:sldId id="259"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9" r:id="rId20"/>
    <p:sldId id="262" r:id="rId21"/>
    <p:sldId id="260" r:id="rId22"/>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AC7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514"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7CADF5-49D1-41BA-8631-7B52D3F3BB30}" type="doc">
      <dgm:prSet loTypeId="urn:microsoft.com/office/officeart/2005/8/layout/equation1" loCatId="process" qsTypeId="urn:microsoft.com/office/officeart/2005/8/quickstyle/simple1" qsCatId="simple" csTypeId="urn:microsoft.com/office/officeart/2005/8/colors/accent1_2" csCatId="accent1" phldr="1"/>
      <dgm:spPr/>
    </dgm:pt>
    <dgm:pt modelId="{E15F7F70-40BD-4B3F-84F2-E40F8FAE7320}">
      <dgm:prSet phldrT="[Texto]" custT="1"/>
      <dgm:spPr>
        <a:solidFill>
          <a:srgbClr val="FAC709"/>
        </a:solidFill>
      </dgm:spPr>
      <dgm:t>
        <a:bodyPr/>
        <a:lstStyle/>
        <a:p>
          <a:r>
            <a:rPr lang="es-ES" sz="2800">
              <a:solidFill>
                <a:srgbClr val="000000"/>
              </a:solidFill>
            </a:rPr>
            <a:t>10%</a:t>
          </a:r>
          <a:endParaRPr lang="en-GB" sz="2800">
            <a:solidFill>
              <a:srgbClr val="000000"/>
            </a:solidFill>
          </a:endParaRPr>
        </a:p>
      </dgm:t>
    </dgm:pt>
    <dgm:pt modelId="{1B0698F3-5362-490C-B5F9-0EF1A7EB8FA0}" type="parTrans" cxnId="{B57E0475-517C-4173-83A1-5435ECC4CF10}">
      <dgm:prSet/>
      <dgm:spPr/>
      <dgm:t>
        <a:bodyPr/>
        <a:lstStyle/>
        <a:p>
          <a:endParaRPr lang="en-GB"/>
        </a:p>
      </dgm:t>
    </dgm:pt>
    <dgm:pt modelId="{715F8D64-005E-4C2C-B9F6-7A7D8BA778FB}" type="sibTrans" cxnId="{B57E0475-517C-4173-83A1-5435ECC4CF10}">
      <dgm:prSet/>
      <dgm:spPr>
        <a:solidFill>
          <a:srgbClr val="000000"/>
        </a:solidFill>
      </dgm:spPr>
      <dgm:t>
        <a:bodyPr/>
        <a:lstStyle/>
        <a:p>
          <a:endParaRPr lang="en-GB"/>
        </a:p>
      </dgm:t>
    </dgm:pt>
    <dgm:pt modelId="{CAA01BC8-193E-4F9E-8C37-0A2C7D6CD6F4}">
      <dgm:prSet phldrT="[Texto]" custT="1"/>
      <dgm:spPr>
        <a:solidFill>
          <a:srgbClr val="FAC709"/>
        </a:solidFill>
      </dgm:spPr>
      <dgm:t>
        <a:bodyPr/>
        <a:lstStyle/>
        <a:p>
          <a:r>
            <a:rPr lang="es-ES" sz="2800">
              <a:solidFill>
                <a:srgbClr val="000000"/>
              </a:solidFill>
            </a:rPr>
            <a:t>€10,000</a:t>
          </a:r>
          <a:endParaRPr lang="en-GB" sz="2800">
            <a:solidFill>
              <a:srgbClr val="000000"/>
            </a:solidFill>
          </a:endParaRPr>
        </a:p>
      </dgm:t>
    </dgm:pt>
    <dgm:pt modelId="{1EEAF21F-442B-4E4F-A4FD-C0175ECF2B9D}" type="parTrans" cxnId="{D843ACA1-AB24-4DA0-B36F-67950C6DFA77}">
      <dgm:prSet/>
      <dgm:spPr/>
      <dgm:t>
        <a:bodyPr/>
        <a:lstStyle/>
        <a:p>
          <a:endParaRPr lang="en-GB"/>
        </a:p>
      </dgm:t>
    </dgm:pt>
    <dgm:pt modelId="{14BF4AE4-E3E3-4123-A1A4-CB3519AC6769}" type="sibTrans" cxnId="{D843ACA1-AB24-4DA0-B36F-67950C6DFA77}">
      <dgm:prSet/>
      <dgm:spPr>
        <a:solidFill>
          <a:srgbClr val="000000"/>
        </a:solidFill>
      </dgm:spPr>
      <dgm:t>
        <a:bodyPr/>
        <a:lstStyle/>
        <a:p>
          <a:endParaRPr lang="en-GB"/>
        </a:p>
      </dgm:t>
    </dgm:pt>
    <dgm:pt modelId="{C7567A8D-9D0C-46E9-84AC-6EDCFAA17DCE}">
      <dgm:prSet phldrT="[Texto]" custT="1"/>
      <dgm:spPr>
        <a:solidFill>
          <a:srgbClr val="FAC709"/>
        </a:solidFill>
      </dgm:spPr>
      <dgm:t>
        <a:bodyPr/>
        <a:lstStyle/>
        <a:p>
          <a:r>
            <a:rPr lang="es-ES" sz="2800">
              <a:solidFill>
                <a:srgbClr val="000000"/>
              </a:solidFill>
            </a:rPr>
            <a:t>€1,000</a:t>
          </a:r>
          <a:endParaRPr lang="en-GB" sz="2800">
            <a:solidFill>
              <a:srgbClr val="000000"/>
            </a:solidFill>
          </a:endParaRPr>
        </a:p>
      </dgm:t>
    </dgm:pt>
    <dgm:pt modelId="{D512B7E5-1DA8-41E9-859E-7D7AB1EBEB58}" type="parTrans" cxnId="{3C8B448B-584E-4386-9702-8DCB4AD869F7}">
      <dgm:prSet/>
      <dgm:spPr/>
      <dgm:t>
        <a:bodyPr/>
        <a:lstStyle/>
        <a:p>
          <a:endParaRPr lang="en-GB"/>
        </a:p>
      </dgm:t>
    </dgm:pt>
    <dgm:pt modelId="{A7F20FE6-3C4D-4864-9E34-2858819ECEA8}" type="sibTrans" cxnId="{3C8B448B-584E-4386-9702-8DCB4AD869F7}">
      <dgm:prSet/>
      <dgm:spPr/>
      <dgm:t>
        <a:bodyPr/>
        <a:lstStyle/>
        <a:p>
          <a:endParaRPr lang="en-GB"/>
        </a:p>
      </dgm:t>
    </dgm:pt>
    <dgm:pt modelId="{95AB3910-1CA9-4B17-B0E1-942E2B04080E}" type="pres">
      <dgm:prSet presAssocID="{3A7CADF5-49D1-41BA-8631-7B52D3F3BB30}" presName="linearFlow" presStyleCnt="0">
        <dgm:presLayoutVars>
          <dgm:dir/>
          <dgm:resizeHandles val="exact"/>
        </dgm:presLayoutVars>
      </dgm:prSet>
      <dgm:spPr/>
    </dgm:pt>
    <dgm:pt modelId="{D84B7089-3DC0-4155-900D-F0D4FE4EE2CC}" type="pres">
      <dgm:prSet presAssocID="{E15F7F70-40BD-4B3F-84F2-E40F8FAE7320}" presName="node" presStyleLbl="node1" presStyleIdx="0" presStyleCnt="3" custScaleX="141790" custScaleY="138499">
        <dgm:presLayoutVars>
          <dgm:bulletEnabled val="1"/>
        </dgm:presLayoutVars>
      </dgm:prSet>
      <dgm:spPr/>
    </dgm:pt>
    <dgm:pt modelId="{AA31376A-EFD3-498A-8770-557D5F866918}" type="pres">
      <dgm:prSet presAssocID="{715F8D64-005E-4C2C-B9F6-7A7D8BA778FB}" presName="spacerL" presStyleCnt="0"/>
      <dgm:spPr/>
    </dgm:pt>
    <dgm:pt modelId="{25AD6E66-82F0-4F55-8EB2-4E05B9DA0E98}" type="pres">
      <dgm:prSet presAssocID="{715F8D64-005E-4C2C-B9F6-7A7D8BA778FB}" presName="sibTrans" presStyleLbl="sibTrans2D1" presStyleIdx="0" presStyleCnt="2"/>
      <dgm:spPr>
        <a:prstGeom prst="mathMultiply">
          <a:avLst/>
        </a:prstGeom>
      </dgm:spPr>
    </dgm:pt>
    <dgm:pt modelId="{EB0F4F24-DE8F-4809-8BD3-303EE3C45434}" type="pres">
      <dgm:prSet presAssocID="{715F8D64-005E-4C2C-B9F6-7A7D8BA778FB}" presName="spacerR" presStyleCnt="0"/>
      <dgm:spPr/>
    </dgm:pt>
    <dgm:pt modelId="{7FBF23AC-6F0D-4E6E-B641-0AB161BCC7F0}" type="pres">
      <dgm:prSet presAssocID="{CAA01BC8-193E-4F9E-8C37-0A2C7D6CD6F4}" presName="node" presStyleLbl="node1" presStyleIdx="1" presStyleCnt="3" custScaleX="162485" custScaleY="162467">
        <dgm:presLayoutVars>
          <dgm:bulletEnabled val="1"/>
        </dgm:presLayoutVars>
      </dgm:prSet>
      <dgm:spPr/>
    </dgm:pt>
    <dgm:pt modelId="{483D302C-B3AF-4096-9061-0D3C6EFAEA50}" type="pres">
      <dgm:prSet presAssocID="{14BF4AE4-E3E3-4123-A1A4-CB3519AC6769}" presName="spacerL" presStyleCnt="0"/>
      <dgm:spPr/>
    </dgm:pt>
    <dgm:pt modelId="{CC9C2552-3EFD-47A3-916A-4F842B496806}" type="pres">
      <dgm:prSet presAssocID="{14BF4AE4-E3E3-4123-A1A4-CB3519AC6769}" presName="sibTrans" presStyleLbl="sibTrans2D1" presStyleIdx="1" presStyleCnt="2" custScaleX="82458" custScaleY="79336"/>
      <dgm:spPr/>
    </dgm:pt>
    <dgm:pt modelId="{8DD31F76-9DF7-402C-BE10-5D10BCF48CAF}" type="pres">
      <dgm:prSet presAssocID="{14BF4AE4-E3E3-4123-A1A4-CB3519AC6769}" presName="spacerR" presStyleCnt="0"/>
      <dgm:spPr/>
    </dgm:pt>
    <dgm:pt modelId="{C9347712-A25F-45B7-92B3-E5AFD26446B8}" type="pres">
      <dgm:prSet presAssocID="{C7567A8D-9D0C-46E9-84AC-6EDCFAA17DCE}" presName="node" presStyleLbl="node1" presStyleIdx="2" presStyleCnt="3" custScaleX="170197" custScaleY="157012">
        <dgm:presLayoutVars>
          <dgm:bulletEnabled val="1"/>
        </dgm:presLayoutVars>
      </dgm:prSet>
      <dgm:spPr/>
    </dgm:pt>
  </dgm:ptLst>
  <dgm:cxnLst>
    <dgm:cxn modelId="{FF33181D-71BF-4EBE-B6EE-C2F09BA942D5}" type="presOf" srcId="{CAA01BC8-193E-4F9E-8C37-0A2C7D6CD6F4}" destId="{7FBF23AC-6F0D-4E6E-B641-0AB161BCC7F0}" srcOrd="0" destOrd="0" presId="urn:microsoft.com/office/officeart/2005/8/layout/equation1"/>
    <dgm:cxn modelId="{E394685F-8C8B-48BD-A9E8-4043AD50C6FC}" type="presOf" srcId="{E15F7F70-40BD-4B3F-84F2-E40F8FAE7320}" destId="{D84B7089-3DC0-4155-900D-F0D4FE4EE2CC}" srcOrd="0" destOrd="0" presId="urn:microsoft.com/office/officeart/2005/8/layout/equation1"/>
    <dgm:cxn modelId="{B57E0475-517C-4173-83A1-5435ECC4CF10}" srcId="{3A7CADF5-49D1-41BA-8631-7B52D3F3BB30}" destId="{E15F7F70-40BD-4B3F-84F2-E40F8FAE7320}" srcOrd="0" destOrd="0" parTransId="{1B0698F3-5362-490C-B5F9-0EF1A7EB8FA0}" sibTransId="{715F8D64-005E-4C2C-B9F6-7A7D8BA778FB}"/>
    <dgm:cxn modelId="{3C8B448B-584E-4386-9702-8DCB4AD869F7}" srcId="{3A7CADF5-49D1-41BA-8631-7B52D3F3BB30}" destId="{C7567A8D-9D0C-46E9-84AC-6EDCFAA17DCE}" srcOrd="2" destOrd="0" parTransId="{D512B7E5-1DA8-41E9-859E-7D7AB1EBEB58}" sibTransId="{A7F20FE6-3C4D-4864-9E34-2858819ECEA8}"/>
    <dgm:cxn modelId="{F576068E-3EEB-4385-9661-87C0E6B54BAD}" type="presOf" srcId="{C7567A8D-9D0C-46E9-84AC-6EDCFAA17DCE}" destId="{C9347712-A25F-45B7-92B3-E5AFD26446B8}" srcOrd="0" destOrd="0" presId="urn:microsoft.com/office/officeart/2005/8/layout/equation1"/>
    <dgm:cxn modelId="{D843ACA1-AB24-4DA0-B36F-67950C6DFA77}" srcId="{3A7CADF5-49D1-41BA-8631-7B52D3F3BB30}" destId="{CAA01BC8-193E-4F9E-8C37-0A2C7D6CD6F4}" srcOrd="1" destOrd="0" parTransId="{1EEAF21F-442B-4E4F-A4FD-C0175ECF2B9D}" sibTransId="{14BF4AE4-E3E3-4123-A1A4-CB3519AC6769}"/>
    <dgm:cxn modelId="{192996AD-6FA6-4309-802F-13F06611F0B2}" type="presOf" srcId="{3A7CADF5-49D1-41BA-8631-7B52D3F3BB30}" destId="{95AB3910-1CA9-4B17-B0E1-942E2B04080E}" srcOrd="0" destOrd="0" presId="urn:microsoft.com/office/officeart/2005/8/layout/equation1"/>
    <dgm:cxn modelId="{DCEB57BB-B9BF-477A-A161-A091F2C20C52}" type="presOf" srcId="{715F8D64-005E-4C2C-B9F6-7A7D8BA778FB}" destId="{25AD6E66-82F0-4F55-8EB2-4E05B9DA0E98}" srcOrd="0" destOrd="0" presId="urn:microsoft.com/office/officeart/2005/8/layout/equation1"/>
    <dgm:cxn modelId="{26E924F6-1D12-4AF6-85A8-F2E1BA0B63DF}" type="presOf" srcId="{14BF4AE4-E3E3-4123-A1A4-CB3519AC6769}" destId="{CC9C2552-3EFD-47A3-916A-4F842B496806}" srcOrd="0" destOrd="0" presId="urn:microsoft.com/office/officeart/2005/8/layout/equation1"/>
    <dgm:cxn modelId="{60100B81-4213-4169-870C-71A9838244DB}" type="presParOf" srcId="{95AB3910-1CA9-4B17-B0E1-942E2B04080E}" destId="{D84B7089-3DC0-4155-900D-F0D4FE4EE2CC}" srcOrd="0" destOrd="0" presId="urn:microsoft.com/office/officeart/2005/8/layout/equation1"/>
    <dgm:cxn modelId="{F186F4E9-408F-4815-A4E0-DD8D83EA4818}" type="presParOf" srcId="{95AB3910-1CA9-4B17-B0E1-942E2B04080E}" destId="{AA31376A-EFD3-498A-8770-557D5F866918}" srcOrd="1" destOrd="0" presId="urn:microsoft.com/office/officeart/2005/8/layout/equation1"/>
    <dgm:cxn modelId="{DDB5130D-0C74-479E-9366-A0BBA8B2E609}" type="presParOf" srcId="{95AB3910-1CA9-4B17-B0E1-942E2B04080E}" destId="{25AD6E66-82F0-4F55-8EB2-4E05B9DA0E98}" srcOrd="2" destOrd="0" presId="urn:microsoft.com/office/officeart/2005/8/layout/equation1"/>
    <dgm:cxn modelId="{88FDEBC0-379B-4051-8006-40D3C1A05C46}" type="presParOf" srcId="{95AB3910-1CA9-4B17-B0E1-942E2B04080E}" destId="{EB0F4F24-DE8F-4809-8BD3-303EE3C45434}" srcOrd="3" destOrd="0" presId="urn:microsoft.com/office/officeart/2005/8/layout/equation1"/>
    <dgm:cxn modelId="{29FA98E2-3432-4EE9-B514-12078DE9ABAB}" type="presParOf" srcId="{95AB3910-1CA9-4B17-B0E1-942E2B04080E}" destId="{7FBF23AC-6F0D-4E6E-B641-0AB161BCC7F0}" srcOrd="4" destOrd="0" presId="urn:microsoft.com/office/officeart/2005/8/layout/equation1"/>
    <dgm:cxn modelId="{53378009-68F7-43D7-BDB7-8D0A42C98F2C}" type="presParOf" srcId="{95AB3910-1CA9-4B17-B0E1-942E2B04080E}" destId="{483D302C-B3AF-4096-9061-0D3C6EFAEA50}" srcOrd="5" destOrd="0" presId="urn:microsoft.com/office/officeart/2005/8/layout/equation1"/>
    <dgm:cxn modelId="{13C1D449-963A-424C-919E-31D9C8C8C2D0}" type="presParOf" srcId="{95AB3910-1CA9-4B17-B0E1-942E2B04080E}" destId="{CC9C2552-3EFD-47A3-916A-4F842B496806}" srcOrd="6" destOrd="0" presId="urn:microsoft.com/office/officeart/2005/8/layout/equation1"/>
    <dgm:cxn modelId="{ADC91899-E3E3-43C4-9E02-F967353A27D3}" type="presParOf" srcId="{95AB3910-1CA9-4B17-B0E1-942E2B04080E}" destId="{8DD31F76-9DF7-402C-BE10-5D10BCF48CAF}" srcOrd="7" destOrd="0" presId="urn:microsoft.com/office/officeart/2005/8/layout/equation1"/>
    <dgm:cxn modelId="{EC7533EC-40DD-4E19-A9E4-68844FF8D89E}" type="presParOf" srcId="{95AB3910-1CA9-4B17-B0E1-942E2B04080E}" destId="{C9347712-A25F-45B7-92B3-E5AFD26446B8}"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7CADF5-49D1-41BA-8631-7B52D3F3BB30}" type="doc">
      <dgm:prSet loTypeId="urn:microsoft.com/office/officeart/2005/8/layout/equation1" loCatId="process" qsTypeId="urn:microsoft.com/office/officeart/2005/8/quickstyle/simple1" qsCatId="simple" csTypeId="urn:microsoft.com/office/officeart/2005/8/colors/accent1_2" csCatId="accent1" phldr="1"/>
      <dgm:spPr/>
    </dgm:pt>
    <dgm:pt modelId="{E15F7F70-40BD-4B3F-84F2-E40F8FAE7320}">
      <dgm:prSet phldrT="[Texto]" custT="1"/>
      <dgm:spPr>
        <a:solidFill>
          <a:srgbClr val="FAC709"/>
        </a:solidFill>
      </dgm:spPr>
      <dgm:t>
        <a:bodyPr/>
        <a:lstStyle/>
        <a:p>
          <a:r>
            <a:rPr lang="es-ES" sz="2800">
              <a:solidFill>
                <a:srgbClr val="000000"/>
              </a:solidFill>
            </a:rPr>
            <a:t>€1,000</a:t>
          </a:r>
          <a:endParaRPr lang="en-GB" sz="2800">
            <a:solidFill>
              <a:srgbClr val="000000"/>
            </a:solidFill>
          </a:endParaRPr>
        </a:p>
      </dgm:t>
    </dgm:pt>
    <dgm:pt modelId="{1B0698F3-5362-490C-B5F9-0EF1A7EB8FA0}" type="parTrans" cxnId="{B57E0475-517C-4173-83A1-5435ECC4CF10}">
      <dgm:prSet/>
      <dgm:spPr/>
      <dgm:t>
        <a:bodyPr/>
        <a:lstStyle/>
        <a:p>
          <a:endParaRPr lang="en-GB"/>
        </a:p>
      </dgm:t>
    </dgm:pt>
    <dgm:pt modelId="{715F8D64-005E-4C2C-B9F6-7A7D8BA778FB}" type="sibTrans" cxnId="{B57E0475-517C-4173-83A1-5435ECC4CF10}">
      <dgm:prSet/>
      <dgm:spPr>
        <a:solidFill>
          <a:srgbClr val="000000"/>
        </a:solidFill>
      </dgm:spPr>
      <dgm:t>
        <a:bodyPr/>
        <a:lstStyle/>
        <a:p>
          <a:endParaRPr lang="en-GB"/>
        </a:p>
      </dgm:t>
    </dgm:pt>
    <dgm:pt modelId="{CAA01BC8-193E-4F9E-8C37-0A2C7D6CD6F4}">
      <dgm:prSet phldrT="[Texto]" custT="1"/>
      <dgm:spPr>
        <a:solidFill>
          <a:srgbClr val="FAC709"/>
        </a:solidFill>
      </dgm:spPr>
      <dgm:t>
        <a:bodyPr/>
        <a:lstStyle/>
        <a:p>
          <a:r>
            <a:rPr lang="es-ES" sz="2800">
              <a:solidFill>
                <a:srgbClr val="000000"/>
              </a:solidFill>
            </a:rPr>
            <a:t>€10,000</a:t>
          </a:r>
          <a:endParaRPr lang="en-GB" sz="2800">
            <a:solidFill>
              <a:srgbClr val="000000"/>
            </a:solidFill>
          </a:endParaRPr>
        </a:p>
      </dgm:t>
    </dgm:pt>
    <dgm:pt modelId="{1EEAF21F-442B-4E4F-A4FD-C0175ECF2B9D}" type="parTrans" cxnId="{D843ACA1-AB24-4DA0-B36F-67950C6DFA77}">
      <dgm:prSet/>
      <dgm:spPr/>
      <dgm:t>
        <a:bodyPr/>
        <a:lstStyle/>
        <a:p>
          <a:endParaRPr lang="en-GB"/>
        </a:p>
      </dgm:t>
    </dgm:pt>
    <dgm:pt modelId="{14BF4AE4-E3E3-4123-A1A4-CB3519AC6769}" type="sibTrans" cxnId="{D843ACA1-AB24-4DA0-B36F-67950C6DFA77}">
      <dgm:prSet/>
      <dgm:spPr>
        <a:solidFill>
          <a:srgbClr val="000000"/>
        </a:solidFill>
      </dgm:spPr>
      <dgm:t>
        <a:bodyPr/>
        <a:lstStyle/>
        <a:p>
          <a:endParaRPr lang="en-GB"/>
        </a:p>
      </dgm:t>
    </dgm:pt>
    <dgm:pt modelId="{C7567A8D-9D0C-46E9-84AC-6EDCFAA17DCE}">
      <dgm:prSet phldrT="[Texto]" custT="1"/>
      <dgm:spPr>
        <a:solidFill>
          <a:srgbClr val="FAC709"/>
        </a:solidFill>
      </dgm:spPr>
      <dgm:t>
        <a:bodyPr/>
        <a:lstStyle/>
        <a:p>
          <a:r>
            <a:rPr lang="es-ES" sz="2800" b="1">
              <a:solidFill>
                <a:srgbClr val="000000"/>
              </a:solidFill>
            </a:rPr>
            <a:t>€11,000</a:t>
          </a:r>
          <a:endParaRPr lang="en-GB" sz="2800" b="1">
            <a:solidFill>
              <a:srgbClr val="000000"/>
            </a:solidFill>
          </a:endParaRPr>
        </a:p>
      </dgm:t>
    </dgm:pt>
    <dgm:pt modelId="{D512B7E5-1DA8-41E9-859E-7D7AB1EBEB58}" type="parTrans" cxnId="{3C8B448B-584E-4386-9702-8DCB4AD869F7}">
      <dgm:prSet/>
      <dgm:spPr/>
      <dgm:t>
        <a:bodyPr/>
        <a:lstStyle/>
        <a:p>
          <a:endParaRPr lang="en-GB"/>
        </a:p>
      </dgm:t>
    </dgm:pt>
    <dgm:pt modelId="{A7F20FE6-3C4D-4864-9E34-2858819ECEA8}" type="sibTrans" cxnId="{3C8B448B-584E-4386-9702-8DCB4AD869F7}">
      <dgm:prSet/>
      <dgm:spPr/>
      <dgm:t>
        <a:bodyPr/>
        <a:lstStyle/>
        <a:p>
          <a:endParaRPr lang="en-GB"/>
        </a:p>
      </dgm:t>
    </dgm:pt>
    <dgm:pt modelId="{95AB3910-1CA9-4B17-B0E1-942E2B04080E}" type="pres">
      <dgm:prSet presAssocID="{3A7CADF5-49D1-41BA-8631-7B52D3F3BB30}" presName="linearFlow" presStyleCnt="0">
        <dgm:presLayoutVars>
          <dgm:dir/>
          <dgm:resizeHandles val="exact"/>
        </dgm:presLayoutVars>
      </dgm:prSet>
      <dgm:spPr/>
    </dgm:pt>
    <dgm:pt modelId="{D84B7089-3DC0-4155-900D-F0D4FE4EE2CC}" type="pres">
      <dgm:prSet presAssocID="{E15F7F70-40BD-4B3F-84F2-E40F8FAE7320}" presName="node" presStyleLbl="node1" presStyleIdx="0" presStyleCnt="3" custScaleX="245963" custScaleY="243631">
        <dgm:presLayoutVars>
          <dgm:bulletEnabled val="1"/>
        </dgm:presLayoutVars>
      </dgm:prSet>
      <dgm:spPr/>
    </dgm:pt>
    <dgm:pt modelId="{AA31376A-EFD3-498A-8770-557D5F866918}" type="pres">
      <dgm:prSet presAssocID="{715F8D64-005E-4C2C-B9F6-7A7D8BA778FB}" presName="spacerL" presStyleCnt="0"/>
      <dgm:spPr/>
    </dgm:pt>
    <dgm:pt modelId="{25AD6E66-82F0-4F55-8EB2-4E05B9DA0E98}" type="pres">
      <dgm:prSet presAssocID="{715F8D64-005E-4C2C-B9F6-7A7D8BA778FB}" presName="sibTrans" presStyleLbl="sibTrans2D1" presStyleIdx="0" presStyleCnt="2" custScaleX="192192" custScaleY="168990"/>
      <dgm:spPr>
        <a:prstGeom prst="mathPlus">
          <a:avLst/>
        </a:prstGeom>
      </dgm:spPr>
    </dgm:pt>
    <dgm:pt modelId="{EB0F4F24-DE8F-4809-8BD3-303EE3C45434}" type="pres">
      <dgm:prSet presAssocID="{715F8D64-005E-4C2C-B9F6-7A7D8BA778FB}" presName="spacerR" presStyleCnt="0"/>
      <dgm:spPr/>
    </dgm:pt>
    <dgm:pt modelId="{7FBF23AC-6F0D-4E6E-B641-0AB161BCC7F0}" type="pres">
      <dgm:prSet presAssocID="{CAA01BC8-193E-4F9E-8C37-0A2C7D6CD6F4}" presName="node" presStyleLbl="node1" presStyleIdx="1" presStyleCnt="3" custScaleX="266655" custScaleY="261911">
        <dgm:presLayoutVars>
          <dgm:bulletEnabled val="1"/>
        </dgm:presLayoutVars>
      </dgm:prSet>
      <dgm:spPr/>
    </dgm:pt>
    <dgm:pt modelId="{483D302C-B3AF-4096-9061-0D3C6EFAEA50}" type="pres">
      <dgm:prSet presAssocID="{14BF4AE4-E3E3-4123-A1A4-CB3519AC6769}" presName="spacerL" presStyleCnt="0"/>
      <dgm:spPr/>
    </dgm:pt>
    <dgm:pt modelId="{CC9C2552-3EFD-47A3-916A-4F842B496806}" type="pres">
      <dgm:prSet presAssocID="{14BF4AE4-E3E3-4123-A1A4-CB3519AC6769}" presName="sibTrans" presStyleLbl="sibTrans2D1" presStyleIdx="1" presStyleCnt="2" custScaleX="151448" custScaleY="132859"/>
      <dgm:spPr/>
    </dgm:pt>
    <dgm:pt modelId="{8DD31F76-9DF7-402C-BE10-5D10BCF48CAF}" type="pres">
      <dgm:prSet presAssocID="{14BF4AE4-E3E3-4123-A1A4-CB3519AC6769}" presName="spacerR" presStyleCnt="0"/>
      <dgm:spPr/>
    </dgm:pt>
    <dgm:pt modelId="{C9347712-A25F-45B7-92B3-E5AFD26446B8}" type="pres">
      <dgm:prSet presAssocID="{C7567A8D-9D0C-46E9-84AC-6EDCFAA17DCE}" presName="node" presStyleLbl="node1" presStyleIdx="2" presStyleCnt="3" custScaleX="306278" custScaleY="289258">
        <dgm:presLayoutVars>
          <dgm:bulletEnabled val="1"/>
        </dgm:presLayoutVars>
      </dgm:prSet>
      <dgm:spPr/>
    </dgm:pt>
  </dgm:ptLst>
  <dgm:cxnLst>
    <dgm:cxn modelId="{FF33181D-71BF-4EBE-B6EE-C2F09BA942D5}" type="presOf" srcId="{CAA01BC8-193E-4F9E-8C37-0A2C7D6CD6F4}" destId="{7FBF23AC-6F0D-4E6E-B641-0AB161BCC7F0}" srcOrd="0" destOrd="0" presId="urn:microsoft.com/office/officeart/2005/8/layout/equation1"/>
    <dgm:cxn modelId="{E394685F-8C8B-48BD-A9E8-4043AD50C6FC}" type="presOf" srcId="{E15F7F70-40BD-4B3F-84F2-E40F8FAE7320}" destId="{D84B7089-3DC0-4155-900D-F0D4FE4EE2CC}" srcOrd="0" destOrd="0" presId="urn:microsoft.com/office/officeart/2005/8/layout/equation1"/>
    <dgm:cxn modelId="{B57E0475-517C-4173-83A1-5435ECC4CF10}" srcId="{3A7CADF5-49D1-41BA-8631-7B52D3F3BB30}" destId="{E15F7F70-40BD-4B3F-84F2-E40F8FAE7320}" srcOrd="0" destOrd="0" parTransId="{1B0698F3-5362-490C-B5F9-0EF1A7EB8FA0}" sibTransId="{715F8D64-005E-4C2C-B9F6-7A7D8BA778FB}"/>
    <dgm:cxn modelId="{3C8B448B-584E-4386-9702-8DCB4AD869F7}" srcId="{3A7CADF5-49D1-41BA-8631-7B52D3F3BB30}" destId="{C7567A8D-9D0C-46E9-84AC-6EDCFAA17DCE}" srcOrd="2" destOrd="0" parTransId="{D512B7E5-1DA8-41E9-859E-7D7AB1EBEB58}" sibTransId="{A7F20FE6-3C4D-4864-9E34-2858819ECEA8}"/>
    <dgm:cxn modelId="{F576068E-3EEB-4385-9661-87C0E6B54BAD}" type="presOf" srcId="{C7567A8D-9D0C-46E9-84AC-6EDCFAA17DCE}" destId="{C9347712-A25F-45B7-92B3-E5AFD26446B8}" srcOrd="0" destOrd="0" presId="urn:microsoft.com/office/officeart/2005/8/layout/equation1"/>
    <dgm:cxn modelId="{D843ACA1-AB24-4DA0-B36F-67950C6DFA77}" srcId="{3A7CADF5-49D1-41BA-8631-7B52D3F3BB30}" destId="{CAA01BC8-193E-4F9E-8C37-0A2C7D6CD6F4}" srcOrd="1" destOrd="0" parTransId="{1EEAF21F-442B-4E4F-A4FD-C0175ECF2B9D}" sibTransId="{14BF4AE4-E3E3-4123-A1A4-CB3519AC6769}"/>
    <dgm:cxn modelId="{192996AD-6FA6-4309-802F-13F06611F0B2}" type="presOf" srcId="{3A7CADF5-49D1-41BA-8631-7B52D3F3BB30}" destId="{95AB3910-1CA9-4B17-B0E1-942E2B04080E}" srcOrd="0" destOrd="0" presId="urn:microsoft.com/office/officeart/2005/8/layout/equation1"/>
    <dgm:cxn modelId="{DCEB57BB-B9BF-477A-A161-A091F2C20C52}" type="presOf" srcId="{715F8D64-005E-4C2C-B9F6-7A7D8BA778FB}" destId="{25AD6E66-82F0-4F55-8EB2-4E05B9DA0E98}" srcOrd="0" destOrd="0" presId="urn:microsoft.com/office/officeart/2005/8/layout/equation1"/>
    <dgm:cxn modelId="{26E924F6-1D12-4AF6-85A8-F2E1BA0B63DF}" type="presOf" srcId="{14BF4AE4-E3E3-4123-A1A4-CB3519AC6769}" destId="{CC9C2552-3EFD-47A3-916A-4F842B496806}" srcOrd="0" destOrd="0" presId="urn:microsoft.com/office/officeart/2005/8/layout/equation1"/>
    <dgm:cxn modelId="{60100B81-4213-4169-870C-71A9838244DB}" type="presParOf" srcId="{95AB3910-1CA9-4B17-B0E1-942E2B04080E}" destId="{D84B7089-3DC0-4155-900D-F0D4FE4EE2CC}" srcOrd="0" destOrd="0" presId="urn:microsoft.com/office/officeart/2005/8/layout/equation1"/>
    <dgm:cxn modelId="{F186F4E9-408F-4815-A4E0-DD8D83EA4818}" type="presParOf" srcId="{95AB3910-1CA9-4B17-B0E1-942E2B04080E}" destId="{AA31376A-EFD3-498A-8770-557D5F866918}" srcOrd="1" destOrd="0" presId="urn:microsoft.com/office/officeart/2005/8/layout/equation1"/>
    <dgm:cxn modelId="{DDB5130D-0C74-479E-9366-A0BBA8B2E609}" type="presParOf" srcId="{95AB3910-1CA9-4B17-B0E1-942E2B04080E}" destId="{25AD6E66-82F0-4F55-8EB2-4E05B9DA0E98}" srcOrd="2" destOrd="0" presId="urn:microsoft.com/office/officeart/2005/8/layout/equation1"/>
    <dgm:cxn modelId="{88FDEBC0-379B-4051-8006-40D3C1A05C46}" type="presParOf" srcId="{95AB3910-1CA9-4B17-B0E1-942E2B04080E}" destId="{EB0F4F24-DE8F-4809-8BD3-303EE3C45434}" srcOrd="3" destOrd="0" presId="urn:microsoft.com/office/officeart/2005/8/layout/equation1"/>
    <dgm:cxn modelId="{29FA98E2-3432-4EE9-B514-12078DE9ABAB}" type="presParOf" srcId="{95AB3910-1CA9-4B17-B0E1-942E2B04080E}" destId="{7FBF23AC-6F0D-4E6E-B641-0AB161BCC7F0}" srcOrd="4" destOrd="0" presId="urn:microsoft.com/office/officeart/2005/8/layout/equation1"/>
    <dgm:cxn modelId="{53378009-68F7-43D7-BDB7-8D0A42C98F2C}" type="presParOf" srcId="{95AB3910-1CA9-4B17-B0E1-942E2B04080E}" destId="{483D302C-B3AF-4096-9061-0D3C6EFAEA50}" srcOrd="5" destOrd="0" presId="urn:microsoft.com/office/officeart/2005/8/layout/equation1"/>
    <dgm:cxn modelId="{13C1D449-963A-424C-919E-31D9C8C8C2D0}" type="presParOf" srcId="{95AB3910-1CA9-4B17-B0E1-942E2B04080E}" destId="{CC9C2552-3EFD-47A3-916A-4F842B496806}" srcOrd="6" destOrd="0" presId="urn:microsoft.com/office/officeart/2005/8/layout/equation1"/>
    <dgm:cxn modelId="{ADC91899-E3E3-43C4-9E02-F967353A27D3}" type="presParOf" srcId="{95AB3910-1CA9-4B17-B0E1-942E2B04080E}" destId="{8DD31F76-9DF7-402C-BE10-5D10BCF48CAF}" srcOrd="7" destOrd="0" presId="urn:microsoft.com/office/officeart/2005/8/layout/equation1"/>
    <dgm:cxn modelId="{EC7533EC-40DD-4E19-A9E4-68844FF8D89E}" type="presParOf" srcId="{95AB3910-1CA9-4B17-B0E1-942E2B04080E}" destId="{C9347712-A25F-45B7-92B3-E5AFD26446B8}" srcOrd="8" destOrd="0" presId="urn:microsoft.com/office/officeart/2005/8/layout/equati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4B7089-3DC0-4155-900D-F0D4FE4EE2CC}">
      <dsp:nvSpPr>
        <dsp:cNvPr id="0" name=""/>
        <dsp:cNvSpPr/>
      </dsp:nvSpPr>
      <dsp:spPr>
        <a:xfrm>
          <a:off x="2706" y="814424"/>
          <a:ext cx="1938249" cy="1893262"/>
        </a:xfrm>
        <a:prstGeom prst="ellipse">
          <a:avLst/>
        </a:prstGeom>
        <a:solidFill>
          <a:srgbClr val="FAC70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s-ES" sz="2800" kern="1200">
              <a:solidFill>
                <a:srgbClr val="000000"/>
              </a:solidFill>
            </a:rPr>
            <a:t>10%</a:t>
          </a:r>
          <a:endParaRPr lang="en-GB" sz="2800" kern="1200">
            <a:solidFill>
              <a:srgbClr val="000000"/>
            </a:solidFill>
          </a:endParaRPr>
        </a:p>
      </dsp:txBody>
      <dsp:txXfrm>
        <a:off x="286556" y="1091686"/>
        <a:ext cx="1370549" cy="1338738"/>
      </dsp:txXfrm>
    </dsp:sp>
    <dsp:sp modelId="{25AD6E66-82F0-4F55-8EB2-4E05B9DA0E98}">
      <dsp:nvSpPr>
        <dsp:cNvPr id="0" name=""/>
        <dsp:cNvSpPr/>
      </dsp:nvSpPr>
      <dsp:spPr>
        <a:xfrm>
          <a:off x="2051955" y="1364629"/>
          <a:ext cx="792852" cy="792852"/>
        </a:xfrm>
        <a:prstGeom prst="mathMultiply">
          <a:avLst/>
        </a:prstGeom>
        <a:solidFill>
          <a:srgbClr val="0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89100">
            <a:lnSpc>
              <a:spcPct val="90000"/>
            </a:lnSpc>
            <a:spcBef>
              <a:spcPct val="0"/>
            </a:spcBef>
            <a:spcAft>
              <a:spcPct val="35000"/>
            </a:spcAft>
            <a:buNone/>
          </a:pPr>
          <a:endParaRPr lang="en-GB" sz="3800" kern="1200"/>
        </a:p>
      </dsp:txBody>
      <dsp:txXfrm>
        <a:off x="2176448" y="1489122"/>
        <a:ext cx="543866" cy="543866"/>
      </dsp:txXfrm>
    </dsp:sp>
    <dsp:sp modelId="{7FBF23AC-6F0D-4E6E-B641-0AB161BCC7F0}">
      <dsp:nvSpPr>
        <dsp:cNvPr id="0" name=""/>
        <dsp:cNvSpPr/>
      </dsp:nvSpPr>
      <dsp:spPr>
        <a:xfrm>
          <a:off x="2955807" y="650605"/>
          <a:ext cx="2221147" cy="2220901"/>
        </a:xfrm>
        <a:prstGeom prst="ellipse">
          <a:avLst/>
        </a:prstGeom>
        <a:solidFill>
          <a:srgbClr val="FAC70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s-ES" sz="2800" kern="1200">
              <a:solidFill>
                <a:srgbClr val="000000"/>
              </a:solidFill>
            </a:rPr>
            <a:t>€10,000</a:t>
          </a:r>
          <a:endParaRPr lang="en-GB" sz="2800" kern="1200">
            <a:solidFill>
              <a:srgbClr val="000000"/>
            </a:solidFill>
          </a:endParaRPr>
        </a:p>
      </dsp:txBody>
      <dsp:txXfrm>
        <a:off x="3281086" y="975848"/>
        <a:ext cx="1570589" cy="1570415"/>
      </dsp:txXfrm>
    </dsp:sp>
    <dsp:sp modelId="{CC9C2552-3EFD-47A3-916A-4F842B496806}">
      <dsp:nvSpPr>
        <dsp:cNvPr id="0" name=""/>
        <dsp:cNvSpPr/>
      </dsp:nvSpPr>
      <dsp:spPr>
        <a:xfrm>
          <a:off x="5287954" y="1446547"/>
          <a:ext cx="653769" cy="629017"/>
        </a:xfrm>
        <a:prstGeom prst="mathEqual">
          <a:avLst/>
        </a:prstGeom>
        <a:solidFill>
          <a:srgbClr val="0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n-GB" sz="2600" kern="1200"/>
        </a:p>
      </dsp:txBody>
      <dsp:txXfrm>
        <a:off x="5374611" y="1576125"/>
        <a:ext cx="480455" cy="369861"/>
      </dsp:txXfrm>
    </dsp:sp>
    <dsp:sp modelId="{C9347712-A25F-45B7-92B3-E5AFD26446B8}">
      <dsp:nvSpPr>
        <dsp:cNvPr id="0" name=""/>
        <dsp:cNvSpPr/>
      </dsp:nvSpPr>
      <dsp:spPr>
        <a:xfrm>
          <a:off x="6052723" y="687889"/>
          <a:ext cx="2326569" cy="2146332"/>
        </a:xfrm>
        <a:prstGeom prst="ellipse">
          <a:avLst/>
        </a:prstGeom>
        <a:solidFill>
          <a:srgbClr val="FAC70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s-ES" sz="2800" kern="1200">
              <a:solidFill>
                <a:srgbClr val="000000"/>
              </a:solidFill>
            </a:rPr>
            <a:t>€1,000</a:t>
          </a:r>
          <a:endParaRPr lang="en-GB" sz="2800" kern="1200">
            <a:solidFill>
              <a:srgbClr val="000000"/>
            </a:solidFill>
          </a:endParaRPr>
        </a:p>
      </dsp:txBody>
      <dsp:txXfrm>
        <a:off x="6393441" y="1002212"/>
        <a:ext cx="1645133" cy="15176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4B7089-3DC0-4155-900D-F0D4FE4EE2CC}">
      <dsp:nvSpPr>
        <dsp:cNvPr id="0" name=""/>
        <dsp:cNvSpPr/>
      </dsp:nvSpPr>
      <dsp:spPr>
        <a:xfrm>
          <a:off x="3656" y="713904"/>
          <a:ext cx="1960491" cy="1941903"/>
        </a:xfrm>
        <a:prstGeom prst="ellipse">
          <a:avLst/>
        </a:prstGeom>
        <a:solidFill>
          <a:srgbClr val="FAC70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s-ES" sz="2800" kern="1200">
              <a:solidFill>
                <a:srgbClr val="000000"/>
              </a:solidFill>
            </a:rPr>
            <a:t>€1,000</a:t>
          </a:r>
          <a:endParaRPr lang="en-GB" sz="2800" kern="1200">
            <a:solidFill>
              <a:srgbClr val="000000"/>
            </a:solidFill>
          </a:endParaRPr>
        </a:p>
      </dsp:txBody>
      <dsp:txXfrm>
        <a:off x="290763" y="998289"/>
        <a:ext cx="1386277" cy="1373133"/>
      </dsp:txXfrm>
    </dsp:sp>
    <dsp:sp modelId="{25AD6E66-82F0-4F55-8EB2-4E05B9DA0E98}">
      <dsp:nvSpPr>
        <dsp:cNvPr id="0" name=""/>
        <dsp:cNvSpPr/>
      </dsp:nvSpPr>
      <dsp:spPr>
        <a:xfrm>
          <a:off x="2028869" y="1294236"/>
          <a:ext cx="888502" cy="781239"/>
        </a:xfrm>
        <a:prstGeom prst="mathPlus">
          <a:avLst/>
        </a:prstGeom>
        <a:solidFill>
          <a:srgbClr val="0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a:off x="2146640" y="1592982"/>
        <a:ext cx="652960" cy="183747"/>
      </dsp:txXfrm>
    </dsp:sp>
    <dsp:sp modelId="{7FBF23AC-6F0D-4E6E-B641-0AB161BCC7F0}">
      <dsp:nvSpPr>
        <dsp:cNvPr id="0" name=""/>
        <dsp:cNvSpPr/>
      </dsp:nvSpPr>
      <dsp:spPr>
        <a:xfrm>
          <a:off x="2982093" y="641052"/>
          <a:ext cx="2125420" cy="2087607"/>
        </a:xfrm>
        <a:prstGeom prst="ellipse">
          <a:avLst/>
        </a:prstGeom>
        <a:solidFill>
          <a:srgbClr val="FAC70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s-ES" sz="2800" kern="1200">
              <a:solidFill>
                <a:srgbClr val="000000"/>
              </a:solidFill>
            </a:rPr>
            <a:t>€10,000</a:t>
          </a:r>
          <a:endParaRPr lang="en-GB" sz="2800" kern="1200">
            <a:solidFill>
              <a:srgbClr val="000000"/>
            </a:solidFill>
          </a:endParaRPr>
        </a:p>
      </dsp:txBody>
      <dsp:txXfrm>
        <a:off x="3293354" y="946775"/>
        <a:ext cx="1502898" cy="1476161"/>
      </dsp:txXfrm>
    </dsp:sp>
    <dsp:sp modelId="{CC9C2552-3EFD-47A3-916A-4F842B496806}">
      <dsp:nvSpPr>
        <dsp:cNvPr id="0" name=""/>
        <dsp:cNvSpPr/>
      </dsp:nvSpPr>
      <dsp:spPr>
        <a:xfrm>
          <a:off x="5172236" y="1377753"/>
          <a:ext cx="700142" cy="614206"/>
        </a:xfrm>
        <a:prstGeom prst="mathEqual">
          <a:avLst/>
        </a:prstGeom>
        <a:solidFill>
          <a:srgbClr val="0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GB" sz="2500" kern="1200"/>
        </a:p>
      </dsp:txBody>
      <dsp:txXfrm>
        <a:off x="5265040" y="1504279"/>
        <a:ext cx="514534" cy="361154"/>
      </dsp:txXfrm>
    </dsp:sp>
    <dsp:sp modelId="{C9347712-A25F-45B7-92B3-E5AFD26446B8}">
      <dsp:nvSpPr>
        <dsp:cNvPr id="0" name=""/>
        <dsp:cNvSpPr/>
      </dsp:nvSpPr>
      <dsp:spPr>
        <a:xfrm>
          <a:off x="5937100" y="532065"/>
          <a:ext cx="2441242" cy="2305581"/>
        </a:xfrm>
        <a:prstGeom prst="ellipse">
          <a:avLst/>
        </a:prstGeom>
        <a:solidFill>
          <a:srgbClr val="FAC70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s-ES" sz="2800" b="1" kern="1200">
              <a:solidFill>
                <a:srgbClr val="000000"/>
              </a:solidFill>
            </a:rPr>
            <a:t>€11,000</a:t>
          </a:r>
          <a:endParaRPr lang="en-GB" sz="2800" b="1" kern="1200">
            <a:solidFill>
              <a:srgbClr val="000000"/>
            </a:solidFill>
          </a:endParaRPr>
        </a:p>
      </dsp:txBody>
      <dsp:txXfrm>
        <a:off x="6294612" y="869710"/>
        <a:ext cx="1726218" cy="1630291"/>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7123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bg object 16">
            <a:extLst>
              <a:ext uri="{FF2B5EF4-FFF2-40B4-BE49-F238E27FC236}">
                <a16:creationId xmlns:a16="http://schemas.microsoft.com/office/drawing/2014/main" id="{9C931315-6F3A-4555-8DA9-1CD6886E1D7B}"/>
              </a:ext>
            </a:extLst>
          </p:cNvPr>
          <p:cNvSpPr/>
          <p:nvPr userDrawn="1"/>
        </p:nvSpPr>
        <p:spPr>
          <a:xfrm>
            <a:off x="379" y="8907009"/>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AC709"/>
          </a:solidFill>
        </p:spPr>
        <p:txBody>
          <a:bodyPr wrap="square" lIns="0" tIns="0" rIns="0" bIns="0" rtlCol="0"/>
          <a:lstStyle/>
          <a:p>
            <a:endParaRPr/>
          </a:p>
        </p:txBody>
      </p:sp>
      <p:pic>
        <p:nvPicPr>
          <p:cNvPr id="16" name="object 2">
            <a:extLst>
              <a:ext uri="{FF2B5EF4-FFF2-40B4-BE49-F238E27FC236}">
                <a16:creationId xmlns:a16="http://schemas.microsoft.com/office/drawing/2014/main" id="{A2C18ABD-2E09-4D12-B8DC-A4F3284BFFB0}"/>
              </a:ext>
            </a:extLst>
          </p:cNvPr>
          <p:cNvPicPr/>
          <p:nvPr userDrawn="1"/>
        </p:nvPicPr>
        <p:blipFill>
          <a:blip r:embed="rId3" cstate="email">
            <a:extLst>
              <a:ext uri="{28A0092B-C50C-407E-A947-70E740481C1C}">
                <a14:useLocalDpi xmlns:a14="http://schemas.microsoft.com/office/drawing/2010/main"/>
              </a:ext>
            </a:extLst>
          </a:blip>
          <a:stretch>
            <a:fillRect/>
          </a:stretch>
        </p:blipFill>
        <p:spPr>
          <a:xfrm>
            <a:off x="394932" y="6698528"/>
            <a:ext cx="666749" cy="1781174"/>
          </a:xfrm>
          <a:prstGeom prst="rect">
            <a:avLst/>
          </a:prstGeom>
        </p:spPr>
      </p:pic>
      <p:sp>
        <p:nvSpPr>
          <p:cNvPr id="17" name="object 4">
            <a:extLst>
              <a:ext uri="{FF2B5EF4-FFF2-40B4-BE49-F238E27FC236}">
                <a16:creationId xmlns:a16="http://schemas.microsoft.com/office/drawing/2014/main" id="{4C920FE4-3EED-4939-B5CD-5FA8B1ACC3AD}"/>
              </a:ext>
            </a:extLst>
          </p:cNvPr>
          <p:cNvSpPr/>
          <p:nvPr userDrawn="1"/>
        </p:nvSpPr>
        <p:spPr>
          <a:xfrm>
            <a:off x="0" y="8907781"/>
            <a:ext cx="18287744" cy="45719"/>
          </a:xfrm>
          <a:custGeom>
            <a:avLst/>
            <a:gdLst/>
            <a:ahLst/>
            <a:cxnLst/>
            <a:rect l="l" t="t" r="r" b="b"/>
            <a:pathLst>
              <a:path w="18202275">
                <a:moveTo>
                  <a:pt x="0" y="0"/>
                </a:moveTo>
                <a:lnTo>
                  <a:pt x="18202273" y="0"/>
                </a:lnTo>
              </a:path>
            </a:pathLst>
          </a:custGeom>
          <a:ln w="85724">
            <a:solidFill>
              <a:srgbClr val="000000"/>
            </a:solidFill>
          </a:ln>
        </p:spPr>
        <p:txBody>
          <a:bodyPr wrap="square" lIns="0" tIns="0" rIns="0" bIns="0" rtlCol="0"/>
          <a:lstStyle/>
          <a:p>
            <a:endParaRPr/>
          </a:p>
        </p:txBody>
      </p:sp>
      <p:pic>
        <p:nvPicPr>
          <p:cNvPr id="19" name="object 3">
            <a:extLst>
              <a:ext uri="{FF2B5EF4-FFF2-40B4-BE49-F238E27FC236}">
                <a16:creationId xmlns:a16="http://schemas.microsoft.com/office/drawing/2014/main" id="{7C016A53-3E7D-4C94-AB33-53AD819974AD}"/>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1057881" y="9265523"/>
            <a:ext cx="3152774" cy="666749"/>
          </a:xfrm>
          <a:prstGeom prst="rect">
            <a:avLst/>
          </a:prstGeom>
        </p:spPr>
      </p:pic>
      <p:pic>
        <p:nvPicPr>
          <p:cNvPr id="21" name="object 5">
            <a:extLst>
              <a:ext uri="{FF2B5EF4-FFF2-40B4-BE49-F238E27FC236}">
                <a16:creationId xmlns:a16="http://schemas.microsoft.com/office/drawing/2014/main" id="{2B99F3D4-91AE-4145-9CE9-E7FC00CE701F}"/>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5568773" y="1660699"/>
            <a:ext cx="7150197" cy="2095499"/>
          </a:xfrm>
          <a:prstGeom prst="rect">
            <a:avLst/>
          </a:prstGeom>
        </p:spPr>
      </p:pic>
      <p:sp>
        <p:nvSpPr>
          <p:cNvPr id="27" name="CuadroTexto 26">
            <a:extLst>
              <a:ext uri="{FF2B5EF4-FFF2-40B4-BE49-F238E27FC236}">
                <a16:creationId xmlns:a16="http://schemas.microsoft.com/office/drawing/2014/main" id="{BF551322-F550-4579-A7FC-CD3FF2A964D1}"/>
              </a:ext>
            </a:extLst>
          </p:cNvPr>
          <p:cNvSpPr txBox="1"/>
          <p:nvPr userDrawn="1"/>
        </p:nvSpPr>
        <p:spPr>
          <a:xfrm>
            <a:off x="4450459" y="9179041"/>
            <a:ext cx="11475341" cy="804772"/>
          </a:xfrm>
          <a:prstGeom prst="rect">
            <a:avLst/>
          </a:prstGeom>
          <a:noFill/>
        </p:spPr>
        <p:txBody>
          <a:bodyPr wrap="square">
            <a:spAutoFit/>
          </a:bodyPr>
          <a:lstStyle/>
          <a:p>
            <a:pPr marL="12700" algn="just">
              <a:lnSpc>
                <a:spcPts val="1614"/>
              </a:lnSpc>
            </a:pPr>
            <a:r>
              <a:rPr lang="en-US" sz="1500" spc="10" dirty="0">
                <a:latin typeface="+mj-lt"/>
              </a:rPr>
              <a:t>"The</a:t>
            </a:r>
            <a:r>
              <a:rPr lang="en-US" sz="1500" spc="105" dirty="0">
                <a:latin typeface="+mj-lt"/>
              </a:rPr>
              <a:t> </a:t>
            </a:r>
            <a:r>
              <a:rPr lang="en-US" sz="1500" spc="10" dirty="0">
                <a:latin typeface="+mj-lt"/>
              </a:rPr>
              <a:t>European</a:t>
            </a:r>
            <a:r>
              <a:rPr lang="en-US" sz="1500" spc="110" dirty="0">
                <a:latin typeface="+mj-lt"/>
              </a:rPr>
              <a:t> </a:t>
            </a:r>
            <a:r>
              <a:rPr lang="en-US" sz="1500" spc="10" dirty="0">
                <a:latin typeface="+mj-lt"/>
              </a:rPr>
              <a:t>Commission</a:t>
            </a:r>
            <a:r>
              <a:rPr lang="en-US" sz="1500" spc="105" dirty="0">
                <a:latin typeface="+mj-lt"/>
              </a:rPr>
              <a:t> </a:t>
            </a:r>
            <a:r>
              <a:rPr lang="en-US" sz="1500" spc="10" dirty="0">
                <a:latin typeface="+mj-lt"/>
              </a:rPr>
              <a:t>support</a:t>
            </a:r>
            <a:r>
              <a:rPr lang="en-US" sz="1500" spc="110" dirty="0">
                <a:latin typeface="+mj-lt"/>
              </a:rPr>
              <a:t> </a:t>
            </a:r>
            <a:r>
              <a:rPr lang="en-US" sz="1500" spc="5" dirty="0">
                <a:latin typeface="+mj-lt"/>
              </a:rPr>
              <a:t>for</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production</a:t>
            </a:r>
            <a:r>
              <a:rPr lang="en-US" sz="1500" spc="105" dirty="0">
                <a:latin typeface="+mj-lt"/>
              </a:rPr>
              <a:t> </a:t>
            </a:r>
            <a:r>
              <a:rPr lang="en-US" sz="1500" spc="5" dirty="0">
                <a:latin typeface="+mj-lt"/>
              </a:rPr>
              <a:t>of</a:t>
            </a:r>
            <a:r>
              <a:rPr lang="en-US" sz="1500" spc="110" dirty="0">
                <a:latin typeface="+mj-lt"/>
              </a:rPr>
              <a:t> </a:t>
            </a:r>
            <a:r>
              <a:rPr lang="en-US" sz="1500" spc="5" dirty="0">
                <a:latin typeface="+mj-lt"/>
              </a:rPr>
              <a:t>this</a:t>
            </a:r>
            <a:r>
              <a:rPr lang="en-US" sz="1500" spc="105" dirty="0">
                <a:latin typeface="+mj-lt"/>
              </a:rPr>
              <a:t> </a:t>
            </a:r>
            <a:r>
              <a:rPr lang="en-US" sz="1500" spc="10" dirty="0">
                <a:latin typeface="+mj-lt"/>
              </a:rPr>
              <a:t>publication</a:t>
            </a:r>
            <a:r>
              <a:rPr lang="en-US" sz="1500" spc="110" dirty="0">
                <a:latin typeface="+mj-lt"/>
              </a:rPr>
              <a:t> </a:t>
            </a:r>
            <a:r>
              <a:rPr lang="en-US" sz="1500" spc="10" dirty="0">
                <a:latin typeface="+mj-lt"/>
              </a:rPr>
              <a:t>does</a:t>
            </a:r>
            <a:r>
              <a:rPr lang="en-US" sz="1500" spc="105" dirty="0">
                <a:latin typeface="+mj-lt"/>
              </a:rPr>
              <a:t> </a:t>
            </a:r>
            <a:r>
              <a:rPr lang="en-US" sz="1500" spc="10" dirty="0">
                <a:latin typeface="+mj-lt"/>
              </a:rPr>
              <a:t>not</a:t>
            </a:r>
            <a:r>
              <a:rPr lang="en-US" sz="1500" spc="110" dirty="0">
                <a:latin typeface="+mj-lt"/>
              </a:rPr>
              <a:t> </a:t>
            </a:r>
            <a:r>
              <a:rPr lang="en-US" sz="1500" spc="10" dirty="0">
                <a:latin typeface="+mj-lt"/>
              </a:rPr>
              <a:t>constitute</a:t>
            </a:r>
            <a:r>
              <a:rPr lang="en-US" sz="1500" spc="105" dirty="0">
                <a:latin typeface="+mj-lt"/>
              </a:rPr>
              <a:t> </a:t>
            </a:r>
            <a:r>
              <a:rPr lang="en-US" sz="1500" spc="10" dirty="0">
                <a:latin typeface="+mj-lt"/>
              </a:rPr>
              <a:t>endorsement</a:t>
            </a:r>
            <a:r>
              <a:rPr lang="en-US" sz="1500" spc="110" dirty="0">
                <a:latin typeface="+mj-lt"/>
              </a:rPr>
              <a:t> </a:t>
            </a:r>
            <a:r>
              <a:rPr lang="en-US" sz="1500" spc="5" dirty="0">
                <a:latin typeface="+mj-lt"/>
              </a:rPr>
              <a:t>of</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contents</a:t>
            </a:r>
            <a:r>
              <a:rPr lang="en-US" sz="1500" spc="105" dirty="0">
                <a:latin typeface="+mj-lt"/>
              </a:rPr>
              <a:t> </a:t>
            </a:r>
            <a:r>
              <a:rPr lang="en-US" sz="1500" spc="10" dirty="0">
                <a:latin typeface="+mj-lt"/>
              </a:rPr>
              <a:t>which</a:t>
            </a:r>
            <a:r>
              <a:rPr lang="en-US" sz="1500" spc="110" dirty="0">
                <a:latin typeface="+mj-lt"/>
              </a:rPr>
              <a:t> </a:t>
            </a:r>
            <a:r>
              <a:rPr lang="en-US" sz="1500" spc="5" dirty="0">
                <a:latin typeface="+mj-lt"/>
              </a:rPr>
              <a:t>reflects</a:t>
            </a:r>
            <a:r>
              <a:rPr lang="en-US" sz="1500" spc="105" dirty="0">
                <a:latin typeface="+mj-lt"/>
              </a:rPr>
              <a:t> </a:t>
            </a:r>
            <a:r>
              <a:rPr lang="en-US" sz="1500" spc="10" dirty="0">
                <a:latin typeface="+mj-lt"/>
              </a:rPr>
              <a:t>the</a:t>
            </a:r>
          </a:p>
          <a:p>
            <a:pPr marL="12700" marR="8890" algn="just">
              <a:lnSpc>
                <a:spcPct val="113100"/>
              </a:lnSpc>
            </a:pPr>
            <a:r>
              <a:rPr lang="en-US" sz="1500" spc="10" dirty="0">
                <a:latin typeface="+mj-lt"/>
              </a:rPr>
              <a:t>views</a:t>
            </a:r>
            <a:r>
              <a:rPr lang="en-US" sz="1500" spc="204" dirty="0">
                <a:latin typeface="+mj-lt"/>
              </a:rPr>
              <a:t> </a:t>
            </a:r>
            <a:r>
              <a:rPr lang="en-US" sz="1500" spc="10" dirty="0">
                <a:latin typeface="+mj-lt"/>
              </a:rPr>
              <a:t>only</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authors,</a:t>
            </a:r>
            <a:r>
              <a:rPr lang="en-US" sz="1500" spc="204" dirty="0">
                <a:latin typeface="+mj-lt"/>
              </a:rPr>
              <a:t> </a:t>
            </a:r>
            <a:r>
              <a:rPr lang="en-US" sz="1500" spc="10" dirty="0">
                <a:latin typeface="+mj-lt"/>
              </a:rPr>
              <a:t>and</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Commission</a:t>
            </a:r>
            <a:r>
              <a:rPr lang="en-US" sz="1500" spc="204" dirty="0">
                <a:latin typeface="+mj-lt"/>
              </a:rPr>
              <a:t> </a:t>
            </a:r>
            <a:r>
              <a:rPr lang="en-US" sz="1500" spc="10" dirty="0">
                <a:latin typeface="+mj-lt"/>
              </a:rPr>
              <a:t>cannot</a:t>
            </a:r>
            <a:r>
              <a:rPr lang="en-US" sz="1500" spc="210" dirty="0">
                <a:latin typeface="+mj-lt"/>
              </a:rPr>
              <a:t> </a:t>
            </a:r>
            <a:r>
              <a:rPr lang="en-US" sz="1500" spc="10" dirty="0">
                <a:latin typeface="+mj-lt"/>
              </a:rPr>
              <a:t>be</a:t>
            </a:r>
            <a:r>
              <a:rPr lang="en-US" sz="1500" spc="204" dirty="0">
                <a:latin typeface="+mj-lt"/>
              </a:rPr>
              <a:t> </a:t>
            </a:r>
            <a:r>
              <a:rPr lang="en-US" sz="1500" spc="10" dirty="0">
                <a:latin typeface="+mj-lt"/>
              </a:rPr>
              <a:t>held</a:t>
            </a:r>
            <a:r>
              <a:rPr lang="en-US" sz="1500" spc="204" dirty="0">
                <a:latin typeface="+mj-lt"/>
              </a:rPr>
              <a:t> </a:t>
            </a:r>
            <a:r>
              <a:rPr lang="en-US" sz="1500" spc="10" dirty="0">
                <a:latin typeface="+mj-lt"/>
              </a:rPr>
              <a:t>responsible</a:t>
            </a:r>
            <a:r>
              <a:rPr lang="en-US" sz="1500" spc="204" dirty="0">
                <a:latin typeface="+mj-lt"/>
              </a:rPr>
              <a:t> </a:t>
            </a:r>
            <a:r>
              <a:rPr lang="en-US" sz="1500" spc="5" dirty="0">
                <a:latin typeface="+mj-lt"/>
              </a:rPr>
              <a:t>for</a:t>
            </a:r>
            <a:r>
              <a:rPr lang="en-US" sz="1500" spc="204" dirty="0">
                <a:latin typeface="+mj-lt"/>
              </a:rPr>
              <a:t> </a:t>
            </a:r>
            <a:r>
              <a:rPr lang="en-US" sz="1500" spc="10" dirty="0">
                <a:latin typeface="+mj-lt"/>
              </a:rPr>
              <a:t>any</a:t>
            </a:r>
            <a:r>
              <a:rPr lang="en-US" sz="1500" spc="204" dirty="0">
                <a:latin typeface="+mj-lt"/>
              </a:rPr>
              <a:t> </a:t>
            </a:r>
            <a:r>
              <a:rPr lang="en-US" sz="1500" spc="10" dirty="0">
                <a:latin typeface="+mj-lt"/>
              </a:rPr>
              <a:t>use</a:t>
            </a:r>
            <a:r>
              <a:rPr lang="en-US" sz="1500" spc="204" dirty="0">
                <a:latin typeface="+mj-lt"/>
              </a:rPr>
              <a:t> </a:t>
            </a:r>
            <a:r>
              <a:rPr lang="en-US" sz="1500" spc="10" dirty="0">
                <a:latin typeface="+mj-lt"/>
              </a:rPr>
              <a:t>which</a:t>
            </a:r>
            <a:r>
              <a:rPr lang="en-US" sz="1500" spc="204" dirty="0">
                <a:latin typeface="+mj-lt"/>
              </a:rPr>
              <a:t> </a:t>
            </a:r>
            <a:r>
              <a:rPr lang="en-US" sz="1500" spc="10" dirty="0">
                <a:latin typeface="+mj-lt"/>
              </a:rPr>
              <a:t>may</a:t>
            </a:r>
            <a:r>
              <a:rPr lang="en-US" sz="1500" spc="204" dirty="0">
                <a:latin typeface="+mj-lt"/>
              </a:rPr>
              <a:t> </a:t>
            </a:r>
            <a:r>
              <a:rPr lang="en-US" sz="1500" spc="10" dirty="0">
                <a:latin typeface="+mj-lt"/>
              </a:rPr>
              <a:t>be</a:t>
            </a:r>
            <a:r>
              <a:rPr lang="en-US" sz="1500" spc="210" dirty="0">
                <a:latin typeface="+mj-lt"/>
              </a:rPr>
              <a:t> </a:t>
            </a:r>
            <a:r>
              <a:rPr lang="en-US" sz="1500" spc="10" dirty="0">
                <a:latin typeface="+mj-lt"/>
              </a:rPr>
              <a:t>made</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information</a:t>
            </a:r>
            <a:r>
              <a:rPr lang="en-US" sz="1500" spc="204" dirty="0">
                <a:latin typeface="+mj-lt"/>
              </a:rPr>
              <a:t> </a:t>
            </a:r>
            <a:r>
              <a:rPr lang="en-US" sz="1500" spc="10" dirty="0">
                <a:latin typeface="+mj-lt"/>
              </a:rPr>
              <a:t>contained </a:t>
            </a:r>
            <a:r>
              <a:rPr lang="en-US" sz="1500" spc="-360" dirty="0">
                <a:latin typeface="+mj-lt"/>
              </a:rPr>
              <a:t> </a:t>
            </a:r>
            <a:r>
              <a:rPr lang="en-US" sz="1500" spc="5" dirty="0">
                <a:latin typeface="+mj-lt"/>
              </a:rPr>
              <a:t>therein."</a:t>
            </a:r>
          </a:p>
        </p:txBody>
      </p:sp>
      <p:sp>
        <p:nvSpPr>
          <p:cNvPr id="11" name="CuadroTexto 10">
            <a:extLst>
              <a:ext uri="{FF2B5EF4-FFF2-40B4-BE49-F238E27FC236}">
                <a16:creationId xmlns:a16="http://schemas.microsoft.com/office/drawing/2014/main" id="{74A6F032-0665-4332-8C25-0049F35350AB}"/>
              </a:ext>
            </a:extLst>
          </p:cNvPr>
          <p:cNvSpPr txBox="1"/>
          <p:nvPr userDrawn="1"/>
        </p:nvSpPr>
        <p:spPr>
          <a:xfrm>
            <a:off x="4572000" y="4023405"/>
            <a:ext cx="7762164" cy="400110"/>
          </a:xfrm>
          <a:prstGeom prst="rect">
            <a:avLst/>
          </a:prstGeom>
          <a:noFill/>
        </p:spPr>
        <p:txBody>
          <a:bodyPr wrap="square">
            <a:spAutoFit/>
          </a:bodyPr>
          <a:lstStyle/>
          <a:p>
            <a:pPr marL="3273425" marR="2317750" algn="ctr">
              <a:spcBef>
                <a:spcPts val="335"/>
              </a:spcBef>
              <a:spcAft>
                <a:spcPts val="0"/>
              </a:spcAft>
            </a:pPr>
            <a:r>
              <a:rPr lang="en-US" sz="2000" b="1" dirty="0">
                <a:effectLst/>
                <a:latin typeface="Microsoft Sans Serif" panose="020B0604020202020204" pitchFamily="34" charset="0"/>
                <a:ea typeface="Microsoft Sans Serif" panose="020B0604020202020204" pitchFamily="34" charset="0"/>
              </a:rPr>
              <a:t>fly-project.eu</a:t>
            </a:r>
            <a:endParaRPr lang="es-ES" sz="2000" b="1" dirty="0">
              <a:effectLst/>
              <a:latin typeface="Microsoft Sans Serif" panose="020B0604020202020204" pitchFamily="34" charset="0"/>
              <a:ea typeface="Microsoft Sans Serif" panose="020B0604020202020204" pitchFamily="34" charset="0"/>
            </a:endParaRPr>
          </a:p>
        </p:txBody>
      </p:sp>
    </p:spTree>
    <p:extLst>
      <p:ext uri="{BB962C8B-B14F-4D97-AF65-F5344CB8AC3E}">
        <p14:creationId xmlns:p14="http://schemas.microsoft.com/office/powerpoint/2010/main" val="3379989452"/>
      </p:ext>
    </p:extLst>
  </p:cSld>
  <p:clrMap bg1="lt1" tx1="dk1" bg2="lt2" tx2="dk2" accent1="accent1" accent2="accent2" accent3="accent3" accent4="accent4" accent5="accent5" accent6="accent6" hlink="hlink" folHlink="folHlink"/>
  <p:sldLayoutIdLst>
    <p:sldLayoutId id="214748366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379" y="8907009"/>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AC709"/>
          </a:solidFill>
        </p:spPr>
        <p:txBody>
          <a:bodyPr wrap="square" lIns="0" tIns="0" rIns="0" bIns="0" rtlCol="0"/>
          <a:lstStyle/>
          <a:p>
            <a:endParaRPr/>
          </a:p>
        </p:txBody>
      </p:sp>
      <p:pic>
        <p:nvPicPr>
          <p:cNvPr id="26" name="object 3">
            <a:extLst>
              <a:ext uri="{FF2B5EF4-FFF2-40B4-BE49-F238E27FC236}">
                <a16:creationId xmlns:a16="http://schemas.microsoft.com/office/drawing/2014/main" id="{96AB2019-3457-4EE8-8672-C1BF6DA1A65C}"/>
              </a:ext>
            </a:extLst>
          </p:cNvPr>
          <p:cNvPicPr/>
          <p:nvPr userDrawn="1"/>
        </p:nvPicPr>
        <p:blipFill>
          <a:blip r:embed="rId3" cstate="email">
            <a:extLst>
              <a:ext uri="{28A0092B-C50C-407E-A947-70E740481C1C}">
                <a14:useLocalDpi xmlns:a14="http://schemas.microsoft.com/office/drawing/2010/main"/>
              </a:ext>
            </a:extLst>
          </a:blip>
          <a:stretch>
            <a:fillRect/>
          </a:stretch>
        </p:blipFill>
        <p:spPr>
          <a:xfrm>
            <a:off x="1057881" y="9265523"/>
            <a:ext cx="3152774" cy="666749"/>
          </a:xfrm>
          <a:prstGeom prst="rect">
            <a:avLst/>
          </a:prstGeom>
        </p:spPr>
      </p:pic>
      <p:sp>
        <p:nvSpPr>
          <p:cNvPr id="27" name="object 4">
            <a:extLst>
              <a:ext uri="{FF2B5EF4-FFF2-40B4-BE49-F238E27FC236}">
                <a16:creationId xmlns:a16="http://schemas.microsoft.com/office/drawing/2014/main" id="{ED4DA05C-E544-4608-B1B5-2E5081A4CB0C}"/>
              </a:ext>
            </a:extLst>
          </p:cNvPr>
          <p:cNvSpPr/>
          <p:nvPr userDrawn="1"/>
        </p:nvSpPr>
        <p:spPr>
          <a:xfrm>
            <a:off x="0" y="8856528"/>
            <a:ext cx="18288000" cy="45719"/>
          </a:xfrm>
          <a:custGeom>
            <a:avLst/>
            <a:gdLst/>
            <a:ahLst/>
            <a:cxnLst/>
            <a:rect l="l" t="t" r="r" b="b"/>
            <a:pathLst>
              <a:path w="18202275">
                <a:moveTo>
                  <a:pt x="0" y="0"/>
                </a:moveTo>
                <a:lnTo>
                  <a:pt x="18202273" y="0"/>
                </a:lnTo>
              </a:path>
            </a:pathLst>
          </a:custGeom>
          <a:ln w="85724">
            <a:solidFill>
              <a:srgbClr val="000000"/>
            </a:solidFill>
          </a:ln>
        </p:spPr>
        <p:txBody>
          <a:bodyPr wrap="square" lIns="0" tIns="0" rIns="0" bIns="0" rtlCol="0"/>
          <a:lstStyle/>
          <a:p>
            <a:endParaRPr/>
          </a:p>
        </p:txBody>
      </p:sp>
      <p:pic>
        <p:nvPicPr>
          <p:cNvPr id="33" name="object 5">
            <a:extLst>
              <a:ext uri="{FF2B5EF4-FFF2-40B4-BE49-F238E27FC236}">
                <a16:creationId xmlns:a16="http://schemas.microsoft.com/office/drawing/2014/main" id="{312572A3-0E3D-4C66-9B66-E2B974CE5C58}"/>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14643394" y="1028700"/>
            <a:ext cx="2606058" cy="761999"/>
          </a:xfrm>
          <a:prstGeom prst="rect">
            <a:avLst/>
          </a:prstGeom>
        </p:spPr>
      </p:pic>
      <p:sp>
        <p:nvSpPr>
          <p:cNvPr id="39" name="CuadroTexto 38">
            <a:extLst>
              <a:ext uri="{FF2B5EF4-FFF2-40B4-BE49-F238E27FC236}">
                <a16:creationId xmlns:a16="http://schemas.microsoft.com/office/drawing/2014/main" id="{1CF81C33-52B8-4275-9F0F-E3E0733D9F05}"/>
              </a:ext>
            </a:extLst>
          </p:cNvPr>
          <p:cNvSpPr txBox="1"/>
          <p:nvPr userDrawn="1"/>
        </p:nvSpPr>
        <p:spPr>
          <a:xfrm>
            <a:off x="4450459" y="9179041"/>
            <a:ext cx="11551541" cy="804772"/>
          </a:xfrm>
          <a:prstGeom prst="rect">
            <a:avLst/>
          </a:prstGeom>
          <a:noFill/>
        </p:spPr>
        <p:txBody>
          <a:bodyPr wrap="square">
            <a:spAutoFit/>
          </a:bodyPr>
          <a:lstStyle/>
          <a:p>
            <a:pPr marL="12700" algn="just">
              <a:lnSpc>
                <a:spcPts val="1614"/>
              </a:lnSpc>
            </a:pPr>
            <a:r>
              <a:rPr lang="en-US" sz="1500" spc="10" dirty="0">
                <a:latin typeface="+mj-lt"/>
              </a:rPr>
              <a:t>"The</a:t>
            </a:r>
            <a:r>
              <a:rPr lang="en-US" sz="1500" spc="105" dirty="0">
                <a:latin typeface="+mj-lt"/>
              </a:rPr>
              <a:t> </a:t>
            </a:r>
            <a:r>
              <a:rPr lang="en-US" sz="1500" spc="10" dirty="0">
                <a:latin typeface="+mj-lt"/>
              </a:rPr>
              <a:t>European</a:t>
            </a:r>
            <a:r>
              <a:rPr lang="en-US" sz="1500" spc="110" dirty="0">
                <a:latin typeface="+mj-lt"/>
              </a:rPr>
              <a:t> </a:t>
            </a:r>
            <a:r>
              <a:rPr lang="en-US" sz="1500" spc="10" dirty="0">
                <a:latin typeface="+mj-lt"/>
              </a:rPr>
              <a:t>Commission</a:t>
            </a:r>
            <a:r>
              <a:rPr lang="en-US" sz="1500" spc="105" dirty="0">
                <a:latin typeface="+mj-lt"/>
              </a:rPr>
              <a:t> </a:t>
            </a:r>
            <a:r>
              <a:rPr lang="en-US" sz="1500" spc="10" dirty="0">
                <a:latin typeface="+mj-lt"/>
              </a:rPr>
              <a:t>support</a:t>
            </a:r>
            <a:r>
              <a:rPr lang="en-US" sz="1500" spc="110" dirty="0">
                <a:latin typeface="+mj-lt"/>
              </a:rPr>
              <a:t> </a:t>
            </a:r>
            <a:r>
              <a:rPr lang="en-US" sz="1500" spc="5" dirty="0">
                <a:latin typeface="+mj-lt"/>
              </a:rPr>
              <a:t>for</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production</a:t>
            </a:r>
            <a:r>
              <a:rPr lang="en-US" sz="1500" spc="105" dirty="0">
                <a:latin typeface="+mj-lt"/>
              </a:rPr>
              <a:t> </a:t>
            </a:r>
            <a:r>
              <a:rPr lang="en-US" sz="1500" spc="5" dirty="0">
                <a:latin typeface="+mj-lt"/>
              </a:rPr>
              <a:t>of</a:t>
            </a:r>
            <a:r>
              <a:rPr lang="en-US" sz="1500" spc="110" dirty="0">
                <a:latin typeface="+mj-lt"/>
              </a:rPr>
              <a:t> </a:t>
            </a:r>
            <a:r>
              <a:rPr lang="en-US" sz="1500" spc="5" dirty="0">
                <a:latin typeface="+mj-lt"/>
              </a:rPr>
              <a:t>this</a:t>
            </a:r>
            <a:r>
              <a:rPr lang="en-US" sz="1500" spc="105" dirty="0">
                <a:latin typeface="+mj-lt"/>
              </a:rPr>
              <a:t> </a:t>
            </a:r>
            <a:r>
              <a:rPr lang="en-US" sz="1500" spc="10" dirty="0">
                <a:latin typeface="+mj-lt"/>
              </a:rPr>
              <a:t>publication</a:t>
            </a:r>
            <a:r>
              <a:rPr lang="en-US" sz="1500" spc="110" dirty="0">
                <a:latin typeface="+mj-lt"/>
              </a:rPr>
              <a:t> </a:t>
            </a:r>
            <a:r>
              <a:rPr lang="en-US" sz="1500" spc="10" dirty="0">
                <a:latin typeface="+mj-lt"/>
              </a:rPr>
              <a:t>does</a:t>
            </a:r>
            <a:r>
              <a:rPr lang="en-US" sz="1500" spc="105" dirty="0">
                <a:latin typeface="+mj-lt"/>
              </a:rPr>
              <a:t> </a:t>
            </a:r>
            <a:r>
              <a:rPr lang="en-US" sz="1500" spc="10" dirty="0">
                <a:latin typeface="+mj-lt"/>
              </a:rPr>
              <a:t>not</a:t>
            </a:r>
            <a:r>
              <a:rPr lang="en-US" sz="1500" spc="110" dirty="0">
                <a:latin typeface="+mj-lt"/>
              </a:rPr>
              <a:t> </a:t>
            </a:r>
            <a:r>
              <a:rPr lang="en-US" sz="1500" spc="10" dirty="0">
                <a:latin typeface="+mj-lt"/>
              </a:rPr>
              <a:t>constitute</a:t>
            </a:r>
            <a:r>
              <a:rPr lang="en-US" sz="1500" spc="105" dirty="0">
                <a:latin typeface="+mj-lt"/>
              </a:rPr>
              <a:t> </a:t>
            </a:r>
            <a:r>
              <a:rPr lang="en-US" sz="1500" spc="10" dirty="0">
                <a:latin typeface="+mj-lt"/>
              </a:rPr>
              <a:t>endorsement</a:t>
            </a:r>
            <a:r>
              <a:rPr lang="en-US" sz="1500" spc="110" dirty="0">
                <a:latin typeface="+mj-lt"/>
              </a:rPr>
              <a:t> </a:t>
            </a:r>
            <a:r>
              <a:rPr lang="en-US" sz="1500" spc="5" dirty="0">
                <a:latin typeface="+mj-lt"/>
              </a:rPr>
              <a:t>of</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contents</a:t>
            </a:r>
            <a:r>
              <a:rPr lang="en-US" sz="1500" spc="105" dirty="0">
                <a:latin typeface="+mj-lt"/>
              </a:rPr>
              <a:t> </a:t>
            </a:r>
            <a:r>
              <a:rPr lang="en-US" sz="1500" spc="10" dirty="0">
                <a:latin typeface="+mj-lt"/>
              </a:rPr>
              <a:t>which</a:t>
            </a:r>
            <a:r>
              <a:rPr lang="en-US" sz="1500" spc="110" dirty="0">
                <a:latin typeface="+mj-lt"/>
              </a:rPr>
              <a:t> </a:t>
            </a:r>
            <a:r>
              <a:rPr lang="en-US" sz="1500" spc="5" dirty="0">
                <a:latin typeface="+mj-lt"/>
              </a:rPr>
              <a:t>reflects</a:t>
            </a:r>
            <a:r>
              <a:rPr lang="en-US" sz="1500" spc="105" dirty="0">
                <a:latin typeface="+mj-lt"/>
              </a:rPr>
              <a:t> </a:t>
            </a:r>
            <a:r>
              <a:rPr lang="en-US" sz="1500" spc="10" dirty="0">
                <a:latin typeface="+mj-lt"/>
              </a:rPr>
              <a:t>the</a:t>
            </a:r>
          </a:p>
          <a:p>
            <a:pPr marL="12700" marR="8890" algn="just">
              <a:lnSpc>
                <a:spcPct val="113100"/>
              </a:lnSpc>
            </a:pPr>
            <a:r>
              <a:rPr lang="en-US" sz="1500" spc="10" dirty="0">
                <a:latin typeface="+mj-lt"/>
              </a:rPr>
              <a:t>views</a:t>
            </a:r>
            <a:r>
              <a:rPr lang="en-US" sz="1500" spc="204" dirty="0">
                <a:latin typeface="+mj-lt"/>
              </a:rPr>
              <a:t> </a:t>
            </a:r>
            <a:r>
              <a:rPr lang="en-US" sz="1500" spc="10" dirty="0">
                <a:latin typeface="+mj-lt"/>
              </a:rPr>
              <a:t>only</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authors,</a:t>
            </a:r>
            <a:r>
              <a:rPr lang="en-US" sz="1500" spc="204" dirty="0">
                <a:latin typeface="+mj-lt"/>
              </a:rPr>
              <a:t> </a:t>
            </a:r>
            <a:r>
              <a:rPr lang="en-US" sz="1500" spc="10" dirty="0">
                <a:latin typeface="+mj-lt"/>
              </a:rPr>
              <a:t>and</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Commission</a:t>
            </a:r>
            <a:r>
              <a:rPr lang="en-US" sz="1500" spc="204" dirty="0">
                <a:latin typeface="+mj-lt"/>
              </a:rPr>
              <a:t> </a:t>
            </a:r>
            <a:r>
              <a:rPr lang="en-US" sz="1500" spc="10" dirty="0">
                <a:latin typeface="+mj-lt"/>
              </a:rPr>
              <a:t>cannot</a:t>
            </a:r>
            <a:r>
              <a:rPr lang="en-US" sz="1500" spc="210" dirty="0">
                <a:latin typeface="+mj-lt"/>
              </a:rPr>
              <a:t> </a:t>
            </a:r>
            <a:r>
              <a:rPr lang="en-US" sz="1500" spc="10" dirty="0">
                <a:latin typeface="+mj-lt"/>
              </a:rPr>
              <a:t>be</a:t>
            </a:r>
            <a:r>
              <a:rPr lang="en-US" sz="1500" spc="204" dirty="0">
                <a:latin typeface="+mj-lt"/>
              </a:rPr>
              <a:t> </a:t>
            </a:r>
            <a:r>
              <a:rPr lang="en-US" sz="1500" spc="10" dirty="0">
                <a:latin typeface="+mj-lt"/>
              </a:rPr>
              <a:t>held</a:t>
            </a:r>
            <a:r>
              <a:rPr lang="en-US" sz="1500" spc="204" dirty="0">
                <a:latin typeface="+mj-lt"/>
              </a:rPr>
              <a:t> </a:t>
            </a:r>
            <a:r>
              <a:rPr lang="en-US" sz="1500" spc="10" dirty="0">
                <a:latin typeface="+mj-lt"/>
              </a:rPr>
              <a:t>responsible</a:t>
            </a:r>
            <a:r>
              <a:rPr lang="en-US" sz="1500" spc="204" dirty="0">
                <a:latin typeface="+mj-lt"/>
              </a:rPr>
              <a:t> </a:t>
            </a:r>
            <a:r>
              <a:rPr lang="en-US" sz="1500" spc="5" dirty="0">
                <a:latin typeface="+mj-lt"/>
              </a:rPr>
              <a:t>for</a:t>
            </a:r>
            <a:r>
              <a:rPr lang="en-US" sz="1500" spc="204" dirty="0">
                <a:latin typeface="+mj-lt"/>
              </a:rPr>
              <a:t> </a:t>
            </a:r>
            <a:r>
              <a:rPr lang="en-US" sz="1500" spc="10" dirty="0">
                <a:latin typeface="+mj-lt"/>
              </a:rPr>
              <a:t>any</a:t>
            </a:r>
            <a:r>
              <a:rPr lang="en-US" sz="1500" spc="204" dirty="0">
                <a:latin typeface="+mj-lt"/>
              </a:rPr>
              <a:t> </a:t>
            </a:r>
            <a:r>
              <a:rPr lang="en-US" sz="1500" spc="10" dirty="0">
                <a:latin typeface="+mj-lt"/>
              </a:rPr>
              <a:t>use</a:t>
            </a:r>
            <a:r>
              <a:rPr lang="en-US" sz="1500" spc="204" dirty="0">
                <a:latin typeface="+mj-lt"/>
              </a:rPr>
              <a:t> </a:t>
            </a:r>
            <a:r>
              <a:rPr lang="en-US" sz="1500" spc="10" dirty="0">
                <a:latin typeface="+mj-lt"/>
              </a:rPr>
              <a:t>which</a:t>
            </a:r>
            <a:r>
              <a:rPr lang="en-US" sz="1500" spc="204" dirty="0">
                <a:latin typeface="+mj-lt"/>
              </a:rPr>
              <a:t> </a:t>
            </a:r>
            <a:r>
              <a:rPr lang="en-US" sz="1500" spc="10" dirty="0">
                <a:latin typeface="+mj-lt"/>
              </a:rPr>
              <a:t>may</a:t>
            </a:r>
            <a:r>
              <a:rPr lang="en-US" sz="1500" spc="204" dirty="0">
                <a:latin typeface="+mj-lt"/>
              </a:rPr>
              <a:t> </a:t>
            </a:r>
            <a:r>
              <a:rPr lang="en-US" sz="1500" spc="10" dirty="0">
                <a:latin typeface="+mj-lt"/>
              </a:rPr>
              <a:t>be</a:t>
            </a:r>
            <a:r>
              <a:rPr lang="en-US" sz="1500" spc="210" dirty="0">
                <a:latin typeface="+mj-lt"/>
              </a:rPr>
              <a:t> </a:t>
            </a:r>
            <a:r>
              <a:rPr lang="en-US" sz="1500" spc="10" dirty="0">
                <a:latin typeface="+mj-lt"/>
              </a:rPr>
              <a:t>made</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information</a:t>
            </a:r>
            <a:r>
              <a:rPr lang="en-US" sz="1500" spc="204" dirty="0">
                <a:latin typeface="+mj-lt"/>
              </a:rPr>
              <a:t> </a:t>
            </a:r>
            <a:r>
              <a:rPr lang="en-US" sz="1500" spc="10" dirty="0">
                <a:latin typeface="+mj-lt"/>
              </a:rPr>
              <a:t>contained </a:t>
            </a:r>
            <a:r>
              <a:rPr lang="en-US" sz="1500" spc="-360" dirty="0">
                <a:latin typeface="+mj-lt"/>
              </a:rPr>
              <a:t> </a:t>
            </a:r>
            <a:r>
              <a:rPr lang="en-US" sz="1500" spc="5" dirty="0">
                <a:latin typeface="+mj-lt"/>
              </a:rPr>
              <a:t>therein."</a:t>
            </a:r>
          </a:p>
        </p:txBody>
      </p:sp>
    </p:spTree>
  </p:cSld>
  <p:clrMap bg1="lt1" tx1="dk1" bg2="lt2" tx2="dk2" accent1="accent1" accent2="accent2" accent3="accent3" accent4="accent4" accent5="accent5" accent6="accent6" hlink="hlink" folHlink="folHlink"/>
  <p:sldLayoutIdLst>
    <p:sldLayoutId id="2147483665"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5274397-0CC2-4713-984E-865578FB27AF}"/>
              </a:ext>
            </a:extLst>
          </p:cNvPr>
          <p:cNvSpPr txBox="1"/>
          <p:nvPr/>
        </p:nvSpPr>
        <p:spPr>
          <a:xfrm>
            <a:off x="3238500" y="5448300"/>
            <a:ext cx="11811000" cy="2962349"/>
          </a:xfrm>
          <a:prstGeom prst="rect">
            <a:avLst/>
          </a:prstGeom>
          <a:noFill/>
        </p:spPr>
        <p:txBody>
          <a:bodyPr wrap="square">
            <a:spAutoFit/>
          </a:bodyPr>
          <a:lstStyle/>
          <a:p>
            <a:pPr marL="12700" algn="ctr">
              <a:lnSpc>
                <a:spcPct val="100000"/>
              </a:lnSpc>
              <a:spcBef>
                <a:spcPts val="100"/>
              </a:spcBef>
            </a:pPr>
            <a:r>
              <a:rPr lang="en-US" sz="4800" b="1" spc="-65">
                <a:latin typeface="Calibri" panose="020F0502020204030204" pitchFamily="34" charset="0"/>
                <a:ea typeface="Microsoft Sans Serif" panose="020B0604020202020204" pitchFamily="34" charset="0"/>
                <a:cs typeface="Calibri" panose="020F0502020204030204" pitchFamily="34" charset="0"/>
              </a:rPr>
              <a:t>Fundamentals of finances</a:t>
            </a:r>
            <a:endParaRPr lang="en-US" sz="4800" b="1" spc="-65" dirty="0">
              <a:latin typeface="Calibri" panose="020F0502020204030204" pitchFamily="34" charset="0"/>
              <a:ea typeface="Microsoft Sans Serif" panose="020B0604020202020204" pitchFamily="34" charset="0"/>
              <a:cs typeface="Calibri" panose="020F0502020204030204" pitchFamily="34" charset="0"/>
            </a:endParaRPr>
          </a:p>
          <a:p>
            <a:pPr marL="12700" algn="ctr">
              <a:lnSpc>
                <a:spcPct val="100000"/>
              </a:lnSpc>
              <a:spcBef>
                <a:spcPts val="100"/>
              </a:spcBef>
            </a:pPr>
            <a:endParaRPr lang="en-US" sz="4400" b="1" spc="-65"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2700" algn="ctr">
              <a:lnSpc>
                <a:spcPct val="100000"/>
              </a:lnSpc>
              <a:spcBef>
                <a:spcPts val="100"/>
              </a:spcBef>
            </a:pPr>
            <a:r>
              <a:rPr lang="en-US" sz="4800" b="1" spc="-65" dirty="0">
                <a:ea typeface="Microsoft Sans Serif" panose="020B0604020202020204" pitchFamily="34" charset="0"/>
                <a:cs typeface="Microsoft Sans Serif" panose="020B0604020202020204" pitchFamily="34" charset="0"/>
              </a:rPr>
              <a:t>Partner</a:t>
            </a:r>
            <a:r>
              <a:rPr lang="en-US" sz="4800" b="1" spc="-65">
                <a:ea typeface="Microsoft Sans Serif" panose="020B0604020202020204" pitchFamily="34" charset="0"/>
                <a:cs typeface="Microsoft Sans Serif" panose="020B0604020202020204" pitchFamily="34" charset="0"/>
              </a:rPr>
              <a:t>: University of Malaga</a:t>
            </a:r>
            <a:endParaRPr lang="en-US" sz="4800" b="1" spc="-65" dirty="0">
              <a:ea typeface="Microsoft Sans Serif" panose="020B0604020202020204" pitchFamily="34" charset="0"/>
              <a:cs typeface="Microsoft Sans Serif" panose="020B0604020202020204" pitchFamily="34" charset="0"/>
            </a:endParaRPr>
          </a:p>
          <a:p>
            <a:pPr marL="12700">
              <a:lnSpc>
                <a:spcPct val="100000"/>
              </a:lnSpc>
              <a:spcBef>
                <a:spcPts val="100"/>
              </a:spcBef>
            </a:pPr>
            <a:endParaRPr lang="en-US" sz="4400" b="1" spc="-65"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66135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0058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4.</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Capitalization and Discounting of money.</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9448800" cy="5693866"/>
          </a:xfrm>
          <a:prstGeom prst="rect">
            <a:avLst/>
          </a:prstGeom>
          <a:noFill/>
        </p:spPr>
        <p:txBody>
          <a:bodyPr wrap="square" rtlCol="0">
            <a:spAutoFit/>
          </a:bodyPr>
          <a:lstStyle/>
          <a:p>
            <a:pPr>
              <a:defRPr/>
            </a:pPr>
            <a:r>
              <a:rPr lang="en-GB" sz="2800" b="1">
                <a:latin typeface="Calibri" panose="020F0502020204030204" pitchFamily="34" charset="0"/>
                <a:ea typeface="Microsoft Sans Serif" panose="020B0604020202020204" pitchFamily="34" charset="0"/>
                <a:cs typeface="Calibri" panose="020F0502020204030204" pitchFamily="34" charset="0"/>
              </a:rPr>
              <a:t>Update or Discounting</a:t>
            </a:r>
            <a:r>
              <a:rPr lang="en-GB" sz="2800">
                <a:latin typeface="Calibri" panose="020F0502020204030204" pitchFamily="34" charset="0"/>
                <a:ea typeface="Microsoft Sans Serif" panose="020B0604020202020204" pitchFamily="34" charset="0"/>
                <a:cs typeface="Calibri" panose="020F0502020204030204" pitchFamily="34" charset="0"/>
              </a:rPr>
              <a:t>: is the early disposal of future capital, for which a lower amount (current value) is received. The difference between the future capital and the current capital is the discount. </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u="sng">
                <a:latin typeface="Calibri" panose="020F0502020204030204" pitchFamily="34" charset="0"/>
                <a:ea typeface="Microsoft Sans Serif" panose="020B0604020202020204" pitchFamily="34" charset="0"/>
                <a:cs typeface="Calibri" panose="020F0502020204030204" pitchFamily="34" charset="0"/>
              </a:rPr>
              <a:t>Example</a:t>
            </a:r>
            <a:r>
              <a:rPr lang="en-GB" sz="2800">
                <a:latin typeface="Calibri" panose="020F0502020204030204" pitchFamily="34" charset="0"/>
                <a:ea typeface="Microsoft Sans Serif" panose="020B0604020202020204" pitchFamily="34" charset="0"/>
                <a:cs typeface="Calibri" panose="020F0502020204030204" pitchFamily="34" charset="0"/>
              </a:rPr>
              <a:t>: “cashing a promissory note in advance”;  we have a promissory note, which is a document that expresses that we are going to be paid money at a certain future date.  If we want to be paid before the maturity date, we take the promissory note to a financial institution that will advance us the money, but applying a discount according to the time the payment is anticipated.</a:t>
            </a:r>
            <a:endParaRPr lang="en-GB" altLang="es-ES" sz="2800" dirty="0">
              <a:latin typeface="Calibri" panose="020F0502020204030204" pitchFamily="34" charset="0"/>
              <a:ea typeface="Microsoft Sans Serif" panose="020B0604020202020204" pitchFamily="34" charset="0"/>
              <a:cs typeface="Calibri" panose="020F0502020204030204" pitchFamily="34" charset="0"/>
            </a:endParaRP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11" name="Imagen 10">
            <a:extLst>
              <a:ext uri="{FF2B5EF4-FFF2-40B4-BE49-F238E27FC236}">
                <a16:creationId xmlns:a16="http://schemas.microsoft.com/office/drawing/2014/main" id="{B9F24E99-71C4-4DA0-D82E-DCE200ACBBE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333531" y="4000500"/>
            <a:ext cx="6625495" cy="4659280"/>
          </a:xfrm>
          <a:prstGeom prst="rect">
            <a:avLst/>
          </a:prstGeom>
        </p:spPr>
      </p:pic>
    </p:spTree>
    <p:extLst>
      <p:ext uri="{BB962C8B-B14F-4D97-AF65-F5344CB8AC3E}">
        <p14:creationId xmlns:p14="http://schemas.microsoft.com/office/powerpoint/2010/main" val="3790395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0058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4.</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Capitalization and Discounting of money.</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9448800" cy="3108543"/>
          </a:xfrm>
          <a:prstGeom prst="rect">
            <a:avLst/>
          </a:prstGeom>
          <a:noFill/>
        </p:spPr>
        <p:txBody>
          <a:bodyPr wrap="square" rtlCol="0">
            <a:spAutoFit/>
          </a:bodyPr>
          <a:lstStyle/>
          <a:p>
            <a:pPr>
              <a:defRPr/>
            </a:pPr>
            <a:r>
              <a:rPr lang="en-GB" sz="2800">
                <a:latin typeface="Calibri" panose="020F0502020204030204" pitchFamily="34" charset="0"/>
                <a:ea typeface="Microsoft Sans Serif" panose="020B0604020202020204" pitchFamily="34" charset="0"/>
                <a:cs typeface="Calibri" panose="020F0502020204030204" pitchFamily="34" charset="0"/>
              </a:rPr>
              <a:t>In the discounting operation, the following applies: </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b="1">
                <a:latin typeface="Calibri" panose="020F0502020204030204" pitchFamily="34" charset="0"/>
                <a:ea typeface="Microsoft Sans Serif" panose="020B0604020202020204" pitchFamily="34" charset="0"/>
                <a:cs typeface="Calibri" panose="020F0502020204030204" pitchFamily="34" charset="0"/>
              </a:rPr>
              <a:t>Current capital = Future capital – Discount </a:t>
            </a:r>
          </a:p>
          <a:p>
            <a:pPr>
              <a:defRPr/>
            </a:pPr>
            <a:endParaRPr lang="en-GB" sz="2800" b="1">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Since discounting calculates the current value of a principal, it is also called “updating”.</a:t>
            </a:r>
            <a:endParaRPr lang="en-GB" altLang="es-ES" sz="2800" dirty="0">
              <a:latin typeface="Calibri" panose="020F0502020204030204" pitchFamily="34" charset="0"/>
              <a:ea typeface="Microsoft Sans Serif" panose="020B0604020202020204" pitchFamily="34" charset="0"/>
              <a:cs typeface="Calibri" panose="020F0502020204030204" pitchFamily="34" charset="0"/>
            </a:endParaRP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11" name="Imagen 10">
            <a:extLst>
              <a:ext uri="{FF2B5EF4-FFF2-40B4-BE49-F238E27FC236}">
                <a16:creationId xmlns:a16="http://schemas.microsoft.com/office/drawing/2014/main" id="{B9F24E99-71C4-4DA0-D82E-DCE200ACBBE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333531" y="4000500"/>
            <a:ext cx="6625495" cy="4659280"/>
          </a:xfrm>
          <a:prstGeom prst="rect">
            <a:avLst/>
          </a:prstGeom>
        </p:spPr>
      </p:pic>
    </p:spTree>
    <p:extLst>
      <p:ext uri="{BB962C8B-B14F-4D97-AF65-F5344CB8AC3E}">
        <p14:creationId xmlns:p14="http://schemas.microsoft.com/office/powerpoint/2010/main" val="1796930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0058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5.</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Simple and Compound Interest.</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9448800" cy="5693866"/>
          </a:xfrm>
          <a:prstGeom prst="rect">
            <a:avLst/>
          </a:prstGeom>
          <a:noFill/>
        </p:spPr>
        <p:txBody>
          <a:bodyPr wrap="square" rtlCol="0">
            <a:spAutoFit/>
          </a:bodyPr>
          <a:lstStyle/>
          <a:p>
            <a:pPr>
              <a:defRPr/>
            </a:pPr>
            <a:r>
              <a:rPr lang="en-GB" sz="2800">
                <a:latin typeface="Calibri" panose="020F0502020204030204" pitchFamily="34" charset="0"/>
                <a:ea typeface="Microsoft Sans Serif" panose="020B0604020202020204" pitchFamily="34" charset="0"/>
                <a:cs typeface="Calibri" panose="020F0502020204030204" pitchFamily="34" charset="0"/>
              </a:rPr>
              <a:t>The interest calculation of a financial operation can be done using </a:t>
            </a:r>
            <a:r>
              <a:rPr lang="en-GB" sz="2800" b="1">
                <a:latin typeface="Calibri" panose="020F0502020204030204" pitchFamily="34" charset="0"/>
                <a:ea typeface="Microsoft Sans Serif" panose="020B0604020202020204" pitchFamily="34" charset="0"/>
                <a:cs typeface="Calibri" panose="020F0502020204030204" pitchFamily="34" charset="0"/>
              </a:rPr>
              <a:t>Simple Interest </a:t>
            </a:r>
            <a:r>
              <a:rPr lang="en-GB" sz="2800">
                <a:latin typeface="Calibri" panose="020F0502020204030204" pitchFamily="34" charset="0"/>
                <a:ea typeface="Microsoft Sans Serif" panose="020B0604020202020204" pitchFamily="34" charset="0"/>
                <a:cs typeface="Calibri" panose="020F0502020204030204" pitchFamily="34" charset="0"/>
              </a:rPr>
              <a:t>or </a:t>
            </a:r>
            <a:r>
              <a:rPr lang="en-GB" sz="2800" b="1">
                <a:latin typeface="Calibri" panose="020F0502020204030204" pitchFamily="34" charset="0"/>
                <a:ea typeface="Microsoft Sans Serif" panose="020B0604020202020204" pitchFamily="34" charset="0"/>
                <a:cs typeface="Calibri" panose="020F0502020204030204" pitchFamily="34" charset="0"/>
              </a:rPr>
              <a:t>Compound Interest:</a:t>
            </a: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Basically, the difference is that in </a:t>
            </a:r>
            <a:r>
              <a:rPr lang="en-GB" sz="2800" b="1">
                <a:latin typeface="Calibri" panose="020F0502020204030204" pitchFamily="34" charset="0"/>
                <a:ea typeface="Microsoft Sans Serif" panose="020B0604020202020204" pitchFamily="34" charset="0"/>
                <a:cs typeface="Calibri" panose="020F0502020204030204" pitchFamily="34" charset="0"/>
              </a:rPr>
              <a:t>simple interest</a:t>
            </a:r>
            <a:r>
              <a:rPr lang="en-GB" sz="2800">
                <a:latin typeface="Calibri" panose="020F0502020204030204" pitchFamily="34" charset="0"/>
                <a:ea typeface="Microsoft Sans Serif" panose="020B0604020202020204" pitchFamily="34" charset="0"/>
                <a:cs typeface="Calibri" panose="020F0502020204030204" pitchFamily="34" charset="0"/>
              </a:rPr>
              <a:t>, interest is calculated only on the capital invested at the beginning, without taking into account the possible reinvestment of the interest produced by our money.  On the other hand, in </a:t>
            </a:r>
            <a:r>
              <a:rPr lang="en-GB" sz="2800" b="1">
                <a:latin typeface="Calibri" panose="020F0502020204030204" pitchFamily="34" charset="0"/>
                <a:ea typeface="Microsoft Sans Serif" panose="020B0604020202020204" pitchFamily="34" charset="0"/>
                <a:cs typeface="Calibri" panose="020F0502020204030204" pitchFamily="34" charset="0"/>
              </a:rPr>
              <a:t>compound interest</a:t>
            </a:r>
            <a:r>
              <a:rPr lang="en-GB" sz="2800">
                <a:latin typeface="Calibri" panose="020F0502020204030204" pitchFamily="34" charset="0"/>
                <a:ea typeface="Microsoft Sans Serif" panose="020B0604020202020204" pitchFamily="34" charset="0"/>
                <a:cs typeface="Calibri" panose="020F0502020204030204" pitchFamily="34" charset="0"/>
              </a:rPr>
              <a:t>, the interest earned is added to the initial capital to produce new interest in the following period of the operation.  For this reason, the capital grows at the end of each of the periods and the interest, calculated on a larger capital, also grows, resulting in a significantly higher result.</a:t>
            </a:r>
            <a:endParaRPr lang="en-GB" altLang="es-ES" sz="2800" dirty="0">
              <a:latin typeface="Calibri" panose="020F0502020204030204" pitchFamily="34" charset="0"/>
              <a:ea typeface="Microsoft Sans Serif" panose="020B0604020202020204" pitchFamily="34" charset="0"/>
              <a:cs typeface="Calibri" panose="020F0502020204030204" pitchFamily="34" charset="0"/>
            </a:endParaRP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descr="Dibujo de una persona&#10;&#10;Descripción generada automáticamente con confianza baja">
            <a:extLst>
              <a:ext uri="{FF2B5EF4-FFF2-40B4-BE49-F238E27FC236}">
                <a16:creationId xmlns:a16="http://schemas.microsoft.com/office/drawing/2014/main" id="{D3A5FC5E-127E-D656-704D-80CCFE44166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791122" y="3284190"/>
            <a:ext cx="4953000" cy="3718619"/>
          </a:xfrm>
          <a:prstGeom prst="rect">
            <a:avLst/>
          </a:prstGeom>
        </p:spPr>
      </p:pic>
    </p:spTree>
    <p:extLst>
      <p:ext uri="{BB962C8B-B14F-4D97-AF65-F5344CB8AC3E}">
        <p14:creationId xmlns:p14="http://schemas.microsoft.com/office/powerpoint/2010/main" val="944413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0058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5.</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Simple and Compound Interest.</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15468600" cy="7848302"/>
          </a:xfrm>
          <a:prstGeom prst="rect">
            <a:avLst/>
          </a:prstGeom>
          <a:noFill/>
        </p:spPr>
        <p:txBody>
          <a:bodyPr wrap="square" rtlCol="0">
            <a:spAutoFit/>
          </a:bodyPr>
          <a:lstStyle/>
          <a:p>
            <a:pPr>
              <a:defRPr/>
            </a:pPr>
            <a:r>
              <a:rPr lang="en-GB" sz="2800" b="1">
                <a:latin typeface="Calibri" panose="020F0502020204030204" pitchFamily="34" charset="0"/>
                <a:ea typeface="Microsoft Sans Serif" panose="020B0604020202020204" pitchFamily="34" charset="0"/>
                <a:cs typeface="Calibri" panose="020F0502020204030204" pitchFamily="34" charset="0"/>
              </a:rPr>
              <a:t>For example</a:t>
            </a:r>
            <a:r>
              <a:rPr lang="en-GB" sz="2800">
                <a:latin typeface="Calibri" panose="020F0502020204030204" pitchFamily="34" charset="0"/>
                <a:ea typeface="Microsoft Sans Serif" panose="020B0604020202020204" pitchFamily="34" charset="0"/>
                <a:cs typeface="Calibri" panose="020F0502020204030204" pitchFamily="34" charset="0"/>
              </a:rPr>
              <a:t>,  let’s suppose that we want to do an investment of 10,000 euros for 3 years at a </a:t>
            </a:r>
            <a:r>
              <a:rPr lang="en-GB" sz="2800" b="1">
                <a:latin typeface="Calibri" panose="020F0502020204030204" pitchFamily="34" charset="0"/>
                <a:ea typeface="Microsoft Sans Serif" panose="020B0604020202020204" pitchFamily="34" charset="0"/>
                <a:cs typeface="Calibri" panose="020F0502020204030204" pitchFamily="34" charset="0"/>
              </a:rPr>
              <a:t>simple interest rate </a:t>
            </a:r>
            <a:r>
              <a:rPr lang="en-GB" sz="2800">
                <a:latin typeface="Calibri" panose="020F0502020204030204" pitchFamily="34" charset="0"/>
                <a:ea typeface="Microsoft Sans Serif" panose="020B0604020202020204" pitchFamily="34" charset="0"/>
                <a:cs typeface="Calibri" panose="020F0502020204030204" pitchFamily="34" charset="0"/>
              </a:rPr>
              <a:t>of 10% per year. </a:t>
            </a:r>
            <a:r>
              <a:rPr lang="es-ES" sz="2800">
                <a:latin typeface="Calibri" panose="020F0502020204030204" pitchFamily="34" charset="0"/>
                <a:ea typeface="Microsoft Sans Serif" panose="020B0604020202020204" pitchFamily="34" charset="0"/>
                <a:cs typeface="Calibri" panose="020F0502020204030204" pitchFamily="34" charset="0"/>
              </a:rPr>
              <a:t>The returns on our investment are as follows:</a:t>
            </a: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	Year 1: </a:t>
            </a:r>
            <a:r>
              <a:rPr lang="en-GB" sz="2800" b="1">
                <a:latin typeface="Calibri" panose="020F0502020204030204" pitchFamily="34" charset="0"/>
                <a:ea typeface="Microsoft Sans Serif" panose="020B0604020202020204" pitchFamily="34" charset="0"/>
                <a:cs typeface="Calibri" panose="020F0502020204030204" pitchFamily="34" charset="0"/>
              </a:rPr>
              <a:t>1,000 euros </a:t>
            </a:r>
            <a:r>
              <a:rPr lang="en-GB" sz="2800">
                <a:latin typeface="Calibri" panose="020F0502020204030204" pitchFamily="34" charset="0"/>
                <a:ea typeface="Microsoft Sans Serif" panose="020B0604020202020204" pitchFamily="34" charset="0"/>
                <a:cs typeface="Calibri" panose="020F0502020204030204" pitchFamily="34" charset="0"/>
              </a:rPr>
              <a:t>(10% of 10,000 euros)</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	Year 2: </a:t>
            </a:r>
            <a:r>
              <a:rPr lang="en-GB" sz="2800" b="1">
                <a:latin typeface="Calibri" panose="020F0502020204030204" pitchFamily="34" charset="0"/>
                <a:ea typeface="Microsoft Sans Serif" panose="020B0604020202020204" pitchFamily="34" charset="0"/>
                <a:cs typeface="Calibri" panose="020F0502020204030204" pitchFamily="34" charset="0"/>
              </a:rPr>
              <a:t>1,000 euros </a:t>
            </a:r>
            <a:r>
              <a:rPr lang="en-GB" sz="2800">
                <a:latin typeface="Calibri" panose="020F0502020204030204" pitchFamily="34" charset="0"/>
                <a:ea typeface="Microsoft Sans Serif" panose="020B0604020202020204" pitchFamily="34" charset="0"/>
                <a:cs typeface="Calibri" panose="020F0502020204030204" pitchFamily="34" charset="0"/>
              </a:rPr>
              <a:t>(10% of 10,000 euros)</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	Year 3: </a:t>
            </a:r>
            <a:r>
              <a:rPr lang="en-GB" sz="2800" b="1">
                <a:latin typeface="Calibri" panose="020F0502020204030204" pitchFamily="34" charset="0"/>
                <a:ea typeface="Microsoft Sans Serif" panose="020B0604020202020204" pitchFamily="34" charset="0"/>
                <a:cs typeface="Calibri" panose="020F0502020204030204" pitchFamily="34" charset="0"/>
              </a:rPr>
              <a:t>1,000 euros </a:t>
            </a:r>
            <a:r>
              <a:rPr lang="en-GB" sz="2800">
                <a:latin typeface="Calibri" panose="020F0502020204030204" pitchFamily="34" charset="0"/>
                <a:ea typeface="Microsoft Sans Serif" panose="020B0604020202020204" pitchFamily="34" charset="0"/>
                <a:cs typeface="Calibri" panose="020F0502020204030204" pitchFamily="34" charset="0"/>
              </a:rPr>
              <a:t>(10% of 10,000 euros)</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The total return on the investment would be €3,000. That is, we would withdraw the €1,000 of interest and still get 10% of €10,000 in the following year, as the capital on which interest is calculated would remain unchanged at the initial €10,000 and the annual return is the same every year because the interest rate (10%) is always applied to the initial amount (€10,000).</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object 2">
            <a:extLst>
              <a:ext uri="{FF2B5EF4-FFF2-40B4-BE49-F238E27FC236}">
                <a16:creationId xmlns:a16="http://schemas.microsoft.com/office/drawing/2014/main" id="{A08037DD-4752-B18A-6BA3-ED5BAF649360}"/>
              </a:ext>
            </a:extLst>
          </p:cNvPr>
          <p:cNvPicPr/>
          <p:nvPr/>
        </p:nvPicPr>
        <p:blipFill rotWithShape="1">
          <a:blip r:embed="rId2" cstate="email">
            <a:extLst>
              <a:ext uri="{28A0092B-C50C-407E-A947-70E740481C1C}">
                <a14:useLocalDpi xmlns:a14="http://schemas.microsoft.com/office/drawing/2010/main"/>
              </a:ext>
            </a:extLst>
          </a:blip>
          <a:srcRect/>
          <a:stretch/>
        </p:blipFill>
        <p:spPr>
          <a:xfrm>
            <a:off x="1752600" y="4000500"/>
            <a:ext cx="370416" cy="280000"/>
          </a:xfrm>
          <a:prstGeom prst="rect">
            <a:avLst/>
          </a:prstGeom>
        </p:spPr>
      </p:pic>
      <p:pic>
        <p:nvPicPr>
          <p:cNvPr id="9" name="object 2">
            <a:extLst>
              <a:ext uri="{FF2B5EF4-FFF2-40B4-BE49-F238E27FC236}">
                <a16:creationId xmlns:a16="http://schemas.microsoft.com/office/drawing/2014/main" id="{DD9FC7D8-EB9F-8863-E58D-2B120C031A64}"/>
              </a:ext>
            </a:extLst>
          </p:cNvPr>
          <p:cNvPicPr/>
          <p:nvPr/>
        </p:nvPicPr>
        <p:blipFill rotWithShape="1">
          <a:blip r:embed="rId2" cstate="email">
            <a:extLst>
              <a:ext uri="{28A0092B-C50C-407E-A947-70E740481C1C}">
                <a14:useLocalDpi xmlns:a14="http://schemas.microsoft.com/office/drawing/2010/main"/>
              </a:ext>
            </a:extLst>
          </a:blip>
          <a:srcRect/>
          <a:stretch/>
        </p:blipFill>
        <p:spPr>
          <a:xfrm>
            <a:off x="1752600" y="4863500"/>
            <a:ext cx="370416" cy="280000"/>
          </a:xfrm>
          <a:prstGeom prst="rect">
            <a:avLst/>
          </a:prstGeom>
        </p:spPr>
      </p:pic>
      <p:pic>
        <p:nvPicPr>
          <p:cNvPr id="11" name="object 2">
            <a:extLst>
              <a:ext uri="{FF2B5EF4-FFF2-40B4-BE49-F238E27FC236}">
                <a16:creationId xmlns:a16="http://schemas.microsoft.com/office/drawing/2014/main" id="{77331E5E-15AD-0328-F02B-1E3C3DDB03F8}"/>
              </a:ext>
            </a:extLst>
          </p:cNvPr>
          <p:cNvPicPr/>
          <p:nvPr/>
        </p:nvPicPr>
        <p:blipFill rotWithShape="1">
          <a:blip r:embed="rId2" cstate="email">
            <a:extLst>
              <a:ext uri="{28A0092B-C50C-407E-A947-70E740481C1C}">
                <a14:useLocalDpi xmlns:a14="http://schemas.microsoft.com/office/drawing/2010/main"/>
              </a:ext>
            </a:extLst>
          </a:blip>
          <a:srcRect/>
          <a:stretch/>
        </p:blipFill>
        <p:spPr>
          <a:xfrm>
            <a:off x="1752600" y="5718120"/>
            <a:ext cx="370416" cy="280000"/>
          </a:xfrm>
          <a:prstGeom prst="rect">
            <a:avLst/>
          </a:prstGeom>
        </p:spPr>
      </p:pic>
    </p:spTree>
    <p:extLst>
      <p:ext uri="{BB962C8B-B14F-4D97-AF65-F5344CB8AC3E}">
        <p14:creationId xmlns:p14="http://schemas.microsoft.com/office/powerpoint/2010/main" val="3075709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0058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5.</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Simple and Compound Interest.</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15468600" cy="7848302"/>
          </a:xfrm>
          <a:prstGeom prst="rect">
            <a:avLst/>
          </a:prstGeom>
          <a:noFill/>
        </p:spPr>
        <p:txBody>
          <a:bodyPr wrap="square" rtlCol="0">
            <a:spAutoFit/>
          </a:bodyPr>
          <a:lstStyle/>
          <a:p>
            <a:pPr>
              <a:defRPr/>
            </a:pPr>
            <a:r>
              <a:rPr lang="en-GB" sz="2800">
                <a:latin typeface="Calibri" panose="020F0502020204030204" pitchFamily="34" charset="0"/>
                <a:ea typeface="Microsoft Sans Serif" panose="020B0604020202020204" pitchFamily="34" charset="0"/>
                <a:cs typeface="Calibri" panose="020F0502020204030204" pitchFamily="34" charset="0"/>
              </a:rPr>
              <a:t>In the case of making the same investment for 3 years, but applying 10% </a:t>
            </a:r>
            <a:r>
              <a:rPr lang="en-GB" sz="2800" b="1">
                <a:latin typeface="Calibri" panose="020F0502020204030204" pitchFamily="34" charset="0"/>
                <a:ea typeface="Microsoft Sans Serif" panose="020B0604020202020204" pitchFamily="34" charset="0"/>
                <a:cs typeface="Calibri" panose="020F0502020204030204" pitchFamily="34" charset="0"/>
              </a:rPr>
              <a:t>compound interest</a:t>
            </a:r>
            <a:r>
              <a:rPr lang="en-GB" sz="2800">
                <a:latin typeface="Calibri" panose="020F0502020204030204" pitchFamily="34" charset="0"/>
                <a:ea typeface="Microsoft Sans Serif" panose="020B0604020202020204" pitchFamily="34" charset="0"/>
                <a:cs typeface="Calibri" panose="020F0502020204030204" pitchFamily="34" charset="0"/>
              </a:rPr>
              <a:t>, we would obtain the following returns. </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	Year 1: </a:t>
            </a:r>
            <a:r>
              <a:rPr lang="en-GB" sz="2800" b="1">
                <a:latin typeface="Calibri" panose="020F0502020204030204" pitchFamily="34" charset="0"/>
                <a:ea typeface="Microsoft Sans Serif" panose="020B0604020202020204" pitchFamily="34" charset="0"/>
                <a:cs typeface="Calibri" panose="020F0502020204030204" pitchFamily="34" charset="0"/>
              </a:rPr>
              <a:t>1,000 euros </a:t>
            </a:r>
            <a:r>
              <a:rPr lang="en-GB" sz="2800">
                <a:latin typeface="Calibri" panose="020F0502020204030204" pitchFamily="34" charset="0"/>
                <a:ea typeface="Microsoft Sans Serif" panose="020B0604020202020204" pitchFamily="34" charset="0"/>
                <a:cs typeface="Calibri" panose="020F0502020204030204" pitchFamily="34" charset="0"/>
              </a:rPr>
              <a:t>(10% of 10,000 euros)</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	Year 2: </a:t>
            </a:r>
            <a:r>
              <a:rPr lang="en-GB" sz="2800" b="1">
                <a:latin typeface="Calibri" panose="020F0502020204030204" pitchFamily="34" charset="0"/>
                <a:ea typeface="Microsoft Sans Serif" panose="020B0604020202020204" pitchFamily="34" charset="0"/>
                <a:cs typeface="Calibri" panose="020F0502020204030204" pitchFamily="34" charset="0"/>
              </a:rPr>
              <a:t>1,100 euros </a:t>
            </a:r>
            <a:r>
              <a:rPr lang="en-GB" sz="2800">
                <a:latin typeface="Calibri" panose="020F0502020204030204" pitchFamily="34" charset="0"/>
                <a:ea typeface="Microsoft Sans Serif" panose="020B0604020202020204" pitchFamily="34" charset="0"/>
                <a:cs typeface="Calibri" panose="020F0502020204030204" pitchFamily="34" charset="0"/>
              </a:rPr>
              <a:t>(10% of 11,000 euros: 1,000 euros produced in year 1 + initial 10,000 euros)</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	Year 3: </a:t>
            </a:r>
            <a:r>
              <a:rPr lang="en-GB" sz="2800" b="1">
                <a:latin typeface="Calibri" panose="020F0502020204030204" pitchFamily="34" charset="0"/>
                <a:ea typeface="Microsoft Sans Serif" panose="020B0604020202020204" pitchFamily="34" charset="0"/>
                <a:cs typeface="Calibri" panose="020F0502020204030204" pitchFamily="34" charset="0"/>
              </a:rPr>
              <a:t>1,210 euros </a:t>
            </a:r>
            <a:r>
              <a:rPr lang="en-GB" sz="2800">
                <a:latin typeface="Calibri" panose="020F0502020204030204" pitchFamily="34" charset="0"/>
                <a:ea typeface="Microsoft Sans Serif" panose="020B0604020202020204" pitchFamily="34" charset="0"/>
                <a:cs typeface="Calibri" panose="020F0502020204030204" pitchFamily="34" charset="0"/>
              </a:rPr>
              <a:t>(10% of 12,100 euros: initial 10,000 euros + 1,000 (year 1) + 1,100 (year 2))</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The total return on investment is €3,310, higher than the return obtained at a 10% simple interest rate (€3,000). This is because year after year, the returns generated by the investment are reinvested and therefore also earn interest. Although the interest rate is the same every year (10%), the initial capital is not, as it increases annually when the interest earned in the previous period is added.</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object 2">
            <a:extLst>
              <a:ext uri="{FF2B5EF4-FFF2-40B4-BE49-F238E27FC236}">
                <a16:creationId xmlns:a16="http://schemas.microsoft.com/office/drawing/2014/main" id="{A08037DD-4752-B18A-6BA3-ED5BAF649360}"/>
              </a:ext>
            </a:extLst>
          </p:cNvPr>
          <p:cNvPicPr/>
          <p:nvPr/>
        </p:nvPicPr>
        <p:blipFill rotWithShape="1">
          <a:blip r:embed="rId2" cstate="email">
            <a:extLst>
              <a:ext uri="{28A0092B-C50C-407E-A947-70E740481C1C}">
                <a14:useLocalDpi xmlns:a14="http://schemas.microsoft.com/office/drawing/2010/main"/>
              </a:ext>
            </a:extLst>
          </a:blip>
          <a:srcRect/>
          <a:stretch/>
        </p:blipFill>
        <p:spPr>
          <a:xfrm>
            <a:off x="1752600" y="4000500"/>
            <a:ext cx="370416" cy="280000"/>
          </a:xfrm>
          <a:prstGeom prst="rect">
            <a:avLst/>
          </a:prstGeom>
        </p:spPr>
      </p:pic>
      <p:pic>
        <p:nvPicPr>
          <p:cNvPr id="9" name="object 2">
            <a:extLst>
              <a:ext uri="{FF2B5EF4-FFF2-40B4-BE49-F238E27FC236}">
                <a16:creationId xmlns:a16="http://schemas.microsoft.com/office/drawing/2014/main" id="{DD9FC7D8-EB9F-8863-E58D-2B120C031A64}"/>
              </a:ext>
            </a:extLst>
          </p:cNvPr>
          <p:cNvPicPr/>
          <p:nvPr/>
        </p:nvPicPr>
        <p:blipFill rotWithShape="1">
          <a:blip r:embed="rId2" cstate="email">
            <a:extLst>
              <a:ext uri="{28A0092B-C50C-407E-A947-70E740481C1C}">
                <a14:useLocalDpi xmlns:a14="http://schemas.microsoft.com/office/drawing/2010/main"/>
              </a:ext>
            </a:extLst>
          </a:blip>
          <a:srcRect/>
          <a:stretch/>
        </p:blipFill>
        <p:spPr>
          <a:xfrm>
            <a:off x="1752600" y="4863500"/>
            <a:ext cx="370416" cy="280000"/>
          </a:xfrm>
          <a:prstGeom prst="rect">
            <a:avLst/>
          </a:prstGeom>
        </p:spPr>
      </p:pic>
      <p:pic>
        <p:nvPicPr>
          <p:cNvPr id="11" name="object 2">
            <a:extLst>
              <a:ext uri="{FF2B5EF4-FFF2-40B4-BE49-F238E27FC236}">
                <a16:creationId xmlns:a16="http://schemas.microsoft.com/office/drawing/2014/main" id="{77331E5E-15AD-0328-F02B-1E3C3DDB03F8}"/>
              </a:ext>
            </a:extLst>
          </p:cNvPr>
          <p:cNvPicPr/>
          <p:nvPr/>
        </p:nvPicPr>
        <p:blipFill rotWithShape="1">
          <a:blip r:embed="rId2" cstate="email">
            <a:extLst>
              <a:ext uri="{28A0092B-C50C-407E-A947-70E740481C1C}">
                <a14:useLocalDpi xmlns:a14="http://schemas.microsoft.com/office/drawing/2010/main"/>
              </a:ext>
            </a:extLst>
          </a:blip>
          <a:srcRect/>
          <a:stretch/>
        </p:blipFill>
        <p:spPr>
          <a:xfrm>
            <a:off x="1752600" y="5718120"/>
            <a:ext cx="370416" cy="280000"/>
          </a:xfrm>
          <a:prstGeom prst="rect">
            <a:avLst/>
          </a:prstGeom>
        </p:spPr>
      </p:pic>
    </p:spTree>
    <p:extLst>
      <p:ext uri="{BB962C8B-B14F-4D97-AF65-F5344CB8AC3E}">
        <p14:creationId xmlns:p14="http://schemas.microsoft.com/office/powerpoint/2010/main" val="599110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0058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6.</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What is the NIR and APR?</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9448800" cy="5262979"/>
          </a:xfrm>
          <a:prstGeom prst="rect">
            <a:avLst/>
          </a:prstGeom>
          <a:noFill/>
        </p:spPr>
        <p:txBody>
          <a:bodyPr wrap="square" rtlCol="0">
            <a:spAutoFit/>
          </a:bodyPr>
          <a:lstStyle/>
          <a:p>
            <a:pPr>
              <a:defRPr/>
            </a:pPr>
            <a:r>
              <a:rPr lang="en-GB" sz="2800">
                <a:latin typeface="Calibri" panose="020F0502020204030204" pitchFamily="34" charset="0"/>
                <a:ea typeface="Microsoft Sans Serif" panose="020B0604020202020204" pitchFamily="34" charset="0"/>
                <a:cs typeface="Calibri" panose="020F0502020204030204" pitchFamily="34" charset="0"/>
              </a:rPr>
              <a:t>In any contract for banking products such as deposits, loans, credits or mortgages, the NIR and APR values must be indicated.</a:t>
            </a:r>
          </a:p>
          <a:p>
            <a:pPr>
              <a:defRPr/>
            </a:pPr>
            <a:endParaRPr lang="en-GB" altLang="es-ES"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The </a:t>
            </a:r>
            <a:r>
              <a:rPr lang="en-GB" sz="2800" b="1">
                <a:latin typeface="Calibri" panose="020F0502020204030204" pitchFamily="34" charset="0"/>
                <a:ea typeface="Microsoft Sans Serif" panose="020B0604020202020204" pitchFamily="34" charset="0"/>
                <a:cs typeface="Calibri" panose="020F0502020204030204" pitchFamily="34" charset="0"/>
              </a:rPr>
              <a:t>NIR</a:t>
            </a:r>
            <a:r>
              <a:rPr lang="en-GB" sz="2800">
                <a:latin typeface="Calibri" panose="020F0502020204030204" pitchFamily="34" charset="0"/>
                <a:ea typeface="Microsoft Sans Serif" panose="020B0604020202020204" pitchFamily="34" charset="0"/>
                <a:cs typeface="Calibri" panose="020F0502020204030204" pitchFamily="34" charset="0"/>
              </a:rPr>
              <a:t> (</a:t>
            </a:r>
            <a:r>
              <a:rPr lang="en-GB" sz="2800" b="1">
                <a:latin typeface="Calibri" panose="020F0502020204030204" pitchFamily="34" charset="0"/>
                <a:ea typeface="Microsoft Sans Serif" panose="020B0604020202020204" pitchFamily="34" charset="0"/>
                <a:cs typeface="Calibri" panose="020F0502020204030204" pitchFamily="34" charset="0"/>
              </a:rPr>
              <a:t>N</a:t>
            </a:r>
            <a:r>
              <a:rPr lang="en-GB" sz="2800">
                <a:latin typeface="Calibri" panose="020F0502020204030204" pitchFamily="34" charset="0"/>
                <a:ea typeface="Microsoft Sans Serif" panose="020B0604020202020204" pitchFamily="34" charset="0"/>
                <a:cs typeface="Calibri" panose="020F0502020204030204" pitchFamily="34" charset="0"/>
              </a:rPr>
              <a:t>ominal </a:t>
            </a:r>
            <a:r>
              <a:rPr lang="en-GB" sz="2800" b="1">
                <a:latin typeface="Calibri" panose="020F0502020204030204" pitchFamily="34" charset="0"/>
                <a:ea typeface="Microsoft Sans Serif" panose="020B0604020202020204" pitchFamily="34" charset="0"/>
                <a:cs typeface="Calibri" panose="020F0502020204030204" pitchFamily="34" charset="0"/>
              </a:rPr>
              <a:t>I</a:t>
            </a:r>
            <a:r>
              <a:rPr lang="en-GB" sz="2800">
                <a:latin typeface="Calibri" panose="020F0502020204030204" pitchFamily="34" charset="0"/>
                <a:ea typeface="Microsoft Sans Serif" panose="020B0604020202020204" pitchFamily="34" charset="0"/>
                <a:cs typeface="Calibri" panose="020F0502020204030204" pitchFamily="34" charset="0"/>
              </a:rPr>
              <a:t>nterest </a:t>
            </a:r>
            <a:r>
              <a:rPr lang="en-GB" sz="2800" b="1">
                <a:latin typeface="Calibri" panose="020F0502020204030204" pitchFamily="34" charset="0"/>
                <a:ea typeface="Microsoft Sans Serif" panose="020B0604020202020204" pitchFamily="34" charset="0"/>
                <a:cs typeface="Calibri" panose="020F0502020204030204" pitchFamily="34" charset="0"/>
              </a:rPr>
              <a:t>R</a:t>
            </a:r>
            <a:r>
              <a:rPr lang="en-GB" sz="2800">
                <a:latin typeface="Calibri" panose="020F0502020204030204" pitchFamily="34" charset="0"/>
                <a:ea typeface="Microsoft Sans Serif" panose="020B0604020202020204" pitchFamily="34" charset="0"/>
                <a:cs typeface="Calibri" panose="020F0502020204030204" pitchFamily="34" charset="0"/>
              </a:rPr>
              <a:t>ate),  is the interest rate that has been agreed with the financial institution for the operation.  It reflects the price the institution charges for lending or pays for depositing.</a:t>
            </a:r>
          </a:p>
          <a:p>
            <a:pPr>
              <a:defRPr/>
            </a:pPr>
            <a:endParaRPr lang="en-GB" sz="2800">
              <a:effectLst/>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It does not include expenses or commissions, and its periodicity does not have to be annual.</a:t>
            </a:r>
          </a:p>
          <a:p>
            <a:pPr>
              <a:defRPr/>
            </a:pPr>
            <a:endParaRPr lang="en-GB" altLang="es-ES" sz="2800" dirty="0">
              <a:latin typeface="Calibri" panose="020F0502020204030204" pitchFamily="34" charset="0"/>
              <a:ea typeface="Microsoft Sans Serif" panose="020B0604020202020204" pitchFamily="34" charset="0"/>
              <a:cs typeface="Calibri" panose="020F0502020204030204" pitchFamily="34" charset="0"/>
            </a:endParaRP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16" name="Imagen 15">
            <a:extLst>
              <a:ext uri="{FF2B5EF4-FFF2-40B4-BE49-F238E27FC236}">
                <a16:creationId xmlns:a16="http://schemas.microsoft.com/office/drawing/2014/main" id="{C30EDFF5-8A51-CD49-6692-CE01E582CF6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t="-201"/>
          <a:stretch/>
        </p:blipFill>
        <p:spPr>
          <a:xfrm>
            <a:off x="11506200" y="3760259"/>
            <a:ext cx="6420132" cy="4953450"/>
          </a:xfrm>
          <a:prstGeom prst="rect">
            <a:avLst/>
          </a:prstGeom>
        </p:spPr>
      </p:pic>
    </p:spTree>
    <p:extLst>
      <p:ext uri="{BB962C8B-B14F-4D97-AF65-F5344CB8AC3E}">
        <p14:creationId xmlns:p14="http://schemas.microsoft.com/office/powerpoint/2010/main" val="1149407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0058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6.</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What is the NIR and APR?</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9448800" cy="5693866"/>
          </a:xfrm>
          <a:prstGeom prst="rect">
            <a:avLst/>
          </a:prstGeom>
          <a:noFill/>
        </p:spPr>
        <p:txBody>
          <a:bodyPr wrap="square" rtlCol="0">
            <a:spAutoFit/>
          </a:bodyPr>
          <a:lstStyle/>
          <a:p>
            <a:pPr>
              <a:defRPr/>
            </a:pPr>
            <a:r>
              <a:rPr lang="en-GB" sz="2800">
                <a:latin typeface="Calibri" panose="020F0502020204030204" pitchFamily="34" charset="0"/>
                <a:ea typeface="Microsoft Sans Serif" panose="020B0604020202020204" pitchFamily="34" charset="0"/>
                <a:cs typeface="Calibri" panose="020F0502020204030204" pitchFamily="34" charset="0"/>
              </a:rPr>
              <a:t>The </a:t>
            </a:r>
            <a:r>
              <a:rPr lang="en-GB" sz="2800" b="1">
                <a:latin typeface="Calibri" panose="020F0502020204030204" pitchFamily="34" charset="0"/>
                <a:ea typeface="Microsoft Sans Serif" panose="020B0604020202020204" pitchFamily="34" charset="0"/>
                <a:cs typeface="Calibri" panose="020F0502020204030204" pitchFamily="34" charset="0"/>
              </a:rPr>
              <a:t>APR</a:t>
            </a:r>
            <a:r>
              <a:rPr lang="en-GB" sz="2800">
                <a:latin typeface="Calibri" panose="020F0502020204030204" pitchFamily="34" charset="0"/>
                <a:ea typeface="Microsoft Sans Serif" panose="020B0604020202020204" pitchFamily="34" charset="0"/>
                <a:cs typeface="Calibri" panose="020F0502020204030204" pitchFamily="34" charset="0"/>
              </a:rPr>
              <a:t> (</a:t>
            </a:r>
            <a:r>
              <a:rPr lang="en-GB" sz="2800" b="1">
                <a:latin typeface="Calibri" panose="020F0502020204030204" pitchFamily="34" charset="0"/>
                <a:ea typeface="Microsoft Sans Serif" panose="020B0604020202020204" pitchFamily="34" charset="0"/>
                <a:cs typeface="Calibri" panose="020F0502020204030204" pitchFamily="34" charset="0"/>
              </a:rPr>
              <a:t>A</a:t>
            </a:r>
            <a:r>
              <a:rPr lang="en-GB" sz="2800">
                <a:latin typeface="Calibri" panose="020F0502020204030204" pitchFamily="34" charset="0"/>
                <a:ea typeface="Microsoft Sans Serif" panose="020B0604020202020204" pitchFamily="34" charset="0"/>
                <a:cs typeface="Calibri" panose="020F0502020204030204" pitchFamily="34" charset="0"/>
              </a:rPr>
              <a:t>nnual </a:t>
            </a:r>
            <a:r>
              <a:rPr lang="en-GB" sz="2800" b="1">
                <a:latin typeface="Calibri" panose="020F0502020204030204" pitchFamily="34" charset="0"/>
                <a:ea typeface="Microsoft Sans Serif" panose="020B0604020202020204" pitchFamily="34" charset="0"/>
                <a:cs typeface="Calibri" panose="020F0502020204030204" pitchFamily="34" charset="0"/>
              </a:rPr>
              <a:t>P</a:t>
            </a:r>
            <a:r>
              <a:rPr lang="en-GB" sz="2800">
                <a:latin typeface="Calibri" panose="020F0502020204030204" pitchFamily="34" charset="0"/>
                <a:ea typeface="Microsoft Sans Serif" panose="020B0604020202020204" pitchFamily="34" charset="0"/>
                <a:cs typeface="Calibri" panose="020F0502020204030204" pitchFamily="34" charset="0"/>
              </a:rPr>
              <a:t>ercentage </a:t>
            </a:r>
            <a:r>
              <a:rPr lang="en-GB" sz="2800" b="1">
                <a:latin typeface="Calibri" panose="020F0502020204030204" pitchFamily="34" charset="0"/>
                <a:ea typeface="Microsoft Sans Serif" panose="020B0604020202020204" pitchFamily="34" charset="0"/>
                <a:cs typeface="Calibri" panose="020F0502020204030204" pitchFamily="34" charset="0"/>
              </a:rPr>
              <a:t>R</a:t>
            </a:r>
            <a:r>
              <a:rPr lang="en-GB" sz="2800">
                <a:latin typeface="Calibri" panose="020F0502020204030204" pitchFamily="34" charset="0"/>
                <a:ea typeface="Microsoft Sans Serif" panose="020B0604020202020204" pitchFamily="34" charset="0"/>
                <a:cs typeface="Calibri" panose="020F0502020204030204" pitchFamily="34" charset="0"/>
              </a:rPr>
              <a:t>ate), as well as the NIR, it is expressed as a percentage, and is calculated according to a standardised mathematical formula that takes into account the nominal interest rate (NIR) of the operation, the frequency of payments (monthly, quarterly, half-yearly, etc.), the bank charges, and the expenses of the operation.</a:t>
            </a:r>
          </a:p>
          <a:p>
            <a:pPr>
              <a:defRPr/>
            </a:pPr>
            <a:endParaRPr lang="en-GB" sz="2800">
              <a:effectLst/>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The difference between the NIR and the APR is that the APR includes, in addition to the NIR, the number of times interest is paid per year, the expenses and commissions associated with the operation.</a:t>
            </a:r>
          </a:p>
          <a:p>
            <a:pPr>
              <a:defRPr/>
            </a:pPr>
            <a:endParaRPr lang="en-GB" altLang="es-ES" sz="2800" dirty="0">
              <a:latin typeface="Calibri" panose="020F0502020204030204" pitchFamily="34" charset="0"/>
              <a:ea typeface="Microsoft Sans Serif" panose="020B0604020202020204" pitchFamily="34" charset="0"/>
              <a:cs typeface="Calibri" panose="020F0502020204030204" pitchFamily="34" charset="0"/>
            </a:endParaRP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16" name="Imagen 15">
            <a:extLst>
              <a:ext uri="{FF2B5EF4-FFF2-40B4-BE49-F238E27FC236}">
                <a16:creationId xmlns:a16="http://schemas.microsoft.com/office/drawing/2014/main" id="{C30EDFF5-8A51-CD49-6692-CE01E582CF6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t="-201"/>
          <a:stretch/>
        </p:blipFill>
        <p:spPr>
          <a:xfrm>
            <a:off x="11506200" y="3760259"/>
            <a:ext cx="6420132" cy="4953450"/>
          </a:xfrm>
          <a:prstGeom prst="rect">
            <a:avLst/>
          </a:prstGeom>
        </p:spPr>
      </p:pic>
    </p:spTree>
    <p:extLst>
      <p:ext uri="{BB962C8B-B14F-4D97-AF65-F5344CB8AC3E}">
        <p14:creationId xmlns:p14="http://schemas.microsoft.com/office/powerpoint/2010/main" val="291046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0058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6.</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What is the NIR and APR?</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8763000" cy="5693866"/>
          </a:xfrm>
          <a:prstGeom prst="rect">
            <a:avLst/>
          </a:prstGeom>
          <a:noFill/>
        </p:spPr>
        <p:txBody>
          <a:bodyPr wrap="square" rtlCol="0">
            <a:spAutoFit/>
          </a:bodyPr>
          <a:lstStyle/>
          <a:p>
            <a:pPr>
              <a:defRPr/>
            </a:pPr>
            <a:r>
              <a:rPr lang="en-GB" sz="2800">
                <a:latin typeface="Calibri" panose="020F0502020204030204" pitchFamily="34" charset="0"/>
                <a:ea typeface="Microsoft Sans Serif" panose="020B0604020202020204" pitchFamily="34" charset="0"/>
                <a:cs typeface="Calibri" panose="020F0502020204030204" pitchFamily="34" charset="0"/>
              </a:rPr>
              <a:t>Therefore, the NIR may be an informative indicator, but in reality it is of little use to the consumer as it does not include the possible expenses and commissions of the operation. However, the APR is a very useful index for consumers to know how much an investment is really worth to them or if the credit that their bank is offering them has good conditions or not, and to compare offers.</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For example, in a mortgage loan, the NIR will tell us the interest that I will pay for the money that the bank lends me.  The APR will tell me the interest plus the costs associated with the operation. </a:t>
            </a:r>
            <a:endParaRPr lang="en-GB" altLang="es-ES" sz="2800" dirty="0">
              <a:latin typeface="Calibri" panose="020F0502020204030204" pitchFamily="34" charset="0"/>
              <a:ea typeface="Microsoft Sans Serif" panose="020B0604020202020204" pitchFamily="34" charset="0"/>
              <a:cs typeface="Calibri" panose="020F0502020204030204" pitchFamily="34" charset="0"/>
            </a:endParaRP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descr="Imagen que contiene taza, tabla, cuarto, escena&#10;&#10;Descripción generada automáticamente">
            <a:extLst>
              <a:ext uri="{FF2B5EF4-FFF2-40B4-BE49-F238E27FC236}">
                <a16:creationId xmlns:a16="http://schemas.microsoft.com/office/drawing/2014/main" id="{E2E15D3B-9B73-0889-5822-BCE0FA8EE21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052882" y="3137594"/>
            <a:ext cx="4711118" cy="4011811"/>
          </a:xfrm>
          <a:prstGeom prst="rect">
            <a:avLst/>
          </a:prstGeom>
        </p:spPr>
      </p:pic>
    </p:spTree>
    <p:extLst>
      <p:ext uri="{BB962C8B-B14F-4D97-AF65-F5344CB8AC3E}">
        <p14:creationId xmlns:p14="http://schemas.microsoft.com/office/powerpoint/2010/main" val="860598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0058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6.</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What is the NIR and APR?</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8763000" cy="4401205"/>
          </a:xfrm>
          <a:prstGeom prst="rect">
            <a:avLst/>
          </a:prstGeom>
          <a:noFill/>
        </p:spPr>
        <p:txBody>
          <a:bodyPr wrap="square" rtlCol="0">
            <a:spAutoFit/>
          </a:bodyPr>
          <a:lstStyle/>
          <a:p>
            <a:pPr>
              <a:defRPr/>
            </a:pPr>
            <a:r>
              <a:rPr lang="en-GB" sz="2800">
                <a:latin typeface="Calibri" panose="020F0502020204030204" pitchFamily="34" charset="0"/>
                <a:ea typeface="Microsoft Sans Serif" panose="020B0604020202020204" pitchFamily="34" charset="0"/>
                <a:cs typeface="Calibri" panose="020F0502020204030204" pitchFamily="34" charset="0"/>
              </a:rPr>
              <a:t>This rate is precisely the percentage that we are interested in knowing as it will allow us to know in detail how much the loan is really going to cost, allowing us to compare it with other offers.</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Both concepts, NIR and APR, are official and are endorsed by the national financial authorities of each country, although in each geography these terms are called differently.</a:t>
            </a: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descr="Imagen que contiene taza, tabla, cuarto, escena&#10;&#10;Descripción generada automáticamente">
            <a:extLst>
              <a:ext uri="{FF2B5EF4-FFF2-40B4-BE49-F238E27FC236}">
                <a16:creationId xmlns:a16="http://schemas.microsoft.com/office/drawing/2014/main" id="{E2E15D3B-9B73-0889-5822-BCE0FA8EE21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052882" y="3137594"/>
            <a:ext cx="4711118" cy="4011811"/>
          </a:xfrm>
          <a:prstGeom prst="rect">
            <a:avLst/>
          </a:prstGeom>
        </p:spPr>
      </p:pic>
    </p:spTree>
    <p:extLst>
      <p:ext uri="{BB962C8B-B14F-4D97-AF65-F5344CB8AC3E}">
        <p14:creationId xmlns:p14="http://schemas.microsoft.com/office/powerpoint/2010/main" val="2808204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3581400" cy="769441"/>
          </a:xfrm>
          <a:prstGeom prst="rect">
            <a:avLst/>
          </a:prstGeom>
          <a:noFill/>
        </p:spPr>
        <p:txBody>
          <a:bodyPr wrap="square" rtlCol="0">
            <a:spAutoFit/>
          </a:bodyPr>
          <a:lstStyle/>
          <a:p>
            <a:r>
              <a:rPr lang="es-ES" sz="4400" b="1" dirty="0">
                <a:latin typeface="Calibri" panose="020F0502020204030204" pitchFamily="34" charset="0"/>
                <a:ea typeface="Microsoft Sans Serif" panose="020B0604020202020204" pitchFamily="34" charset="0"/>
                <a:cs typeface="Calibri" panose="020F0502020204030204" pitchFamily="34" charset="0"/>
              </a:rPr>
              <a:t>Summing up</a:t>
            </a:r>
          </a:p>
        </p:txBody>
      </p:sp>
      <p:sp>
        <p:nvSpPr>
          <p:cNvPr id="4" name="CuadroTexto 3">
            <a:extLst>
              <a:ext uri="{FF2B5EF4-FFF2-40B4-BE49-F238E27FC236}">
                <a16:creationId xmlns:a16="http://schemas.microsoft.com/office/drawing/2014/main" id="{3C357393-DEA7-C6A2-387E-C00C2B8E46C7}"/>
              </a:ext>
            </a:extLst>
          </p:cNvPr>
          <p:cNvSpPr txBox="1"/>
          <p:nvPr/>
        </p:nvSpPr>
        <p:spPr>
          <a:xfrm>
            <a:off x="1687179" y="2969216"/>
            <a:ext cx="4110343" cy="523220"/>
          </a:xfrm>
          <a:prstGeom prst="rect">
            <a:avLst/>
          </a:prstGeom>
          <a:noFill/>
        </p:spPr>
        <p:txBody>
          <a:bodyPr wrap="square">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Interest and Interest Rate</a:t>
            </a:r>
            <a:endParaRPr lang="ko-KR" altLang="en-US" sz="2800" b="1" dirty="0">
              <a:latin typeface="Calibri" panose="020F0502020204030204" pitchFamily="34" charset="0"/>
              <a:cs typeface="Calibri" panose="020F0502020204030204" pitchFamily="34" charset="0"/>
            </a:endParaRPr>
          </a:p>
        </p:txBody>
      </p:sp>
      <p:sp>
        <p:nvSpPr>
          <p:cNvPr id="5" name="TextBox 10">
            <a:extLst>
              <a:ext uri="{FF2B5EF4-FFF2-40B4-BE49-F238E27FC236}">
                <a16:creationId xmlns:a16="http://schemas.microsoft.com/office/drawing/2014/main" id="{A47394E2-E6F7-9437-A91E-97F92F8C7377}"/>
              </a:ext>
            </a:extLst>
          </p:cNvPr>
          <p:cNvSpPr txBox="1"/>
          <p:nvPr/>
        </p:nvSpPr>
        <p:spPr>
          <a:xfrm>
            <a:off x="1687178" y="3430882"/>
            <a:ext cx="3511670" cy="132343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800">
                <a:latin typeface="Calibri" panose="020F0502020204030204" pitchFamily="34" charset="0"/>
                <a:ea typeface="Microsoft Sans Serif" panose="020B0604020202020204" pitchFamily="34" charset="0"/>
                <a:cs typeface="Calibri" panose="020F0502020204030204" pitchFamily="34" charset="0"/>
              </a:rPr>
              <a:t>Interest Rate = %</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a:p>
            <a:r>
              <a:rPr lang="en-US" altLang="ko-KR" sz="2800">
                <a:latin typeface="Calibri" panose="020F0502020204030204" pitchFamily="34" charset="0"/>
                <a:ea typeface="Microsoft Sans Serif" panose="020B0604020202020204" pitchFamily="34" charset="0"/>
                <a:cs typeface="Calibri" panose="020F0502020204030204" pitchFamily="34" charset="0"/>
              </a:rPr>
              <a:t>Interest = % x capital</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a:p>
            <a:endParaRPr lang="ko-KR" altLang="en-US" sz="2400" dirty="0">
              <a:latin typeface="Microsoft Sans Serif" panose="020B0604020202020204" pitchFamily="34" charset="0"/>
              <a:cs typeface="Microsoft Sans Serif" panose="020B0604020202020204" pitchFamily="34" charset="0"/>
            </a:endParaRPr>
          </a:p>
        </p:txBody>
      </p:sp>
      <p:pic>
        <p:nvPicPr>
          <p:cNvPr id="6" name="object 2">
            <a:extLst>
              <a:ext uri="{FF2B5EF4-FFF2-40B4-BE49-F238E27FC236}">
                <a16:creationId xmlns:a16="http://schemas.microsoft.com/office/drawing/2014/main" id="{018F48C9-FC4D-84C8-1331-4B2E7E9EE33D}"/>
              </a:ext>
            </a:extLst>
          </p:cNvPr>
          <p:cNvPicPr/>
          <p:nvPr/>
        </p:nvPicPr>
        <p:blipFill>
          <a:blip r:embed="rId2" cstate="email">
            <a:extLst>
              <a:ext uri="{28A0092B-C50C-407E-A947-70E740481C1C}">
                <a14:useLocalDpi xmlns:a14="http://schemas.microsoft.com/office/drawing/2010/main"/>
              </a:ext>
            </a:extLst>
          </a:blip>
          <a:stretch>
            <a:fillRect/>
          </a:stretch>
        </p:blipFill>
        <p:spPr>
          <a:xfrm>
            <a:off x="910890" y="2969216"/>
            <a:ext cx="638173" cy="1486244"/>
          </a:xfrm>
          <a:prstGeom prst="rect">
            <a:avLst/>
          </a:prstGeom>
        </p:spPr>
      </p:pic>
      <p:sp>
        <p:nvSpPr>
          <p:cNvPr id="7" name="CuadroTexto 6">
            <a:extLst>
              <a:ext uri="{FF2B5EF4-FFF2-40B4-BE49-F238E27FC236}">
                <a16:creationId xmlns:a16="http://schemas.microsoft.com/office/drawing/2014/main" id="{6BD6A5FD-DB86-2F6B-8FD5-EF209CE0FE7F}"/>
              </a:ext>
            </a:extLst>
          </p:cNvPr>
          <p:cNvSpPr txBox="1"/>
          <p:nvPr/>
        </p:nvSpPr>
        <p:spPr>
          <a:xfrm>
            <a:off x="1660675" y="5451544"/>
            <a:ext cx="3321914" cy="954107"/>
          </a:xfrm>
          <a:prstGeom prst="rect">
            <a:avLst/>
          </a:prstGeom>
          <a:noFill/>
        </p:spPr>
        <p:txBody>
          <a:bodyPr wrap="square">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Simple and Compound Interest</a:t>
            </a:r>
            <a:endParaRPr lang="ko-KR" altLang="en-US" sz="2800" b="1" dirty="0">
              <a:latin typeface="Calibri" panose="020F0502020204030204" pitchFamily="34" charset="0"/>
              <a:cs typeface="Calibri" panose="020F0502020204030204" pitchFamily="34" charset="0"/>
            </a:endParaRPr>
          </a:p>
        </p:txBody>
      </p:sp>
      <p:sp>
        <p:nvSpPr>
          <p:cNvPr id="8" name="TextBox 10">
            <a:extLst>
              <a:ext uri="{FF2B5EF4-FFF2-40B4-BE49-F238E27FC236}">
                <a16:creationId xmlns:a16="http://schemas.microsoft.com/office/drawing/2014/main" id="{7DCBD73E-08FE-1BD6-E61E-9F8EF73D8484}"/>
              </a:ext>
            </a:extLst>
          </p:cNvPr>
          <p:cNvSpPr txBox="1"/>
          <p:nvPr/>
        </p:nvSpPr>
        <p:spPr>
          <a:xfrm>
            <a:off x="1656431" y="6304191"/>
            <a:ext cx="5008976" cy="181588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atinLnBrk="0"/>
            <a:r>
              <a:rPr lang="en-GB" sz="2800">
                <a:latin typeface="Calibri" panose="020F0502020204030204" pitchFamily="34" charset="0"/>
                <a:ea typeface="Microsoft Sans Serif" panose="020B0604020202020204" pitchFamily="34" charset="0"/>
                <a:cs typeface="Calibri" panose="020F0502020204030204" pitchFamily="34" charset="0"/>
              </a:rPr>
              <a:t>In compound interest, year after year, the returns generated by the investment are reinvested and therefore also earn interest.</a:t>
            </a:r>
            <a:endParaRPr lang="ko-KR" altLang="en-US" sz="2400" dirty="0">
              <a:latin typeface="Microsoft Sans Serif" panose="020B0604020202020204" pitchFamily="34" charset="0"/>
              <a:cs typeface="Microsoft Sans Serif" panose="020B0604020202020204" pitchFamily="34" charset="0"/>
            </a:endParaRPr>
          </a:p>
        </p:txBody>
      </p:sp>
      <p:pic>
        <p:nvPicPr>
          <p:cNvPr id="9" name="object 2">
            <a:extLst>
              <a:ext uri="{FF2B5EF4-FFF2-40B4-BE49-F238E27FC236}">
                <a16:creationId xmlns:a16="http://schemas.microsoft.com/office/drawing/2014/main" id="{FC64ED36-F27D-A4E8-7D60-5AC661C434B4}"/>
              </a:ext>
            </a:extLst>
          </p:cNvPr>
          <p:cNvPicPr/>
          <p:nvPr/>
        </p:nvPicPr>
        <p:blipFill>
          <a:blip r:embed="rId2" cstate="email">
            <a:extLst>
              <a:ext uri="{28A0092B-C50C-407E-A947-70E740481C1C}">
                <a14:useLocalDpi xmlns:a14="http://schemas.microsoft.com/office/drawing/2010/main"/>
              </a:ext>
            </a:extLst>
          </a:blip>
          <a:stretch>
            <a:fillRect/>
          </a:stretch>
        </p:blipFill>
        <p:spPr>
          <a:xfrm>
            <a:off x="884386" y="5451544"/>
            <a:ext cx="638173" cy="1486244"/>
          </a:xfrm>
          <a:prstGeom prst="rect">
            <a:avLst/>
          </a:prstGeom>
        </p:spPr>
      </p:pic>
      <p:sp>
        <p:nvSpPr>
          <p:cNvPr id="10" name="CuadroTexto 9">
            <a:extLst>
              <a:ext uri="{FF2B5EF4-FFF2-40B4-BE49-F238E27FC236}">
                <a16:creationId xmlns:a16="http://schemas.microsoft.com/office/drawing/2014/main" id="{D98EC897-4108-538C-0545-7CD48DF8D55C}"/>
              </a:ext>
            </a:extLst>
          </p:cNvPr>
          <p:cNvSpPr txBox="1"/>
          <p:nvPr/>
        </p:nvSpPr>
        <p:spPr>
          <a:xfrm>
            <a:off x="13559357" y="2969216"/>
            <a:ext cx="3661843" cy="954107"/>
          </a:xfrm>
          <a:prstGeom prst="rect">
            <a:avLst/>
          </a:prstGeom>
          <a:noFill/>
        </p:spPr>
        <p:txBody>
          <a:bodyPr wrap="square">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Temporary value of money</a:t>
            </a:r>
            <a:endParaRPr lang="ko-KR" altLang="en-US" sz="2800" b="1" dirty="0">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F1FC14C4-262B-CFC5-F368-E28B96CC6756}"/>
              </a:ext>
            </a:extLst>
          </p:cNvPr>
          <p:cNvSpPr txBox="1"/>
          <p:nvPr/>
        </p:nvSpPr>
        <p:spPr>
          <a:xfrm>
            <a:off x="13559356" y="3834615"/>
            <a:ext cx="4042844" cy="181588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atinLnBrk="0"/>
            <a:r>
              <a:rPr lang="en-GB" sz="2800">
                <a:latin typeface="Calibri" panose="020F0502020204030204" pitchFamily="34" charset="0"/>
                <a:ea typeface="Microsoft Sans Serif" panose="020B0604020202020204" pitchFamily="34" charset="0"/>
                <a:cs typeface="Calibri" panose="020F0502020204030204" pitchFamily="34" charset="0"/>
              </a:rPr>
              <a:t>The same amount of money will have a different value depending on when it is received.</a:t>
            </a:r>
            <a:endParaRPr lang="ko-KR" altLang="en-US" sz="2400" dirty="0">
              <a:latin typeface="Microsoft Sans Serif" panose="020B0604020202020204" pitchFamily="34" charset="0"/>
              <a:cs typeface="Microsoft Sans Serif" panose="020B0604020202020204" pitchFamily="34" charset="0"/>
            </a:endParaRPr>
          </a:p>
        </p:txBody>
      </p:sp>
      <p:pic>
        <p:nvPicPr>
          <p:cNvPr id="12" name="object 2">
            <a:extLst>
              <a:ext uri="{FF2B5EF4-FFF2-40B4-BE49-F238E27FC236}">
                <a16:creationId xmlns:a16="http://schemas.microsoft.com/office/drawing/2014/main" id="{F77757EA-8628-B6E1-F7D6-0406F5167F5D}"/>
              </a:ext>
            </a:extLst>
          </p:cNvPr>
          <p:cNvPicPr/>
          <p:nvPr/>
        </p:nvPicPr>
        <p:blipFill>
          <a:blip r:embed="rId2" cstate="email">
            <a:extLst>
              <a:ext uri="{28A0092B-C50C-407E-A947-70E740481C1C}">
                <a14:useLocalDpi xmlns:a14="http://schemas.microsoft.com/office/drawing/2010/main"/>
              </a:ext>
            </a:extLst>
          </a:blip>
          <a:stretch>
            <a:fillRect/>
          </a:stretch>
        </p:blipFill>
        <p:spPr>
          <a:xfrm>
            <a:off x="12783068" y="2969216"/>
            <a:ext cx="638173" cy="1486244"/>
          </a:xfrm>
          <a:prstGeom prst="rect">
            <a:avLst/>
          </a:prstGeom>
        </p:spPr>
      </p:pic>
      <p:sp>
        <p:nvSpPr>
          <p:cNvPr id="13" name="CuadroTexto 12">
            <a:extLst>
              <a:ext uri="{FF2B5EF4-FFF2-40B4-BE49-F238E27FC236}">
                <a16:creationId xmlns:a16="http://schemas.microsoft.com/office/drawing/2014/main" id="{88CDCD3A-3651-DA36-A870-BD08006C8C91}"/>
              </a:ext>
            </a:extLst>
          </p:cNvPr>
          <p:cNvSpPr txBox="1"/>
          <p:nvPr/>
        </p:nvSpPr>
        <p:spPr>
          <a:xfrm>
            <a:off x="13559356" y="6157086"/>
            <a:ext cx="2743201" cy="523220"/>
          </a:xfrm>
          <a:prstGeom prst="rect">
            <a:avLst/>
          </a:prstGeom>
          <a:noFill/>
        </p:spPr>
        <p:txBody>
          <a:bodyPr wrap="square">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NIR and APR</a:t>
            </a:r>
            <a:endParaRPr lang="ko-KR" altLang="en-US" sz="2800" b="1" dirty="0">
              <a:latin typeface="Calibri" panose="020F0502020204030204" pitchFamily="34" charset="0"/>
              <a:cs typeface="Calibri" panose="020F0502020204030204" pitchFamily="34" charset="0"/>
            </a:endParaRPr>
          </a:p>
        </p:txBody>
      </p:sp>
      <p:sp>
        <p:nvSpPr>
          <p:cNvPr id="14" name="TextBox 10">
            <a:extLst>
              <a:ext uri="{FF2B5EF4-FFF2-40B4-BE49-F238E27FC236}">
                <a16:creationId xmlns:a16="http://schemas.microsoft.com/office/drawing/2014/main" id="{BE22D3DF-9016-ADFE-B491-A981D3CF8358}"/>
              </a:ext>
            </a:extLst>
          </p:cNvPr>
          <p:cNvSpPr txBox="1"/>
          <p:nvPr/>
        </p:nvSpPr>
        <p:spPr>
          <a:xfrm>
            <a:off x="13555112" y="6587974"/>
            <a:ext cx="3747876" cy="1384995"/>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atinLnBrk="0"/>
            <a:r>
              <a:rPr lang="en-GB" sz="2800">
                <a:latin typeface="Calibri" panose="020F0502020204030204" pitchFamily="34" charset="0"/>
                <a:ea typeface="Microsoft Sans Serif" panose="020B0604020202020204" pitchFamily="34" charset="0"/>
                <a:cs typeface="Calibri" panose="020F0502020204030204" pitchFamily="34" charset="0"/>
              </a:rPr>
              <a:t>APR is a very useful index for consumers to compare offers.</a:t>
            </a:r>
            <a:endParaRPr lang="ko-KR" altLang="en-US" sz="2800" dirty="0">
              <a:latin typeface="Calibri" panose="020F0502020204030204" pitchFamily="34" charset="0"/>
              <a:cs typeface="Calibri" panose="020F0502020204030204" pitchFamily="34" charset="0"/>
            </a:endParaRPr>
          </a:p>
        </p:txBody>
      </p:sp>
      <p:pic>
        <p:nvPicPr>
          <p:cNvPr id="15" name="object 2">
            <a:extLst>
              <a:ext uri="{FF2B5EF4-FFF2-40B4-BE49-F238E27FC236}">
                <a16:creationId xmlns:a16="http://schemas.microsoft.com/office/drawing/2014/main" id="{0DD2F338-E360-3DE7-6475-1B05002A8749}"/>
              </a:ext>
            </a:extLst>
          </p:cNvPr>
          <p:cNvPicPr/>
          <p:nvPr/>
        </p:nvPicPr>
        <p:blipFill>
          <a:blip r:embed="rId2" cstate="email">
            <a:extLst>
              <a:ext uri="{28A0092B-C50C-407E-A947-70E740481C1C}">
                <a14:useLocalDpi xmlns:a14="http://schemas.microsoft.com/office/drawing/2010/main"/>
              </a:ext>
            </a:extLst>
          </a:blip>
          <a:stretch>
            <a:fillRect/>
          </a:stretch>
        </p:blipFill>
        <p:spPr>
          <a:xfrm>
            <a:off x="12783067" y="6157086"/>
            <a:ext cx="638173" cy="1486244"/>
          </a:xfrm>
          <a:prstGeom prst="rect">
            <a:avLst/>
          </a:prstGeom>
        </p:spPr>
      </p:pic>
      <p:pic>
        <p:nvPicPr>
          <p:cNvPr id="17" name="Imagen 16">
            <a:extLst>
              <a:ext uri="{FF2B5EF4-FFF2-40B4-BE49-F238E27FC236}">
                <a16:creationId xmlns:a16="http://schemas.microsoft.com/office/drawing/2014/main" id="{0FC66701-B7E7-E69C-5058-DDEC6B4E721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525705" y="3066416"/>
            <a:ext cx="5303619" cy="3352280"/>
          </a:xfrm>
          <a:prstGeom prst="rect">
            <a:avLst/>
          </a:prstGeom>
        </p:spPr>
      </p:pic>
    </p:spTree>
    <p:extLst>
      <p:ext uri="{BB962C8B-B14F-4D97-AF65-F5344CB8AC3E}">
        <p14:creationId xmlns:p14="http://schemas.microsoft.com/office/powerpoint/2010/main" val="2930964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3063823-CA1E-0A50-5BB7-82A235C90EE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9984233" y="4450370"/>
            <a:ext cx="7657297" cy="4225882"/>
          </a:xfrm>
          <a:prstGeom prst="rect">
            <a:avLst/>
          </a:prstGeom>
        </p:spPr>
      </p:pic>
      <p:sp>
        <p:nvSpPr>
          <p:cNvPr id="2" name="CuadroTexto 1">
            <a:extLst>
              <a:ext uri="{FF2B5EF4-FFF2-40B4-BE49-F238E27FC236}">
                <a16:creationId xmlns:a16="http://schemas.microsoft.com/office/drawing/2014/main" id="{86C18BE6-D155-4521-8CAA-E6D770234311}"/>
              </a:ext>
            </a:extLst>
          </p:cNvPr>
          <p:cNvSpPr txBox="1"/>
          <p:nvPr/>
        </p:nvSpPr>
        <p:spPr>
          <a:xfrm>
            <a:off x="1524000" y="1503549"/>
            <a:ext cx="9462656" cy="769441"/>
          </a:xfrm>
          <a:prstGeom prst="rect">
            <a:avLst/>
          </a:prstGeom>
          <a:noFill/>
        </p:spPr>
        <p:txBody>
          <a:bodyPr wrap="square" rtlCol="0">
            <a:spAutoFit/>
          </a:bodyPr>
          <a:lstStyle/>
          <a:p>
            <a:r>
              <a:rPr lang="en-GB" sz="4400" b="1" dirty="0">
                <a:latin typeface="Calibri" panose="020F0502020204030204" pitchFamily="34" charset="0"/>
                <a:ea typeface="Microsoft Sans Serif" panose="020B0604020202020204" pitchFamily="34" charset="0"/>
                <a:cs typeface="Calibri" panose="020F0502020204030204" pitchFamily="34" charset="0"/>
              </a:rPr>
              <a:t>Objectives &amp; Goals </a:t>
            </a:r>
          </a:p>
        </p:txBody>
      </p:sp>
      <p:sp>
        <p:nvSpPr>
          <p:cNvPr id="3" name="CuadroTexto 2">
            <a:extLst>
              <a:ext uri="{FF2B5EF4-FFF2-40B4-BE49-F238E27FC236}">
                <a16:creationId xmlns:a16="http://schemas.microsoft.com/office/drawing/2014/main" id="{94806D19-7757-4ABE-BAED-6D5E2D696DDB}"/>
              </a:ext>
            </a:extLst>
          </p:cNvPr>
          <p:cNvSpPr txBox="1"/>
          <p:nvPr/>
        </p:nvSpPr>
        <p:spPr>
          <a:xfrm>
            <a:off x="1524000" y="2262365"/>
            <a:ext cx="10040186" cy="523220"/>
          </a:xfrm>
          <a:prstGeom prst="rect">
            <a:avLst/>
          </a:prstGeom>
          <a:noFill/>
        </p:spPr>
        <p:txBody>
          <a:bodyPr wrap="square" rtlCol="0">
            <a:spAutoFit/>
          </a:bodyPr>
          <a:lstStyle/>
          <a:p>
            <a:pPr algn="just"/>
            <a:r>
              <a:rPr lang="en-GB" sz="2800" dirty="0">
                <a:effectLst/>
                <a:latin typeface="Calibri" panose="020F0502020204030204" pitchFamily="34" charset="0"/>
                <a:ea typeface="Microsoft Sans Serif" panose="020B0604020202020204" pitchFamily="34" charset="0"/>
                <a:cs typeface="Calibri" panose="020F0502020204030204" pitchFamily="34" charset="0"/>
              </a:rPr>
              <a:t>At the end of this module you will be able to:</a:t>
            </a:r>
          </a:p>
        </p:txBody>
      </p:sp>
      <p:pic>
        <p:nvPicPr>
          <p:cNvPr id="18" name="object 2">
            <a:extLst>
              <a:ext uri="{FF2B5EF4-FFF2-40B4-BE49-F238E27FC236}">
                <a16:creationId xmlns:a16="http://schemas.microsoft.com/office/drawing/2014/main" id="{326F599C-0902-4E54-BAC7-ADAF9B4BDB92}"/>
              </a:ext>
            </a:extLst>
          </p:cNvPr>
          <p:cNvPicPr/>
          <p:nvPr/>
        </p:nvPicPr>
        <p:blipFill rotWithShape="1">
          <a:blip r:embed="rId3" cstate="email">
            <a:extLst>
              <a:ext uri="{28A0092B-C50C-407E-A947-70E740481C1C}">
                <a14:useLocalDpi xmlns:a14="http://schemas.microsoft.com/office/drawing/2010/main"/>
              </a:ext>
            </a:extLst>
          </a:blip>
          <a:srcRect/>
          <a:stretch/>
        </p:blipFill>
        <p:spPr>
          <a:xfrm>
            <a:off x="1780314" y="3334203"/>
            <a:ext cx="370416" cy="280000"/>
          </a:xfrm>
          <a:prstGeom prst="rect">
            <a:avLst/>
          </a:prstGeom>
        </p:spPr>
      </p:pic>
      <p:pic>
        <p:nvPicPr>
          <p:cNvPr id="20" name="object 2">
            <a:extLst>
              <a:ext uri="{FF2B5EF4-FFF2-40B4-BE49-F238E27FC236}">
                <a16:creationId xmlns:a16="http://schemas.microsoft.com/office/drawing/2014/main" id="{A503E805-FB64-49DE-8A03-1F50600ABF7A}"/>
              </a:ext>
            </a:extLst>
          </p:cNvPr>
          <p:cNvPicPr/>
          <p:nvPr/>
        </p:nvPicPr>
        <p:blipFill rotWithShape="1">
          <a:blip r:embed="rId4" cstate="email">
            <a:extLst>
              <a:ext uri="{28A0092B-C50C-407E-A947-70E740481C1C}">
                <a14:useLocalDpi xmlns:a14="http://schemas.microsoft.com/office/drawing/2010/main"/>
              </a:ext>
            </a:extLst>
          </a:blip>
          <a:srcRect r="-2857"/>
          <a:stretch/>
        </p:blipFill>
        <p:spPr>
          <a:xfrm>
            <a:off x="1784514" y="5448300"/>
            <a:ext cx="381000" cy="326225"/>
          </a:xfrm>
          <a:prstGeom prst="rect">
            <a:avLst/>
          </a:prstGeom>
        </p:spPr>
      </p:pic>
      <p:grpSp>
        <p:nvGrpSpPr>
          <p:cNvPr id="22" name="Grupo 21">
            <a:extLst>
              <a:ext uri="{FF2B5EF4-FFF2-40B4-BE49-F238E27FC236}">
                <a16:creationId xmlns:a16="http://schemas.microsoft.com/office/drawing/2014/main" id="{6AD18D4C-B589-44B7-8EFF-3DEBF5C41E8D}"/>
              </a:ext>
            </a:extLst>
          </p:cNvPr>
          <p:cNvGrpSpPr/>
          <p:nvPr/>
        </p:nvGrpSpPr>
        <p:grpSpPr>
          <a:xfrm>
            <a:off x="1780314" y="4152900"/>
            <a:ext cx="389419" cy="357695"/>
            <a:chOff x="10576646" y="4322694"/>
            <a:chExt cx="700954" cy="668406"/>
          </a:xfrm>
        </p:grpSpPr>
        <p:pic>
          <p:nvPicPr>
            <p:cNvPr id="19" name="object 2">
              <a:extLst>
                <a:ext uri="{FF2B5EF4-FFF2-40B4-BE49-F238E27FC236}">
                  <a16:creationId xmlns:a16="http://schemas.microsoft.com/office/drawing/2014/main" id="{0EDA923F-8D2D-4611-BB52-E35C95A8EC02}"/>
                </a:ext>
              </a:extLst>
            </p:cNvPr>
            <p:cNvPicPr/>
            <p:nvPr/>
          </p:nvPicPr>
          <p:blipFill rotWithShape="1">
            <a:blip r:embed="rId5" cstate="email">
              <a:extLst>
                <a:ext uri="{28A0092B-C50C-407E-A947-70E740481C1C}">
                  <a14:useLocalDpi xmlns:a14="http://schemas.microsoft.com/office/drawing/2010/main"/>
                </a:ext>
              </a:extLst>
            </a:blip>
            <a:srcRect l="-2272" r="-2859"/>
            <a:stretch/>
          </p:blipFill>
          <p:spPr>
            <a:xfrm>
              <a:off x="10576646" y="4381500"/>
              <a:ext cx="700954" cy="609600"/>
            </a:xfrm>
            <a:prstGeom prst="rect">
              <a:avLst/>
            </a:prstGeom>
          </p:spPr>
        </p:pic>
        <p:sp>
          <p:nvSpPr>
            <p:cNvPr id="21" name="Rectángulo 20">
              <a:extLst>
                <a:ext uri="{FF2B5EF4-FFF2-40B4-BE49-F238E27FC236}">
                  <a16:creationId xmlns:a16="http://schemas.microsoft.com/office/drawing/2014/main" id="{180C6FA9-8737-480A-B58C-831393525641}"/>
                </a:ext>
              </a:extLst>
            </p:cNvPr>
            <p:cNvSpPr/>
            <p:nvPr/>
          </p:nvSpPr>
          <p:spPr>
            <a:xfrm>
              <a:off x="10820400" y="4322694"/>
              <a:ext cx="228600" cy="7173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solidFill>
                  <a:schemeClr val="tx1"/>
                </a:solidFill>
              </a:endParaRPr>
            </a:p>
          </p:txBody>
        </p:sp>
      </p:grpSp>
      <p:sp>
        <p:nvSpPr>
          <p:cNvPr id="25" name="TextBox 8">
            <a:extLst>
              <a:ext uri="{FF2B5EF4-FFF2-40B4-BE49-F238E27FC236}">
                <a16:creationId xmlns:a16="http://schemas.microsoft.com/office/drawing/2014/main" id="{18538967-CA04-70D1-9C5C-75434C8C7BC3}"/>
              </a:ext>
            </a:extLst>
          </p:cNvPr>
          <p:cNvSpPr txBox="1"/>
          <p:nvPr/>
        </p:nvSpPr>
        <p:spPr>
          <a:xfrm>
            <a:off x="2663682" y="3190216"/>
            <a:ext cx="8077199" cy="523220"/>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Recognise the basic financial operations.</a:t>
            </a:r>
            <a:endParaRPr lang="ko-KR" altLang="en-US" sz="2800" b="1" dirty="0">
              <a:latin typeface="Calibri" panose="020F0502020204030204" pitchFamily="34" charset="0"/>
              <a:cs typeface="Calibri" panose="020F0502020204030204" pitchFamily="34" charset="0"/>
            </a:endParaRPr>
          </a:p>
        </p:txBody>
      </p:sp>
      <p:grpSp>
        <p:nvGrpSpPr>
          <p:cNvPr id="26" name="Group 3">
            <a:extLst>
              <a:ext uri="{FF2B5EF4-FFF2-40B4-BE49-F238E27FC236}">
                <a16:creationId xmlns:a16="http://schemas.microsoft.com/office/drawing/2014/main" id="{02FD7B14-969C-8B21-ECEE-333D80A22E9D}"/>
              </a:ext>
            </a:extLst>
          </p:cNvPr>
          <p:cNvGrpSpPr/>
          <p:nvPr/>
        </p:nvGrpSpPr>
        <p:grpSpPr>
          <a:xfrm>
            <a:off x="2667001" y="4036264"/>
            <a:ext cx="8077199" cy="937326"/>
            <a:chOff x="6420993" y="1336374"/>
            <a:chExt cx="5124926" cy="937326"/>
          </a:xfrm>
        </p:grpSpPr>
        <p:sp>
          <p:nvSpPr>
            <p:cNvPr id="27" name="TextBox 7">
              <a:extLst>
                <a:ext uri="{FF2B5EF4-FFF2-40B4-BE49-F238E27FC236}">
                  <a16:creationId xmlns:a16="http://schemas.microsoft.com/office/drawing/2014/main" id="{5DF6EFEA-BE50-F01B-2ECE-F56471D2617B}"/>
                </a:ext>
              </a:extLst>
            </p:cNvPr>
            <p:cNvSpPr txBox="1"/>
            <p:nvPr/>
          </p:nvSpPr>
          <p:spPr>
            <a:xfrm>
              <a:off x="6420994" y="1750480"/>
              <a:ext cx="5124925" cy="523220"/>
            </a:xfrm>
            <a:prstGeom prst="rect">
              <a:avLst/>
            </a:prstGeom>
            <a:noFill/>
          </p:spPr>
          <p:txBody>
            <a:bodyPr wrap="square" rtlCol="0">
              <a:spAutoFit/>
            </a:bodyPr>
            <a:lstStyle/>
            <a:p>
              <a:r>
                <a:rPr lang="en-US" altLang="ko-KR" sz="2800">
                  <a:latin typeface="Calibri" panose="020F0502020204030204" pitchFamily="34" charset="0"/>
                  <a:ea typeface="Microsoft Sans Serif" panose="020B0604020202020204" pitchFamily="34" charset="0"/>
                  <a:cs typeface="Calibri" panose="020F0502020204030204" pitchFamily="34" charset="0"/>
                </a:rPr>
                <a:t>initial capital, final capital, interest and interest rate.</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28" name="TextBox 8">
              <a:extLst>
                <a:ext uri="{FF2B5EF4-FFF2-40B4-BE49-F238E27FC236}">
                  <a16:creationId xmlns:a16="http://schemas.microsoft.com/office/drawing/2014/main" id="{C36C1177-DB5A-C233-5BDB-C26E2B34FEA0}"/>
                </a:ext>
              </a:extLst>
            </p:cNvPr>
            <p:cNvSpPr txBox="1"/>
            <p:nvPr/>
          </p:nvSpPr>
          <p:spPr>
            <a:xfrm>
              <a:off x="6420993" y="1336374"/>
              <a:ext cx="5124925" cy="523220"/>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Identify the key elements of financial operations:</a:t>
              </a:r>
              <a:endParaRPr lang="ko-KR" altLang="en-US" sz="2800" b="1" dirty="0">
                <a:latin typeface="Calibri" panose="020F0502020204030204" pitchFamily="34" charset="0"/>
                <a:cs typeface="Calibri" panose="020F0502020204030204" pitchFamily="34" charset="0"/>
              </a:endParaRPr>
            </a:p>
          </p:txBody>
        </p:sp>
      </p:grpSp>
      <p:grpSp>
        <p:nvGrpSpPr>
          <p:cNvPr id="29" name="Group 3">
            <a:extLst>
              <a:ext uri="{FF2B5EF4-FFF2-40B4-BE49-F238E27FC236}">
                <a16:creationId xmlns:a16="http://schemas.microsoft.com/office/drawing/2014/main" id="{8B586C85-1E83-9E53-440B-16DCB9006C29}"/>
              </a:ext>
            </a:extLst>
          </p:cNvPr>
          <p:cNvGrpSpPr/>
          <p:nvPr/>
        </p:nvGrpSpPr>
        <p:grpSpPr>
          <a:xfrm>
            <a:off x="2663683" y="5275311"/>
            <a:ext cx="7928118" cy="1815882"/>
            <a:chOff x="6419327" y="902100"/>
            <a:chExt cx="5126592" cy="1815882"/>
          </a:xfrm>
        </p:grpSpPr>
        <p:sp>
          <p:nvSpPr>
            <p:cNvPr id="30" name="TextBox 7">
              <a:extLst>
                <a:ext uri="{FF2B5EF4-FFF2-40B4-BE49-F238E27FC236}">
                  <a16:creationId xmlns:a16="http://schemas.microsoft.com/office/drawing/2014/main" id="{AB5EC654-5F00-7465-6607-FE2CC023ABBE}"/>
                </a:ext>
              </a:extLst>
            </p:cNvPr>
            <p:cNvSpPr txBox="1"/>
            <p:nvPr/>
          </p:nvSpPr>
          <p:spPr>
            <a:xfrm>
              <a:off x="6420994" y="1750480"/>
              <a:ext cx="5124925" cy="523220"/>
            </a:xfrm>
            <a:prstGeom prst="rect">
              <a:avLst/>
            </a:prstGeom>
            <a:noFill/>
          </p:spPr>
          <p:txBody>
            <a:bodyPr wrap="square" rtlCol="0">
              <a:spAutoFit/>
            </a:bodyPr>
            <a:lstStyle/>
            <a:p>
              <a:r>
                <a:rPr lang="en-US" altLang="ko-KR" sz="2800">
                  <a:latin typeface="Calibri" panose="020F0502020204030204" pitchFamily="34" charset="0"/>
                  <a:ea typeface="Microsoft Sans Serif" panose="020B0604020202020204" pitchFamily="34" charset="0"/>
                  <a:cs typeface="Calibri" panose="020F0502020204030204" pitchFamily="34" charset="0"/>
                </a:rPr>
                <a:t>nominal rate, effective rate and APR.</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1" name="TextBox 8">
              <a:extLst>
                <a:ext uri="{FF2B5EF4-FFF2-40B4-BE49-F238E27FC236}">
                  <a16:creationId xmlns:a16="http://schemas.microsoft.com/office/drawing/2014/main" id="{726ABA70-2A00-5E18-8F67-4291A0157C19}"/>
                </a:ext>
              </a:extLst>
            </p:cNvPr>
            <p:cNvSpPr txBox="1"/>
            <p:nvPr/>
          </p:nvSpPr>
          <p:spPr>
            <a:xfrm>
              <a:off x="6419327" y="902100"/>
              <a:ext cx="5124925" cy="1815882"/>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Know how to interpret the meaning of the different ways of expressing the interest rate of an operation:</a:t>
              </a:r>
              <a:endParaRPr lang="ko-KR" altLang="en-US" sz="2800" b="1" dirty="0">
                <a:latin typeface="Calibri" panose="020F0502020204030204" pitchFamily="34" charset="0"/>
                <a:cs typeface="Calibri" panose="020F0502020204030204" pitchFamily="34" charset="0"/>
              </a:endParaRPr>
            </a:p>
          </p:txBody>
        </p:sp>
      </p:grpSp>
      <p:pic>
        <p:nvPicPr>
          <p:cNvPr id="10" name="object 2">
            <a:extLst>
              <a:ext uri="{FF2B5EF4-FFF2-40B4-BE49-F238E27FC236}">
                <a16:creationId xmlns:a16="http://schemas.microsoft.com/office/drawing/2014/main" id="{20B221D2-CE0D-2B80-D2CB-2822AE198FB5}"/>
              </a:ext>
            </a:extLst>
          </p:cNvPr>
          <p:cNvPicPr/>
          <p:nvPr/>
        </p:nvPicPr>
        <p:blipFill rotWithShape="1">
          <a:blip r:embed="rId3" cstate="email">
            <a:extLst>
              <a:ext uri="{28A0092B-C50C-407E-A947-70E740481C1C}">
                <a14:useLocalDpi xmlns:a14="http://schemas.microsoft.com/office/drawing/2010/main"/>
              </a:ext>
            </a:extLst>
          </a:blip>
          <a:srcRect/>
          <a:stretch/>
        </p:blipFill>
        <p:spPr>
          <a:xfrm>
            <a:off x="1793566" y="7124700"/>
            <a:ext cx="370416" cy="280000"/>
          </a:xfrm>
          <a:prstGeom prst="rect">
            <a:avLst/>
          </a:prstGeom>
        </p:spPr>
      </p:pic>
      <p:sp>
        <p:nvSpPr>
          <p:cNvPr id="12" name="TextBox 8">
            <a:extLst>
              <a:ext uri="{FF2B5EF4-FFF2-40B4-BE49-F238E27FC236}">
                <a16:creationId xmlns:a16="http://schemas.microsoft.com/office/drawing/2014/main" id="{45B61FB6-FE72-AACC-2B94-7FE38A0864FF}"/>
              </a:ext>
            </a:extLst>
          </p:cNvPr>
          <p:cNvSpPr txBox="1"/>
          <p:nvPr/>
        </p:nvSpPr>
        <p:spPr>
          <a:xfrm>
            <a:off x="2676934" y="6972300"/>
            <a:ext cx="8077199" cy="523220"/>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Making it easier to track personal finances.</a:t>
            </a:r>
            <a:endParaRPr lang="ko-KR" altLang="en-US" sz="2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21092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9E94187-2C23-4078-BF40-98553CAA15C3}"/>
              </a:ext>
            </a:extLst>
          </p:cNvPr>
          <p:cNvSpPr txBox="1"/>
          <p:nvPr/>
        </p:nvSpPr>
        <p:spPr>
          <a:xfrm>
            <a:off x="6221361" y="5176684"/>
            <a:ext cx="5410200"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8000" b="1" spc="-114" dirty="0">
                <a:solidFill>
                  <a:srgbClr val="FAC709"/>
                </a:solidFill>
                <a:latin typeface="Calibri" panose="020F0502020204030204" pitchFamily="34" charset="0"/>
                <a:ea typeface="Microsoft Sans Serif" panose="020B0604020202020204" pitchFamily="34" charset="0"/>
                <a:cs typeface="Calibri" panose="020F0502020204030204" pitchFamily="34" charset="0"/>
              </a:rPr>
              <a:t>Thank you!</a:t>
            </a:r>
            <a:endParaRPr kumimoji="0" lang="en-US" sz="8000" b="1" i="0" u="none" strike="noStrike" kern="1200" cap="none" spc="0" normalizeH="0" baseline="0" dirty="0">
              <a:ln>
                <a:noFill/>
              </a:ln>
              <a:solidFill>
                <a:srgbClr val="FAC709"/>
              </a:solidFill>
              <a:effectLst/>
              <a:uLnTx/>
              <a:uFillTx/>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85FA7D33-1D53-3061-8F07-5067688E3261}"/>
              </a:ext>
            </a:extLst>
          </p:cNvPr>
          <p:cNvSpPr txBox="1"/>
          <p:nvPr/>
        </p:nvSpPr>
        <p:spPr>
          <a:xfrm>
            <a:off x="4343400" y="6853084"/>
            <a:ext cx="9166122" cy="1459374"/>
          </a:xfrm>
          <a:prstGeom prst="rect">
            <a:avLst/>
          </a:prstGeom>
          <a:noFill/>
        </p:spPr>
        <p:txBody>
          <a:bodyPr wrap="square">
            <a:spAutoFit/>
          </a:bodyPr>
          <a:lstStyle/>
          <a:p>
            <a:pPr marL="12700" algn="ctr">
              <a:lnSpc>
                <a:spcPct val="100000"/>
              </a:lnSpc>
              <a:spcBef>
                <a:spcPts val="100"/>
              </a:spcBef>
            </a:pPr>
            <a:r>
              <a:rPr lang="en-US" sz="4400" b="1" spc="-65" dirty="0">
                <a:latin typeface="Calibri" panose="020F0502020204030204" pitchFamily="34" charset="0"/>
                <a:ea typeface="Microsoft Sans Serif" panose="020B0604020202020204" pitchFamily="34" charset="0"/>
                <a:cs typeface="Calibri" panose="020F0502020204030204" pitchFamily="34" charset="0"/>
              </a:rPr>
              <a:t>Partner</a:t>
            </a:r>
            <a:r>
              <a:rPr lang="en-US" sz="4400" b="1" spc="-65">
                <a:latin typeface="Calibri" panose="020F0502020204030204" pitchFamily="34" charset="0"/>
                <a:ea typeface="Microsoft Sans Serif" panose="020B0604020202020204" pitchFamily="34" charset="0"/>
                <a:cs typeface="Calibri" panose="020F0502020204030204" pitchFamily="34" charset="0"/>
              </a:rPr>
              <a:t>: University of Malaga</a:t>
            </a:r>
            <a:endParaRPr lang="en-US" sz="4400" b="1" spc="-65" dirty="0">
              <a:latin typeface="Calibri" panose="020F0502020204030204" pitchFamily="34" charset="0"/>
              <a:ea typeface="Microsoft Sans Serif" panose="020B0604020202020204" pitchFamily="34" charset="0"/>
              <a:cs typeface="Calibri" panose="020F0502020204030204" pitchFamily="34" charset="0"/>
            </a:endParaRPr>
          </a:p>
          <a:p>
            <a:pPr marL="12700" algn="ctr">
              <a:lnSpc>
                <a:spcPct val="100000"/>
              </a:lnSpc>
              <a:spcBef>
                <a:spcPts val="100"/>
              </a:spcBef>
            </a:pPr>
            <a:endParaRPr lang="en-US" sz="4400" b="1" spc="-65"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68335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Imagen 36">
            <a:extLst>
              <a:ext uri="{FF2B5EF4-FFF2-40B4-BE49-F238E27FC236}">
                <a16:creationId xmlns:a16="http://schemas.microsoft.com/office/drawing/2014/main" id="{60C826FD-FEDF-7F76-8457-C265509D804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839200" y="2951102"/>
            <a:ext cx="8807675" cy="5871783"/>
          </a:xfrm>
          <a:prstGeom prst="rect">
            <a:avLst/>
          </a:prstGeom>
        </p:spPr>
      </p:pic>
      <p:sp>
        <p:nvSpPr>
          <p:cNvPr id="2" name="CuadroTexto 1">
            <a:extLst>
              <a:ext uri="{FF2B5EF4-FFF2-40B4-BE49-F238E27FC236}">
                <a16:creationId xmlns:a16="http://schemas.microsoft.com/office/drawing/2014/main" id="{86C18BE6-D155-4521-8CAA-E6D770234311}"/>
              </a:ext>
            </a:extLst>
          </p:cNvPr>
          <p:cNvSpPr txBox="1"/>
          <p:nvPr/>
        </p:nvSpPr>
        <p:spPr>
          <a:xfrm>
            <a:off x="1524000" y="1503549"/>
            <a:ext cx="9462656" cy="769441"/>
          </a:xfrm>
          <a:prstGeom prst="rect">
            <a:avLst/>
          </a:prstGeom>
          <a:noFill/>
        </p:spPr>
        <p:txBody>
          <a:bodyPr wrap="square" rtlCol="0">
            <a:spAutoFit/>
          </a:bodyPr>
          <a:lstStyle/>
          <a:p>
            <a:r>
              <a:rPr lang="en-GB" sz="4400" b="1" dirty="0">
                <a:latin typeface="Calibri" panose="020F0502020204030204" pitchFamily="34" charset="0"/>
                <a:ea typeface="Microsoft Sans Serif" panose="020B0604020202020204" pitchFamily="34" charset="0"/>
                <a:cs typeface="Calibri" panose="020F0502020204030204" pitchFamily="34" charset="0"/>
              </a:rPr>
              <a:t>Index</a:t>
            </a:r>
          </a:p>
        </p:txBody>
      </p:sp>
      <p:pic>
        <p:nvPicPr>
          <p:cNvPr id="18" name="object 2">
            <a:extLst>
              <a:ext uri="{FF2B5EF4-FFF2-40B4-BE49-F238E27FC236}">
                <a16:creationId xmlns:a16="http://schemas.microsoft.com/office/drawing/2014/main" id="{326F599C-0902-4E54-BAC7-ADAF9B4BDB92}"/>
              </a:ext>
            </a:extLst>
          </p:cNvPr>
          <p:cNvPicPr/>
          <p:nvPr/>
        </p:nvPicPr>
        <p:blipFill rotWithShape="1">
          <a:blip r:embed="rId3" cstate="email">
            <a:extLst>
              <a:ext uri="{28A0092B-C50C-407E-A947-70E740481C1C}">
                <a14:useLocalDpi xmlns:a14="http://schemas.microsoft.com/office/drawing/2010/main"/>
              </a:ext>
            </a:extLst>
          </a:blip>
          <a:srcRect/>
          <a:stretch/>
        </p:blipFill>
        <p:spPr>
          <a:xfrm>
            <a:off x="1416415" y="2826460"/>
            <a:ext cx="370416" cy="280000"/>
          </a:xfrm>
          <a:prstGeom prst="rect">
            <a:avLst/>
          </a:prstGeom>
        </p:spPr>
      </p:pic>
      <p:pic>
        <p:nvPicPr>
          <p:cNvPr id="20" name="object 2">
            <a:extLst>
              <a:ext uri="{FF2B5EF4-FFF2-40B4-BE49-F238E27FC236}">
                <a16:creationId xmlns:a16="http://schemas.microsoft.com/office/drawing/2014/main" id="{A503E805-FB64-49DE-8A03-1F50600ABF7A}"/>
              </a:ext>
            </a:extLst>
          </p:cNvPr>
          <p:cNvPicPr/>
          <p:nvPr/>
        </p:nvPicPr>
        <p:blipFill rotWithShape="1">
          <a:blip r:embed="rId4" cstate="email">
            <a:extLst>
              <a:ext uri="{28A0092B-C50C-407E-A947-70E740481C1C}">
                <a14:useLocalDpi xmlns:a14="http://schemas.microsoft.com/office/drawing/2010/main"/>
              </a:ext>
            </a:extLst>
          </a:blip>
          <a:srcRect r="-2857"/>
          <a:stretch/>
        </p:blipFill>
        <p:spPr>
          <a:xfrm>
            <a:off x="1388494" y="4912773"/>
            <a:ext cx="381000" cy="326225"/>
          </a:xfrm>
          <a:prstGeom prst="rect">
            <a:avLst/>
          </a:prstGeom>
        </p:spPr>
      </p:pic>
      <p:grpSp>
        <p:nvGrpSpPr>
          <p:cNvPr id="22" name="Grupo 21">
            <a:extLst>
              <a:ext uri="{FF2B5EF4-FFF2-40B4-BE49-F238E27FC236}">
                <a16:creationId xmlns:a16="http://schemas.microsoft.com/office/drawing/2014/main" id="{6AD18D4C-B589-44B7-8EFF-3DEBF5C41E8D}"/>
              </a:ext>
            </a:extLst>
          </p:cNvPr>
          <p:cNvGrpSpPr/>
          <p:nvPr/>
        </p:nvGrpSpPr>
        <p:grpSpPr>
          <a:xfrm>
            <a:off x="1399312" y="3652985"/>
            <a:ext cx="389419" cy="357695"/>
            <a:chOff x="10576646" y="4322694"/>
            <a:chExt cx="700954" cy="668406"/>
          </a:xfrm>
        </p:grpSpPr>
        <p:pic>
          <p:nvPicPr>
            <p:cNvPr id="19" name="object 2">
              <a:extLst>
                <a:ext uri="{FF2B5EF4-FFF2-40B4-BE49-F238E27FC236}">
                  <a16:creationId xmlns:a16="http://schemas.microsoft.com/office/drawing/2014/main" id="{0EDA923F-8D2D-4611-BB52-E35C95A8EC02}"/>
                </a:ext>
              </a:extLst>
            </p:cNvPr>
            <p:cNvPicPr/>
            <p:nvPr/>
          </p:nvPicPr>
          <p:blipFill rotWithShape="1">
            <a:blip r:embed="rId5" cstate="email">
              <a:extLst>
                <a:ext uri="{28A0092B-C50C-407E-A947-70E740481C1C}">
                  <a14:useLocalDpi xmlns:a14="http://schemas.microsoft.com/office/drawing/2010/main"/>
                </a:ext>
              </a:extLst>
            </a:blip>
            <a:srcRect l="-2272" r="-2859"/>
            <a:stretch/>
          </p:blipFill>
          <p:spPr>
            <a:xfrm>
              <a:off x="10576646" y="4381500"/>
              <a:ext cx="700954" cy="609600"/>
            </a:xfrm>
            <a:prstGeom prst="rect">
              <a:avLst/>
            </a:prstGeom>
          </p:spPr>
        </p:pic>
        <p:sp>
          <p:nvSpPr>
            <p:cNvPr id="21" name="Rectángulo 20">
              <a:extLst>
                <a:ext uri="{FF2B5EF4-FFF2-40B4-BE49-F238E27FC236}">
                  <a16:creationId xmlns:a16="http://schemas.microsoft.com/office/drawing/2014/main" id="{180C6FA9-8737-480A-B58C-831393525641}"/>
                </a:ext>
              </a:extLst>
            </p:cNvPr>
            <p:cNvSpPr/>
            <p:nvPr/>
          </p:nvSpPr>
          <p:spPr>
            <a:xfrm>
              <a:off x="10820400" y="4322694"/>
              <a:ext cx="228600" cy="7173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solidFill>
                  <a:schemeClr val="tx1"/>
                </a:solidFill>
              </a:endParaRPr>
            </a:p>
          </p:txBody>
        </p:sp>
      </p:grpSp>
      <p:sp>
        <p:nvSpPr>
          <p:cNvPr id="25" name="TextBox 8">
            <a:extLst>
              <a:ext uri="{FF2B5EF4-FFF2-40B4-BE49-F238E27FC236}">
                <a16:creationId xmlns:a16="http://schemas.microsoft.com/office/drawing/2014/main" id="{18538967-CA04-70D1-9C5C-75434C8C7BC3}"/>
              </a:ext>
            </a:extLst>
          </p:cNvPr>
          <p:cNvSpPr txBox="1"/>
          <p:nvPr/>
        </p:nvSpPr>
        <p:spPr>
          <a:xfrm>
            <a:off x="2286000" y="2664858"/>
            <a:ext cx="5124925" cy="523220"/>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1.- What is a financial operation? </a:t>
            </a:r>
            <a:endParaRPr lang="ko-KR" altLang="en-US" sz="2800" b="1" dirty="0">
              <a:latin typeface="Calibri" panose="020F0502020204030204" pitchFamily="34" charset="0"/>
              <a:cs typeface="Calibri" panose="020F0502020204030204" pitchFamily="34" charset="0"/>
            </a:endParaRPr>
          </a:p>
        </p:txBody>
      </p:sp>
      <p:sp>
        <p:nvSpPr>
          <p:cNvPr id="28" name="TextBox 8">
            <a:extLst>
              <a:ext uri="{FF2B5EF4-FFF2-40B4-BE49-F238E27FC236}">
                <a16:creationId xmlns:a16="http://schemas.microsoft.com/office/drawing/2014/main" id="{C36C1177-DB5A-C233-5BDB-C26E2B34FEA0}"/>
              </a:ext>
            </a:extLst>
          </p:cNvPr>
          <p:cNvSpPr txBox="1"/>
          <p:nvPr/>
        </p:nvSpPr>
        <p:spPr>
          <a:xfrm>
            <a:off x="2286000" y="3477280"/>
            <a:ext cx="8077200" cy="954107"/>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2.- Difference between the “Interest Rate” and “Interest” of a financial operation.</a:t>
            </a:r>
            <a:endParaRPr lang="ko-KR" altLang="en-US" sz="2800" b="1" dirty="0">
              <a:latin typeface="Calibri" panose="020F0502020204030204" pitchFamily="34" charset="0"/>
              <a:cs typeface="Calibri" panose="020F0502020204030204" pitchFamily="34" charset="0"/>
            </a:endParaRPr>
          </a:p>
        </p:txBody>
      </p:sp>
      <p:sp>
        <p:nvSpPr>
          <p:cNvPr id="31" name="TextBox 8">
            <a:extLst>
              <a:ext uri="{FF2B5EF4-FFF2-40B4-BE49-F238E27FC236}">
                <a16:creationId xmlns:a16="http://schemas.microsoft.com/office/drawing/2014/main" id="{726ABA70-2A00-5E18-8F67-4291A0157C19}"/>
              </a:ext>
            </a:extLst>
          </p:cNvPr>
          <p:cNvSpPr txBox="1"/>
          <p:nvPr/>
        </p:nvSpPr>
        <p:spPr>
          <a:xfrm>
            <a:off x="2286000" y="4772680"/>
            <a:ext cx="7179139" cy="954107"/>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3.- Why is time so important when we talk about money?</a:t>
            </a:r>
            <a:endParaRPr lang="ko-KR" altLang="en-US" sz="2800" b="1" dirty="0">
              <a:latin typeface="Calibri" panose="020F0502020204030204" pitchFamily="34" charset="0"/>
              <a:cs typeface="Calibri" panose="020F0502020204030204" pitchFamily="34" charset="0"/>
            </a:endParaRPr>
          </a:p>
        </p:txBody>
      </p:sp>
      <p:pic>
        <p:nvPicPr>
          <p:cNvPr id="11" name="object 2">
            <a:extLst>
              <a:ext uri="{FF2B5EF4-FFF2-40B4-BE49-F238E27FC236}">
                <a16:creationId xmlns:a16="http://schemas.microsoft.com/office/drawing/2014/main" id="{1198203E-F30C-C231-7F97-00A10E77FEFB}"/>
              </a:ext>
            </a:extLst>
          </p:cNvPr>
          <p:cNvPicPr/>
          <p:nvPr/>
        </p:nvPicPr>
        <p:blipFill rotWithShape="1">
          <a:blip r:embed="rId3" cstate="email">
            <a:extLst>
              <a:ext uri="{28A0092B-C50C-407E-A947-70E740481C1C}">
                <a14:useLocalDpi xmlns:a14="http://schemas.microsoft.com/office/drawing/2010/main"/>
              </a:ext>
            </a:extLst>
          </a:blip>
          <a:srcRect/>
          <a:stretch/>
        </p:blipFill>
        <p:spPr>
          <a:xfrm>
            <a:off x="1409789" y="6179560"/>
            <a:ext cx="370416" cy="280000"/>
          </a:xfrm>
          <a:prstGeom prst="rect">
            <a:avLst/>
          </a:prstGeom>
        </p:spPr>
      </p:pic>
      <p:pic>
        <p:nvPicPr>
          <p:cNvPr id="12" name="object 2">
            <a:extLst>
              <a:ext uri="{FF2B5EF4-FFF2-40B4-BE49-F238E27FC236}">
                <a16:creationId xmlns:a16="http://schemas.microsoft.com/office/drawing/2014/main" id="{2F420885-1A27-CE62-1690-0D69FEAF702A}"/>
              </a:ext>
            </a:extLst>
          </p:cNvPr>
          <p:cNvPicPr/>
          <p:nvPr/>
        </p:nvPicPr>
        <p:blipFill rotWithShape="1">
          <a:blip r:embed="rId4" cstate="email">
            <a:extLst>
              <a:ext uri="{28A0092B-C50C-407E-A947-70E740481C1C}">
                <a14:useLocalDpi xmlns:a14="http://schemas.microsoft.com/office/drawing/2010/main"/>
              </a:ext>
            </a:extLst>
          </a:blip>
          <a:srcRect r="-2857"/>
          <a:stretch/>
        </p:blipFill>
        <p:spPr>
          <a:xfrm>
            <a:off x="1396895" y="7842977"/>
            <a:ext cx="381000" cy="326225"/>
          </a:xfrm>
          <a:prstGeom prst="rect">
            <a:avLst/>
          </a:prstGeom>
        </p:spPr>
      </p:pic>
      <p:grpSp>
        <p:nvGrpSpPr>
          <p:cNvPr id="13" name="Grupo 12">
            <a:extLst>
              <a:ext uri="{FF2B5EF4-FFF2-40B4-BE49-F238E27FC236}">
                <a16:creationId xmlns:a16="http://schemas.microsoft.com/office/drawing/2014/main" id="{7DD910AB-9927-D2E6-88D9-3E6DBBE0CCA6}"/>
              </a:ext>
            </a:extLst>
          </p:cNvPr>
          <p:cNvGrpSpPr/>
          <p:nvPr/>
        </p:nvGrpSpPr>
        <p:grpSpPr>
          <a:xfrm>
            <a:off x="1392686" y="7006085"/>
            <a:ext cx="389419" cy="357695"/>
            <a:chOff x="10576646" y="4322694"/>
            <a:chExt cx="700954" cy="668406"/>
          </a:xfrm>
        </p:grpSpPr>
        <p:pic>
          <p:nvPicPr>
            <p:cNvPr id="14" name="object 2">
              <a:extLst>
                <a:ext uri="{FF2B5EF4-FFF2-40B4-BE49-F238E27FC236}">
                  <a16:creationId xmlns:a16="http://schemas.microsoft.com/office/drawing/2014/main" id="{4CC50331-7844-5597-9990-20FCCB80DE97}"/>
                </a:ext>
              </a:extLst>
            </p:cNvPr>
            <p:cNvPicPr/>
            <p:nvPr/>
          </p:nvPicPr>
          <p:blipFill rotWithShape="1">
            <a:blip r:embed="rId5" cstate="email">
              <a:extLst>
                <a:ext uri="{28A0092B-C50C-407E-A947-70E740481C1C}">
                  <a14:useLocalDpi xmlns:a14="http://schemas.microsoft.com/office/drawing/2010/main"/>
                </a:ext>
              </a:extLst>
            </a:blip>
            <a:srcRect l="-2272" r="-2859"/>
            <a:stretch/>
          </p:blipFill>
          <p:spPr>
            <a:xfrm>
              <a:off x="10576646" y="4381500"/>
              <a:ext cx="700954" cy="609600"/>
            </a:xfrm>
            <a:prstGeom prst="rect">
              <a:avLst/>
            </a:prstGeom>
          </p:spPr>
        </p:pic>
        <p:sp>
          <p:nvSpPr>
            <p:cNvPr id="15" name="Rectángulo 14">
              <a:extLst>
                <a:ext uri="{FF2B5EF4-FFF2-40B4-BE49-F238E27FC236}">
                  <a16:creationId xmlns:a16="http://schemas.microsoft.com/office/drawing/2014/main" id="{050AC60A-AA9F-2D27-A648-D9E40B3CC4FC}"/>
                </a:ext>
              </a:extLst>
            </p:cNvPr>
            <p:cNvSpPr/>
            <p:nvPr/>
          </p:nvSpPr>
          <p:spPr>
            <a:xfrm>
              <a:off x="10820400" y="4322694"/>
              <a:ext cx="228600" cy="7173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solidFill>
                  <a:schemeClr val="tx1"/>
                </a:solidFill>
              </a:endParaRPr>
            </a:p>
          </p:txBody>
        </p:sp>
      </p:grpSp>
      <p:sp>
        <p:nvSpPr>
          <p:cNvPr id="16" name="TextBox 8">
            <a:extLst>
              <a:ext uri="{FF2B5EF4-FFF2-40B4-BE49-F238E27FC236}">
                <a16:creationId xmlns:a16="http://schemas.microsoft.com/office/drawing/2014/main" id="{70E3023D-73C2-41CE-30BA-F721A1527644}"/>
              </a:ext>
            </a:extLst>
          </p:cNvPr>
          <p:cNvSpPr txBox="1"/>
          <p:nvPr/>
        </p:nvSpPr>
        <p:spPr>
          <a:xfrm>
            <a:off x="2279374" y="6019762"/>
            <a:ext cx="7185765" cy="523220"/>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4.- Capitalization and Discounting of money.</a:t>
            </a:r>
            <a:endParaRPr lang="ko-KR" altLang="en-US" sz="2800" b="1" dirty="0">
              <a:latin typeface="Calibri" panose="020F0502020204030204" pitchFamily="34" charset="0"/>
              <a:cs typeface="Calibri" panose="020F0502020204030204" pitchFamily="34" charset="0"/>
            </a:endParaRPr>
          </a:p>
        </p:txBody>
      </p:sp>
      <p:sp>
        <p:nvSpPr>
          <p:cNvPr id="23" name="TextBox 8">
            <a:extLst>
              <a:ext uri="{FF2B5EF4-FFF2-40B4-BE49-F238E27FC236}">
                <a16:creationId xmlns:a16="http://schemas.microsoft.com/office/drawing/2014/main" id="{CF26D0A3-CD98-14A2-32ED-2AEB490335BA}"/>
              </a:ext>
            </a:extLst>
          </p:cNvPr>
          <p:cNvSpPr txBox="1"/>
          <p:nvPr/>
        </p:nvSpPr>
        <p:spPr>
          <a:xfrm>
            <a:off x="2279374" y="6906280"/>
            <a:ext cx="7331539" cy="523220"/>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5.- Simple and Compund Interest.</a:t>
            </a:r>
            <a:endParaRPr lang="ko-KR" altLang="en-US" sz="2800" b="1" dirty="0">
              <a:latin typeface="Calibri" panose="020F0502020204030204" pitchFamily="34" charset="0"/>
              <a:cs typeface="Calibri" panose="020F0502020204030204" pitchFamily="34" charset="0"/>
            </a:endParaRPr>
          </a:p>
        </p:txBody>
      </p:sp>
      <p:sp>
        <p:nvSpPr>
          <p:cNvPr id="32" name="TextBox 8">
            <a:extLst>
              <a:ext uri="{FF2B5EF4-FFF2-40B4-BE49-F238E27FC236}">
                <a16:creationId xmlns:a16="http://schemas.microsoft.com/office/drawing/2014/main" id="{20ECC024-787B-E50C-D72A-7638816BEEB1}"/>
              </a:ext>
            </a:extLst>
          </p:cNvPr>
          <p:cNvSpPr txBox="1"/>
          <p:nvPr/>
        </p:nvSpPr>
        <p:spPr>
          <a:xfrm>
            <a:off x="2279374" y="7744480"/>
            <a:ext cx="7179139" cy="523220"/>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6.- What is the NIR and APR?</a:t>
            </a:r>
            <a:endParaRPr lang="ko-KR" altLang="en-US" sz="2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78113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0058400" cy="769441"/>
          </a:xfrm>
          <a:prstGeom prst="rect">
            <a:avLst/>
          </a:prstGeom>
          <a:noFill/>
        </p:spPr>
        <p:txBody>
          <a:bodyPr wrap="square" rtlCol="0">
            <a:spAutoFit/>
          </a:bodyPr>
          <a:lstStyle/>
          <a:p>
            <a:r>
              <a:rPr lang="es-ES" sz="4400" b="1" dirty="0">
                <a:latin typeface="Calibri" panose="020F0502020204030204" pitchFamily="34" charset="0"/>
                <a:ea typeface="Microsoft Sans Serif" panose="020B0604020202020204" pitchFamily="34" charset="0"/>
                <a:cs typeface="Calibri" panose="020F0502020204030204" pitchFamily="34" charset="0"/>
              </a:rPr>
              <a:t>1</a:t>
            </a:r>
            <a:r>
              <a:rPr lang="es-ES" sz="4400" b="1">
                <a:latin typeface="Calibri" panose="020F0502020204030204" pitchFamily="34" charset="0"/>
                <a:ea typeface="Microsoft Sans Serif" panose="020B0604020202020204" pitchFamily="34" charset="0"/>
                <a:cs typeface="Calibri" panose="020F0502020204030204" pitchFamily="34" charset="0"/>
              </a:rPr>
              <a:t>.</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What is a financial operation?</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9448800" cy="6555641"/>
          </a:xfrm>
          <a:prstGeom prst="rect">
            <a:avLst/>
          </a:prstGeom>
          <a:noFill/>
        </p:spPr>
        <p:txBody>
          <a:bodyPr wrap="square" rtlCol="0">
            <a:spAutoFit/>
          </a:bodyPr>
          <a:lstStyle/>
          <a:p>
            <a:pPr>
              <a:defRPr/>
            </a:pPr>
            <a:r>
              <a:rPr lang="en-GB" sz="2800">
                <a:latin typeface="Calibri" panose="020F0502020204030204" pitchFamily="34" charset="0"/>
                <a:ea typeface="Microsoft Sans Serif" panose="020B0604020202020204" pitchFamily="34" charset="0"/>
                <a:cs typeface="Calibri" panose="020F0502020204030204" pitchFamily="34" charset="0"/>
              </a:rPr>
              <a:t>Financial operations are very diverse and are carried out continuously in the world of finance. Examples of financial operations are: opening a current account, a term deposit, a savings book, taking out a loan, taking out a pension plan, buying shares...</a:t>
            </a:r>
            <a:r>
              <a:rPr lang="en-GB" altLang="es-ES" sz="2800">
                <a:latin typeface="Calibri" panose="020F0502020204030204" pitchFamily="34" charset="0"/>
                <a:ea typeface="Microsoft Sans Serif" panose="020B0604020202020204" pitchFamily="34" charset="0"/>
                <a:cs typeface="Calibri" panose="020F0502020204030204" pitchFamily="34" charset="0"/>
              </a:rPr>
              <a:t> </a:t>
            </a:r>
          </a:p>
          <a:p>
            <a:pPr>
              <a:defRPr/>
            </a:pPr>
            <a:endParaRPr lang="en-GB" altLang="es-ES"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altLang="es-ES" sz="2800">
                <a:latin typeface="Calibri" panose="020F0502020204030204" pitchFamily="34" charset="0"/>
                <a:ea typeface="Microsoft Sans Serif" panose="020B0604020202020204" pitchFamily="34" charset="0"/>
                <a:cs typeface="Calibri" panose="020F0502020204030204" pitchFamily="34" charset="0"/>
              </a:rPr>
              <a:t>Basically, a financial operation consists of an exchange of available capital at different points in time.</a:t>
            </a:r>
          </a:p>
          <a:p>
            <a:pPr>
              <a:defRPr/>
            </a:pPr>
            <a:endParaRPr lang="en-GB" altLang="es-ES"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altLang="es-ES" sz="2800">
                <a:latin typeface="Calibri" panose="020F0502020204030204" pitchFamily="34" charset="0"/>
                <a:ea typeface="Microsoft Sans Serif" panose="020B0604020202020204" pitchFamily="34" charset="0"/>
                <a:cs typeface="Calibri" panose="020F0502020204030204" pitchFamily="34" charset="0"/>
              </a:rPr>
              <a:t>Whoever </a:t>
            </a:r>
            <a:r>
              <a:rPr lang="en-GB" altLang="es-ES" sz="2800" b="1">
                <a:latin typeface="Calibri" panose="020F0502020204030204" pitchFamily="34" charset="0"/>
                <a:ea typeface="Microsoft Sans Serif" panose="020B0604020202020204" pitchFamily="34" charset="0"/>
                <a:cs typeface="Calibri" panose="020F0502020204030204" pitchFamily="34" charset="0"/>
              </a:rPr>
              <a:t>lends</a:t>
            </a:r>
            <a:r>
              <a:rPr lang="en-GB" altLang="es-ES" sz="2800">
                <a:latin typeface="Calibri" panose="020F0502020204030204" pitchFamily="34" charset="0"/>
                <a:ea typeface="Microsoft Sans Serif" panose="020B0604020202020204" pitchFamily="34" charset="0"/>
                <a:cs typeface="Calibri" panose="020F0502020204030204" pitchFamily="34" charset="0"/>
              </a:rPr>
              <a:t> the money is called the </a:t>
            </a:r>
            <a:r>
              <a:rPr lang="en-GB" altLang="es-ES" sz="2800" b="1">
                <a:latin typeface="Calibri" panose="020F0502020204030204" pitchFamily="34" charset="0"/>
                <a:ea typeface="Microsoft Sans Serif" panose="020B0604020202020204" pitchFamily="34" charset="0"/>
                <a:cs typeface="Calibri" panose="020F0502020204030204" pitchFamily="34" charset="0"/>
              </a:rPr>
              <a:t>lender or creditor</a:t>
            </a:r>
            <a:r>
              <a:rPr lang="en-GB" altLang="es-ES" sz="2800">
                <a:latin typeface="Calibri" panose="020F0502020204030204" pitchFamily="34" charset="0"/>
                <a:ea typeface="Microsoft Sans Serif" panose="020B0604020202020204" pitchFamily="34" charset="0"/>
                <a:cs typeface="Calibri" panose="020F0502020204030204" pitchFamily="34" charset="0"/>
              </a:rPr>
              <a:t>. The person who </a:t>
            </a:r>
            <a:r>
              <a:rPr lang="en-GB" altLang="es-ES" sz="2800" b="1">
                <a:latin typeface="Calibri" panose="020F0502020204030204" pitchFamily="34" charset="0"/>
                <a:ea typeface="Microsoft Sans Serif" panose="020B0604020202020204" pitchFamily="34" charset="0"/>
                <a:cs typeface="Calibri" panose="020F0502020204030204" pitchFamily="34" charset="0"/>
              </a:rPr>
              <a:t>receives it </a:t>
            </a:r>
            <a:r>
              <a:rPr lang="en-GB" altLang="es-ES" sz="2800">
                <a:latin typeface="Calibri" panose="020F0502020204030204" pitchFamily="34" charset="0"/>
                <a:ea typeface="Microsoft Sans Serif" panose="020B0604020202020204" pitchFamily="34" charset="0"/>
                <a:cs typeface="Calibri" panose="020F0502020204030204" pitchFamily="34" charset="0"/>
              </a:rPr>
              <a:t>is called the </a:t>
            </a:r>
            <a:r>
              <a:rPr lang="en-GB" altLang="es-ES" sz="2800" b="1">
                <a:latin typeface="Calibri" panose="020F0502020204030204" pitchFamily="34" charset="0"/>
                <a:ea typeface="Microsoft Sans Serif" panose="020B0604020202020204" pitchFamily="34" charset="0"/>
                <a:cs typeface="Calibri" panose="020F0502020204030204" pitchFamily="34" charset="0"/>
              </a:rPr>
              <a:t>borrower or debtor</a:t>
            </a:r>
            <a:r>
              <a:rPr lang="en-GB" altLang="es-ES" sz="2800">
                <a:latin typeface="Calibri" panose="020F0502020204030204" pitchFamily="34" charset="0"/>
                <a:ea typeface="Microsoft Sans Serif" panose="020B0604020202020204" pitchFamily="34" charset="0"/>
                <a:cs typeface="Calibri" panose="020F0502020204030204" pitchFamily="34" charset="0"/>
              </a:rPr>
              <a:t>. It is essential to emphasise that the capital provided by both are equivalent at all times.</a:t>
            </a:r>
          </a:p>
          <a:p>
            <a:pPr>
              <a:defRPr/>
            </a:pPr>
            <a:endParaRPr lang="en-GB" altLang="es-ES" sz="2800" dirty="0">
              <a:latin typeface="Calibri" panose="020F0502020204030204" pitchFamily="34" charset="0"/>
              <a:ea typeface="Microsoft Sans Serif" panose="020B0604020202020204" pitchFamily="34" charset="0"/>
              <a:cs typeface="Calibri" panose="020F0502020204030204" pitchFamily="34" charset="0"/>
            </a:endParaRP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10" name="Imagen 9" descr="Una caricatura de una persona&#10;&#10;Descripción generada automáticamente con confianza media">
            <a:extLst>
              <a:ext uri="{FF2B5EF4-FFF2-40B4-BE49-F238E27FC236}">
                <a16:creationId xmlns:a16="http://schemas.microsoft.com/office/drawing/2014/main" id="{14F030FE-E7BF-A7A3-2BA4-A4815926A6B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554827" y="2912983"/>
            <a:ext cx="5229051" cy="4461034"/>
          </a:xfrm>
          <a:prstGeom prst="rect">
            <a:avLst/>
          </a:prstGeom>
        </p:spPr>
      </p:pic>
    </p:spTree>
    <p:extLst>
      <p:ext uri="{BB962C8B-B14F-4D97-AF65-F5344CB8AC3E}">
        <p14:creationId xmlns:p14="http://schemas.microsoft.com/office/powerpoint/2010/main" val="1090680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23444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2.</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Difference between the “Interest Rate” and “Interest” of a financial operation.</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600200" y="3314700"/>
            <a:ext cx="9448800" cy="3970318"/>
          </a:xfrm>
          <a:prstGeom prst="rect">
            <a:avLst/>
          </a:prstGeom>
          <a:noFill/>
        </p:spPr>
        <p:txBody>
          <a:bodyPr wrap="square" rtlCol="0">
            <a:spAutoFit/>
          </a:bodyPr>
          <a:lstStyle/>
          <a:p>
            <a:pPr>
              <a:defRPr/>
            </a:pPr>
            <a:r>
              <a:rPr lang="en-GB" sz="2800">
                <a:latin typeface="Calibri" panose="020F0502020204030204" pitchFamily="34" charset="0"/>
                <a:ea typeface="Microsoft Sans Serif" panose="020B0604020202020204" pitchFamily="34" charset="0"/>
                <a:cs typeface="Calibri" panose="020F0502020204030204" pitchFamily="34" charset="0"/>
              </a:rPr>
              <a:t>Money, like any product we want to acquire, has a price.  Interest rate is the price of money.  That is, what we pay to a bank for lending us money (e.g. a mortgage), or what the bank pays us for depositing our money (e.g. a deposit).  </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The interest rate is always expressed as a percentage, refers to a given period of time and is applied to the amount lent or deposited.</a:t>
            </a:r>
            <a:r>
              <a:rPr lang="en-GB" altLang="es-ES" sz="2800">
                <a:latin typeface="Calibri" panose="020F0502020204030204" pitchFamily="34" charset="0"/>
                <a:ea typeface="Microsoft Sans Serif" panose="020B0604020202020204" pitchFamily="34" charset="0"/>
                <a:cs typeface="Calibri" panose="020F0502020204030204" pitchFamily="34" charset="0"/>
              </a:rPr>
              <a:t> </a:t>
            </a:r>
            <a:endParaRPr lang="en-GB" altLang="es-ES" sz="2800" dirty="0">
              <a:latin typeface="Calibri" panose="020F0502020204030204" pitchFamily="34" charset="0"/>
              <a:ea typeface="Microsoft Sans Serif" panose="020B0604020202020204" pitchFamily="34" charset="0"/>
              <a:cs typeface="Calibri" panose="020F0502020204030204" pitchFamily="34" charset="0"/>
            </a:endParaRP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descr="Icono&#10;&#10;Descripción generada automáticamente">
            <a:extLst>
              <a:ext uri="{FF2B5EF4-FFF2-40B4-BE49-F238E27FC236}">
                <a16:creationId xmlns:a16="http://schemas.microsoft.com/office/drawing/2014/main" id="{24065376-83A8-FBEE-AD76-EDBFD1ABFA2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065346" y="2919680"/>
            <a:ext cx="4771541" cy="4760357"/>
          </a:xfrm>
          <a:prstGeom prst="rect">
            <a:avLst/>
          </a:prstGeom>
        </p:spPr>
      </p:pic>
    </p:spTree>
    <p:extLst>
      <p:ext uri="{BB962C8B-B14F-4D97-AF65-F5344CB8AC3E}">
        <p14:creationId xmlns:p14="http://schemas.microsoft.com/office/powerpoint/2010/main" val="3891054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23444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2.</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Difference between the “Interest Rate” and “Interest” of a financial operation.</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600200" y="3314700"/>
            <a:ext cx="7162800" cy="5262979"/>
          </a:xfrm>
          <a:prstGeom prst="rect">
            <a:avLst/>
          </a:prstGeom>
          <a:noFill/>
        </p:spPr>
        <p:txBody>
          <a:bodyPr wrap="square" rtlCol="0">
            <a:spAutoFit/>
          </a:bodyPr>
          <a:lstStyle/>
          <a:p>
            <a:pPr>
              <a:defRPr/>
            </a:pPr>
            <a:r>
              <a:rPr lang="en-GB" sz="2800">
                <a:latin typeface="Calibri" panose="020F0502020204030204" pitchFamily="34" charset="0"/>
                <a:ea typeface="Microsoft Sans Serif" panose="020B0604020202020204" pitchFamily="34" charset="0"/>
                <a:cs typeface="Calibri" panose="020F0502020204030204" pitchFamily="34" charset="0"/>
              </a:rPr>
              <a:t>The term "</a:t>
            </a:r>
            <a:r>
              <a:rPr lang="en-GB" sz="2800" b="1">
                <a:latin typeface="Calibri" panose="020F0502020204030204" pitchFamily="34" charset="0"/>
                <a:ea typeface="Microsoft Sans Serif" panose="020B0604020202020204" pitchFamily="34" charset="0"/>
                <a:cs typeface="Calibri" panose="020F0502020204030204" pitchFamily="34" charset="0"/>
              </a:rPr>
              <a:t>interest</a:t>
            </a:r>
            <a:r>
              <a:rPr lang="en-GB" sz="2800">
                <a:latin typeface="Calibri" panose="020F0502020204030204" pitchFamily="34" charset="0"/>
                <a:ea typeface="Microsoft Sans Serif" panose="020B0604020202020204" pitchFamily="34" charset="0"/>
                <a:cs typeface="Calibri" panose="020F0502020204030204" pitchFamily="34" charset="0"/>
              </a:rPr>
              <a:t>" is often used as a synonym for "</a:t>
            </a:r>
            <a:r>
              <a:rPr lang="en-GB" sz="2800" b="1">
                <a:latin typeface="Calibri" panose="020F0502020204030204" pitchFamily="34" charset="0"/>
                <a:ea typeface="Microsoft Sans Serif" panose="020B0604020202020204" pitchFamily="34" charset="0"/>
                <a:cs typeface="Calibri" panose="020F0502020204030204" pitchFamily="34" charset="0"/>
              </a:rPr>
              <a:t>interest rate</a:t>
            </a:r>
            <a:r>
              <a:rPr lang="en-GB" sz="2800">
                <a:latin typeface="Calibri" panose="020F0502020204030204" pitchFamily="34" charset="0"/>
                <a:ea typeface="Microsoft Sans Serif" panose="020B0604020202020204" pitchFamily="34" charset="0"/>
                <a:cs typeface="Calibri" panose="020F0502020204030204" pitchFamily="34" charset="0"/>
              </a:rPr>
              <a:t>", but it is not the same thing; the interest rate is a percentage and the interest is the result of applying that percentage to the principal over the respective term.  </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For example, if we ask the bank for a loan of €10,000 and the interest rate is 10% per year, the interest is €1,000 (10% x 10,000=€1,000), and I will pay the bank a total of €11,000 for having it.</a:t>
            </a:r>
            <a:r>
              <a:rPr lang="en-GB" altLang="es-ES" sz="2800">
                <a:latin typeface="Calibri" panose="020F0502020204030204" pitchFamily="34" charset="0"/>
                <a:ea typeface="Microsoft Sans Serif" panose="020B0604020202020204" pitchFamily="34" charset="0"/>
                <a:cs typeface="Calibri" panose="020F0502020204030204" pitchFamily="34" charset="0"/>
              </a:rPr>
              <a:t> </a:t>
            </a:r>
            <a:endParaRPr lang="en-GB" altLang="es-ES" sz="2800" dirty="0">
              <a:latin typeface="Calibri" panose="020F0502020204030204" pitchFamily="34" charset="0"/>
              <a:ea typeface="Microsoft Sans Serif" panose="020B0604020202020204" pitchFamily="34" charset="0"/>
              <a:cs typeface="Calibri" panose="020F0502020204030204" pitchFamily="34" charset="0"/>
            </a:endParaRP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aphicFrame>
        <p:nvGraphicFramePr>
          <p:cNvPr id="7" name="Diagrama 6">
            <a:extLst>
              <a:ext uri="{FF2B5EF4-FFF2-40B4-BE49-F238E27FC236}">
                <a16:creationId xmlns:a16="http://schemas.microsoft.com/office/drawing/2014/main" id="{C7CA8730-52A2-761B-E385-B61BBEB62F73}"/>
              </a:ext>
            </a:extLst>
          </p:cNvPr>
          <p:cNvGraphicFramePr/>
          <p:nvPr>
            <p:extLst>
              <p:ext uri="{D42A27DB-BD31-4B8C-83A1-F6EECF244321}">
                <p14:modId xmlns:p14="http://schemas.microsoft.com/office/powerpoint/2010/main" val="1905402892"/>
              </p:ext>
            </p:extLst>
          </p:nvPr>
        </p:nvGraphicFramePr>
        <p:xfrm>
          <a:off x="9243391" y="2424077"/>
          <a:ext cx="8382000" cy="3522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Diagrama 10">
            <a:extLst>
              <a:ext uri="{FF2B5EF4-FFF2-40B4-BE49-F238E27FC236}">
                <a16:creationId xmlns:a16="http://schemas.microsoft.com/office/drawing/2014/main" id="{D173D5A6-9AFC-D662-A0E0-5D388CB4FB9D}"/>
              </a:ext>
            </a:extLst>
          </p:cNvPr>
          <p:cNvGraphicFramePr/>
          <p:nvPr>
            <p:extLst>
              <p:ext uri="{D42A27DB-BD31-4B8C-83A1-F6EECF244321}">
                <p14:modId xmlns:p14="http://schemas.microsoft.com/office/powerpoint/2010/main" val="533501307"/>
              </p:ext>
            </p:extLst>
          </p:nvPr>
        </p:nvGraphicFramePr>
        <p:xfrm>
          <a:off x="9243391" y="5343996"/>
          <a:ext cx="8382000" cy="336971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202038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23444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3.</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Why is time so important when </a:t>
            </a:r>
            <a:b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b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we talk about money?</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600200" y="3314700"/>
            <a:ext cx="8153400" cy="4401205"/>
          </a:xfrm>
          <a:prstGeom prst="rect">
            <a:avLst/>
          </a:prstGeom>
          <a:noFill/>
        </p:spPr>
        <p:txBody>
          <a:bodyPr wrap="square" rtlCol="0">
            <a:spAutoFit/>
          </a:bodyPr>
          <a:lstStyle/>
          <a:p>
            <a:pPr>
              <a:defRPr/>
            </a:pPr>
            <a:r>
              <a:rPr lang="en-GB" sz="2800">
                <a:latin typeface="Calibri" panose="020F0502020204030204" pitchFamily="34" charset="0"/>
                <a:ea typeface="Microsoft Sans Serif" panose="020B0604020202020204" pitchFamily="34" charset="0"/>
                <a:cs typeface="Calibri" panose="020F0502020204030204" pitchFamily="34" charset="0"/>
              </a:rPr>
              <a:t>We all know from experience that the prices of the goods and services we buy tend to increase over time.  As a consequence, the value of money is decreasing and with it our purchasing power.  In other words, with the same amount of money, for example €1000, we can buy less today than a year ago. </a:t>
            </a:r>
          </a:p>
          <a:p>
            <a:pPr>
              <a:defRPr/>
            </a:pPr>
            <a:endParaRPr lang="en-GB" sz="2800">
              <a:effectLst/>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This allows us to understand that </a:t>
            </a:r>
            <a:r>
              <a:rPr lang="en-GB" sz="2800" b="1">
                <a:latin typeface="Calibri" panose="020F0502020204030204" pitchFamily="34" charset="0"/>
                <a:ea typeface="Microsoft Sans Serif" panose="020B0604020202020204" pitchFamily="34" charset="0"/>
                <a:cs typeface="Calibri" panose="020F0502020204030204" pitchFamily="34" charset="0"/>
              </a:rPr>
              <a:t>the same amount of money will have a different value depending on when it is received.</a:t>
            </a:r>
          </a:p>
        </p:txBody>
      </p:sp>
      <p:pic>
        <p:nvPicPr>
          <p:cNvPr id="8" name="Imagen 7" descr="Imagen que contiene Icono&#10;&#10;Descripción generada automáticamente">
            <a:extLst>
              <a:ext uri="{FF2B5EF4-FFF2-40B4-BE49-F238E27FC236}">
                <a16:creationId xmlns:a16="http://schemas.microsoft.com/office/drawing/2014/main" id="{79E1C7CA-6528-F1CA-3664-990EF15EA38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820400" y="3386379"/>
            <a:ext cx="6096000" cy="4357687"/>
          </a:xfrm>
          <a:prstGeom prst="rect">
            <a:avLst/>
          </a:prstGeom>
        </p:spPr>
      </p:pic>
    </p:spTree>
    <p:extLst>
      <p:ext uri="{BB962C8B-B14F-4D97-AF65-F5344CB8AC3E}">
        <p14:creationId xmlns:p14="http://schemas.microsoft.com/office/powerpoint/2010/main" val="2900321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23444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3.</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Why is time so important when </a:t>
            </a:r>
            <a:b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b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we talk about money?</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600200" y="3314700"/>
            <a:ext cx="10439400" cy="5262979"/>
          </a:xfrm>
          <a:prstGeom prst="rect">
            <a:avLst/>
          </a:prstGeom>
          <a:noFill/>
        </p:spPr>
        <p:txBody>
          <a:bodyPr wrap="square" rtlCol="0">
            <a:spAutoFit/>
          </a:bodyPr>
          <a:lstStyle/>
          <a:p>
            <a:pPr>
              <a:defRPr/>
            </a:pPr>
            <a:r>
              <a:rPr lang="en-GB" sz="2800">
                <a:latin typeface="Calibri" panose="020F0502020204030204" pitchFamily="34" charset="0"/>
                <a:ea typeface="Microsoft Sans Serif" panose="020B0604020202020204" pitchFamily="34" charset="0"/>
                <a:cs typeface="Calibri" panose="020F0502020204030204" pitchFamily="34" charset="0"/>
              </a:rPr>
              <a:t>When there is inflation (a continuous increase in prices over time), this is obvious. But </a:t>
            </a:r>
            <a:r>
              <a:rPr lang="en-GB" sz="2800" b="1">
                <a:latin typeface="Calibri" panose="020F0502020204030204" pitchFamily="34" charset="0"/>
                <a:ea typeface="Microsoft Sans Serif" panose="020B0604020202020204" pitchFamily="34" charset="0"/>
                <a:cs typeface="Calibri" panose="020F0502020204030204" pitchFamily="34" charset="0"/>
              </a:rPr>
              <a:t>what happens in a situation of complete price stability (no inflation)</a:t>
            </a:r>
            <a:r>
              <a:rPr lang="en-GB" sz="2800">
                <a:latin typeface="Calibri" panose="020F0502020204030204" pitchFamily="34" charset="0"/>
                <a:ea typeface="Microsoft Sans Serif" panose="020B0604020202020204" pitchFamily="34" charset="0"/>
                <a:cs typeface="Calibri" panose="020F0502020204030204" pitchFamily="34" charset="0"/>
              </a:rPr>
              <a:t>? Well, even in that situation, we would prefer to have the money now rather than wait a year, because even if with that €1000 we could acquire the same goods today as in a year's time, by having that money today we could make the €1000 profitable and in a year's time, we could recover that sum plus the return it has generated. </a:t>
            </a:r>
          </a:p>
          <a:p>
            <a:pPr>
              <a:defRPr/>
            </a:pPr>
            <a:endParaRPr lang="en-GB" sz="2800">
              <a:effectLst/>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Therefore, each amount of money is associated with a date. In other words, €1000 on 15 January is not worth the same as €1000 on 15 March.</a:t>
            </a:r>
          </a:p>
        </p:txBody>
      </p:sp>
      <p:pic>
        <p:nvPicPr>
          <p:cNvPr id="6" name="Imagen 5" descr="Imagen que contiene Flecha&#10;&#10;Descripción generada automáticamente">
            <a:extLst>
              <a:ext uri="{FF2B5EF4-FFF2-40B4-BE49-F238E27FC236}">
                <a16:creationId xmlns:a16="http://schemas.microsoft.com/office/drawing/2014/main" id="{705D41A3-9ECC-707E-DC2B-FE83E80C132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106400" y="3848100"/>
            <a:ext cx="3429000" cy="3447855"/>
          </a:xfrm>
          <a:prstGeom prst="rect">
            <a:avLst/>
          </a:prstGeom>
        </p:spPr>
      </p:pic>
    </p:spTree>
    <p:extLst>
      <p:ext uri="{BB962C8B-B14F-4D97-AF65-F5344CB8AC3E}">
        <p14:creationId xmlns:p14="http://schemas.microsoft.com/office/powerpoint/2010/main" val="806773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B95F2298-D1A3-83FF-0A0E-0740D938580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668000" y="4381500"/>
            <a:ext cx="7010400" cy="3998043"/>
          </a:xfrm>
          <a:prstGeom prst="rect">
            <a:avLst/>
          </a:prstGeom>
        </p:spPr>
      </p:pic>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0058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4.</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Capitalization and Discounting of money.</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9448800" cy="6555641"/>
          </a:xfrm>
          <a:prstGeom prst="rect">
            <a:avLst/>
          </a:prstGeom>
          <a:noFill/>
        </p:spPr>
        <p:txBody>
          <a:bodyPr wrap="square" rtlCol="0">
            <a:spAutoFit/>
          </a:bodyPr>
          <a:lstStyle/>
          <a:p>
            <a:pPr>
              <a:defRPr/>
            </a:pPr>
            <a:r>
              <a:rPr lang="en-GB" sz="2800" b="1">
                <a:latin typeface="Calibri" panose="020F0502020204030204" pitchFamily="34" charset="0"/>
                <a:ea typeface="Microsoft Sans Serif" panose="020B0604020202020204" pitchFamily="34" charset="0"/>
                <a:cs typeface="Calibri" panose="020F0502020204030204" pitchFamily="34" charset="0"/>
              </a:rPr>
              <a:t>Capitalization</a:t>
            </a:r>
            <a:r>
              <a:rPr lang="en-GB" sz="2800">
                <a:latin typeface="Calibri" panose="020F0502020204030204" pitchFamily="34" charset="0"/>
                <a:ea typeface="Microsoft Sans Serif" panose="020B0604020202020204" pitchFamily="34" charset="0"/>
                <a:cs typeface="Calibri" panose="020F0502020204030204" pitchFamily="34" charset="0"/>
              </a:rPr>
              <a:t>: this consists of giving up current capital (by lending or investing it) in order to obtain a higher capital in the future. The difference between the value of the future capital and the current capital is the interest. </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u="sng">
                <a:latin typeface="Calibri" panose="020F0502020204030204" pitchFamily="34" charset="0"/>
                <a:ea typeface="Microsoft Sans Serif" panose="020B0604020202020204" pitchFamily="34" charset="0"/>
                <a:cs typeface="Calibri" panose="020F0502020204030204" pitchFamily="34" charset="0"/>
              </a:rPr>
              <a:t>Example</a:t>
            </a:r>
            <a:r>
              <a:rPr lang="en-GB" sz="2800">
                <a:latin typeface="Calibri" panose="020F0502020204030204" pitchFamily="34" charset="0"/>
                <a:ea typeface="Microsoft Sans Serif" panose="020B0604020202020204" pitchFamily="34" charset="0"/>
                <a:cs typeface="Calibri" panose="020F0502020204030204" pitchFamily="34" charset="0"/>
              </a:rPr>
              <a:t>: “taking out a fixed-term deposit”, i.e. we deposit the money in a financial institution and we get it back later, plus interest; it is similar to when a financial institution lends capital and gets it back later increased with the corresponding interest.</a:t>
            </a:r>
          </a:p>
          <a:p>
            <a:pPr>
              <a:defRPr/>
            </a:pPr>
            <a:endParaRPr lang="en-GB" altLang="es-ES"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altLang="es-ES" sz="2800">
                <a:latin typeface="Calibri" panose="020F0502020204030204" pitchFamily="34" charset="0"/>
                <a:ea typeface="Microsoft Sans Serif" panose="020B0604020202020204" pitchFamily="34" charset="0"/>
                <a:cs typeface="Calibri" panose="020F0502020204030204" pitchFamily="34" charset="0"/>
              </a:rPr>
              <a:t>On capitalization it is true that: </a:t>
            </a:r>
          </a:p>
          <a:p>
            <a:pPr>
              <a:defRPr/>
            </a:pPr>
            <a:endParaRPr lang="en-GB" altLang="es-ES"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altLang="es-ES" sz="2800" b="1">
                <a:latin typeface="Calibri" panose="020F0502020204030204" pitchFamily="34" charset="0"/>
                <a:ea typeface="Microsoft Sans Serif" panose="020B0604020202020204" pitchFamily="34" charset="0"/>
                <a:cs typeface="Calibri" panose="020F0502020204030204" pitchFamily="34" charset="0"/>
              </a:rPr>
              <a:t>Future capital = Current capital + Interest</a:t>
            </a:r>
          </a:p>
          <a:p>
            <a:pPr>
              <a:defRPr/>
            </a:pPr>
            <a:endParaRPr lang="en-GB" altLang="es-ES" sz="2800" dirty="0">
              <a:latin typeface="Calibri" panose="020F0502020204030204" pitchFamily="34" charset="0"/>
              <a:ea typeface="Microsoft Sans Serif" panose="020B0604020202020204" pitchFamily="34" charset="0"/>
              <a:cs typeface="Calibri" panose="020F0502020204030204" pitchFamily="34" charset="0"/>
            </a:endParaRP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623151608"/>
      </p:ext>
    </p:extLst>
  </p:cSld>
  <p:clrMapOvr>
    <a:masterClrMapping/>
  </p:clrMapOvr>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1995</Words>
  <Application>Microsoft Office PowerPoint</Application>
  <PresentationFormat>Personalizado</PresentationFormat>
  <Paragraphs>124</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20</vt:i4>
      </vt:variant>
    </vt:vector>
  </HeadingPairs>
  <TitlesOfParts>
    <vt:vector size="26" baseType="lpstr">
      <vt:lpstr>Arial</vt:lpstr>
      <vt:lpstr>Calibri</vt:lpstr>
      <vt:lpstr>Calibri Light</vt:lpstr>
      <vt:lpstr>Microsoft Sans Serif</vt:lpstr>
      <vt:lpstr>Diseño personalizado</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FLY - PPT TEMPLATE</dc:title>
  <dc:creator>Monia Coppola</dc:creator>
  <cp:keywords>DAE4gifLBQE,BAEXurJiHZU</cp:keywords>
  <cp:lastModifiedBy>Miriam Internet Web Solutions</cp:lastModifiedBy>
  <cp:revision>65</cp:revision>
  <dcterms:created xsi:type="dcterms:W3CDTF">2022-02-16T10:54:20Z</dcterms:created>
  <dcterms:modified xsi:type="dcterms:W3CDTF">2022-11-03T15:50:34Z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2022-02-16T00:00:00Z</vt:filetime>
  </property>
  <property fmtid="{D5CDD505-2E9C-101B-9397-08002B2CF9AE}" pid="3" name="Creator">
    <vt:lpwstr>Canva</vt:lpwstr>
  </property>
  <property fmtid="{D5CDD505-2E9C-101B-9397-08002B2CF9AE}" pid="4" name="LastSaved">
    <vt:filetime>2022-02-16T00:00:00Z</vt:filetime>
  </property>
</Properties>
</file>