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sldIdLst>
    <p:sldId id="258" r:id="rId3"/>
    <p:sldId id="264" r:id="rId4"/>
    <p:sldId id="257" r:id="rId5"/>
    <p:sldId id="259" r:id="rId6"/>
    <p:sldId id="281" r:id="rId7"/>
    <p:sldId id="282" r:id="rId8"/>
    <p:sldId id="261" r:id="rId9"/>
    <p:sldId id="283" r:id="rId10"/>
    <p:sldId id="278" r:id="rId11"/>
    <p:sldId id="284" r:id="rId12"/>
    <p:sldId id="276" r:id="rId13"/>
    <p:sldId id="279" r:id="rId14"/>
    <p:sldId id="275" r:id="rId15"/>
    <p:sldId id="285" r:id="rId16"/>
    <p:sldId id="286" r:id="rId17"/>
    <p:sldId id="280" r:id="rId18"/>
    <p:sldId id="287" r:id="rId19"/>
    <p:sldId id="262" r:id="rId20"/>
    <p:sldId id="260" r:id="rId21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>
            <a:extLst>
              <a:ext uri="{FF2B5EF4-FFF2-40B4-BE49-F238E27FC236}">
                <a16:creationId xmlns:a16="http://schemas.microsoft.com/office/drawing/2014/main" id="{9C931315-6F3A-4555-8DA9-1CD6886E1D7B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A2C18ABD-2E09-4D12-B8DC-A4F3284BFFB0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2" y="6698528"/>
            <a:ext cx="666749" cy="1781174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C920FE4-3EED-4939-B5CD-5FA8B1ACC3AD}"/>
              </a:ext>
            </a:extLst>
          </p:cNvPr>
          <p:cNvSpPr/>
          <p:nvPr userDrawn="1"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7C016A53-3E7D-4C94-AB33-53AD819974AD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2B99F3D4-91AE-4145-9CE9-E7FC00CE701F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773" y="1660699"/>
            <a:ext cx="7150197" cy="209549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551322-F550-4579-A7FC-CD3FF2A964D1}"/>
              </a:ext>
            </a:extLst>
          </p:cNvPr>
          <p:cNvSpPr txBox="1"/>
          <p:nvPr userDrawn="1"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6F032-0665-4332-8C25-0049F35350AB}"/>
              </a:ext>
            </a:extLst>
          </p:cNvPr>
          <p:cNvSpPr txBox="1"/>
          <p:nvPr userDrawn="1"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3425" marR="2317750" algn="ctr"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fly-project.eu</a:t>
            </a:r>
            <a:endParaRPr lang="es-ES" sz="20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6AB2019-3457-4EE8-8672-C1BF6DA1A65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ED4DA05C-E544-4608-B1B5-2E5081A4CB0C}"/>
              </a:ext>
            </a:extLst>
          </p:cNvPr>
          <p:cNvSpPr/>
          <p:nvPr userDrawn="1"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">
            <a:extLst>
              <a:ext uri="{FF2B5EF4-FFF2-40B4-BE49-F238E27FC236}">
                <a16:creationId xmlns:a16="http://schemas.microsoft.com/office/drawing/2014/main" id="{312572A3-0E3D-4C66-9B66-E2B974CE5C58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394" y="1028700"/>
            <a:ext cx="2606058" cy="76199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1CF81C33-52B8-4275-9F0F-E3E0733D9F05}"/>
              </a:ext>
            </a:extLst>
          </p:cNvPr>
          <p:cNvSpPr txBox="1"/>
          <p:nvPr userDrawn="1"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274397-0CC2-4713-984E-865578FB27AF}"/>
              </a:ext>
            </a:extLst>
          </p:cNvPr>
          <p:cNvSpPr txBox="1"/>
          <p:nvPr/>
        </p:nvSpPr>
        <p:spPr>
          <a:xfrm>
            <a:off x="3238500" y="5448300"/>
            <a:ext cx="11811000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Özel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ürünler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)</a:t>
            </a:r>
            <a:endParaRPr lang="tr-TR" sz="4800" b="1" spc="-65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Ortak </a:t>
            </a:r>
            <a:r>
              <a:rPr lang="en-US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Malaga</a:t>
            </a: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Üniversitesi</a:t>
            </a:r>
            <a:endParaRPr lang="en-US" sz="4800" b="1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400" b="1" spc="-6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Döviz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776121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Döviz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kuru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hareketlerinin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belirsizliği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önüne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alındığında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finansal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ürünün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çok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risk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sahip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olduğu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unutulmamalıdır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s-ES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yabancı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cinsinden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açarız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çeviririz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kararlaştırılmış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alırız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Paramızı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istediğimizde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çevirdiğimizde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zamanki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döviz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kazanabilir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kaybedebiliriz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ea typeface="Microsoft Sans Serif" panose="020B0604020202020204" pitchFamily="34" charset="0"/>
            </a:endParaRPr>
          </a:p>
        </p:txBody>
      </p:sp>
      <p:pic>
        <p:nvPicPr>
          <p:cNvPr id="7" name="Imagen 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9BC83C1-3ADD-11D7-45CE-C5C81718C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21111" r="19382" b="20370"/>
          <a:stretch/>
        </p:blipFill>
        <p:spPr>
          <a:xfrm>
            <a:off x="10668000" y="3124200"/>
            <a:ext cx="64413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48387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Dolayısıyla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aksine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değişken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getiri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edilecektir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olumluysa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normal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kıyasla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getiri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benzer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şekilde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olumsuzsa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getiri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sıfır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Kısacası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risk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belirsizlik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varsayılmaktadır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27B70016-794C-2908-BCF6-0103CE5F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78471"/>
            <a:ext cx="6096000" cy="3429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0F26F9-A803-0D51-1EB0-36B683502F3D}"/>
              </a:ext>
            </a:extLst>
          </p:cNvPr>
          <p:cNvSpPr txBox="1"/>
          <p:nvPr/>
        </p:nvSpPr>
        <p:spPr>
          <a:xfrm>
            <a:off x="1524000" y="2781300"/>
            <a:ext cx="1546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Bağlantılı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bankacılığı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ürünleridir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sermaye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yatırırsınız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karşılığında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karlılık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tür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nihai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her zaman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hissesinin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Ibex35,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Eurostoxx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vb.),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oranının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Euribor)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döviz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kurunun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euro-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gelişimine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olacaktır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1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 Karma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tasarruf-yatırım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Karma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ikili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kombinasyonudur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durumda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sermayenin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kısmı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süre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oranıyla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Sermayenin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kalanı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süre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bağlantılı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yatırılır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kısmının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gösterge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performansına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43EDFBA0-6B99-C3F9-BA3C-FD68342A7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640494"/>
            <a:ext cx="5222245" cy="50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ar de personas una de ellas sujetando una tabla de surf&#10;&#10;Descripción generada automáticamente con confianza media">
            <a:extLst>
              <a:ext uri="{FF2B5EF4-FFF2-40B4-BE49-F238E27FC236}">
                <a16:creationId xmlns:a16="http://schemas.microsoft.com/office/drawing/2014/main" id="{5D7E8B2A-71A1-9CB3-395D-5DA57249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270010"/>
            <a:ext cx="6415789" cy="45862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alırken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1066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Sermaye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iadesi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vadesinde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sermayenin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%100'ünün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iade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edileceğinin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edilip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edilmediğini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kontrol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2800" dirty="0">
              <a:ea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maksimum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minimum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kârlılık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var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?: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Kârlılık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endekslendiği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değerlerin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performansına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olacaktır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endeksin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gösterge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menkul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kıymetlerin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performansının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beklendiği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olmaması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minimum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karlılık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bazen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minimum %0'dır,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kazanılmaz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Durum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böyle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değilse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kayıpların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yaşanabileceğini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unutmayın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alırken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Erken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mümkün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çoğu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erken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iptale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izin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vermez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nedenle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vadesinden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önce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ihtiyacınız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olup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olmayacağını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öngörmeniz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çünkü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kullanamazsınız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İstisnalar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vardır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bazı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durumlarda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edilebilirler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çok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erken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ödemeniz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Yapılandırılmış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vergilendirilmesi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yapılandırılmış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şekilde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vergilendirilen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vergiye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tabidir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D862EF4-F175-9067-5434-89ECFF1E2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270010"/>
            <a:ext cx="6095999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alırken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Y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ıllık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yüzde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şey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değildir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</a:t>
            </a:r>
            <a:r>
              <a:rPr lang="tr-TR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Y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ıllık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yüzde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dönemsel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arasındaki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farkı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vurgulamak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Çoğu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paketlenmiş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endekse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kuponlarının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cazip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getirisini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vurgulayarak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sunar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yalnızca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ürünün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nihai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getirisidir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yatırılan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sermayeden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kazanılabilecek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toplam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yüzdedir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lvl="1">
              <a:defRPr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Aksine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düşük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tr-TR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YYO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net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zamanda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arasında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karşılaştırma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görevi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görecek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referans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değerdir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7EDC865-B1E7-DDA9-0D11-F7F6B5622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3345686"/>
            <a:ext cx="408627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7.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1501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"X"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bankasına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gittiğini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borsada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işlem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gören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şirketin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hisselerine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12 ay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aldığını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düşünelim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Ürünün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prospektüsüne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göre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nihai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değişken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aşağıdakilere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göre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varlıkların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performansına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olacaktır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her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hissenin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fiyatı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başlangıç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fiyatına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eşit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yüksekse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nominal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üzerinden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%3'lük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ödeyecektir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Başka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deyişle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yatırdığı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tutar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üzerinden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brüt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%3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kazanacaktır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toplam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NIR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APR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ifade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edilip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edilmediğine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dikkat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önemlidir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Öte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yandan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hisselerin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nihai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fiyatı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başlangıç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fiyatından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düşükse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%1'lik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kupon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ödeyecektir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bazen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yapılandırılmış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mevduatların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minimum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%0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varlıklar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iyi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performans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göstermezse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ücretlendirme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sıfır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7.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Yukarıdakiler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ışığında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10.000 Euro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yatırım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yapmaya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vadenin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12 ay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sermayenin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edildiğini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%3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%1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olabileceğini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hatırlar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12 ay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hissenin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artmıştır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%19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düşülmesi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brüt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300 Euro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kazanacak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10.000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Euro'yu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ödeyecektir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Hisselerden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her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ikisinin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kaybetmesi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söz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konusu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brüt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100 €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olur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yatırdığınız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tutarın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tamamını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alırsınız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C303586-87D7-312F-7CD1-CCC2FFFBC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816" y="3162300"/>
            <a:ext cx="486818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5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C66701-B7E7-E69C-5058-DDEC6B4E7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163" y="3301711"/>
            <a:ext cx="5338198" cy="33741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38286" y="833257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Özetlemek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gerekirse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57393-DEA7-C6A2-387E-C00C2B8E46C7}"/>
              </a:ext>
            </a:extLst>
          </p:cNvPr>
          <p:cNvSpPr txBox="1"/>
          <p:nvPr/>
        </p:nvSpPr>
        <p:spPr>
          <a:xfrm>
            <a:off x="1995489" y="2628900"/>
            <a:ext cx="3460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47394E2-E6F7-9437-A91E-97F92F8C7377}"/>
              </a:ext>
            </a:extLst>
          </p:cNvPr>
          <p:cNvSpPr txBox="1"/>
          <p:nvPr/>
        </p:nvSpPr>
        <p:spPr>
          <a:xfrm>
            <a:off x="1995487" y="3128306"/>
            <a:ext cx="464374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amacı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sahibinin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ölümüne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sağlamaktır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altLang="ko-K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18F48C9-FC4D-84C8-1331-4B2E7E9EE33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931140"/>
            <a:ext cx="638173" cy="1602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D6A5FD-DB86-2F6B-8FD5-EF209CE0FE7F}"/>
              </a:ext>
            </a:extLst>
          </p:cNvPr>
          <p:cNvSpPr txBox="1"/>
          <p:nvPr/>
        </p:nvSpPr>
        <p:spPr>
          <a:xfrm>
            <a:off x="1995488" y="5687080"/>
            <a:ext cx="3321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CBD73E-08FE-1BD6-E61E-9F8EF73D8484}"/>
              </a:ext>
            </a:extLst>
          </p:cNvPr>
          <p:cNvSpPr txBox="1"/>
          <p:nvPr/>
        </p:nvSpPr>
        <p:spPr>
          <a:xfrm>
            <a:off x="1995487" y="6210300"/>
            <a:ext cx="464374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Nihai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ücretlendirme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her zaman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hissesinin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oranının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döviz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kurunun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gelişimine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olacaktır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C64ED36-F27D-A4E8-7D60-5AC661C434B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777711"/>
            <a:ext cx="638173" cy="1486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EC897-4108-538C-0545-7CD48DF8D55C}"/>
              </a:ext>
            </a:extLst>
          </p:cNvPr>
          <p:cNvSpPr txBox="1"/>
          <p:nvPr/>
        </p:nvSpPr>
        <p:spPr>
          <a:xfrm>
            <a:off x="13106398" y="270510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Karışık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14C4-262B-CFC5-F368-E28B96CC6756}"/>
              </a:ext>
            </a:extLst>
          </p:cNvPr>
          <p:cNvSpPr txBox="1"/>
          <p:nvPr/>
        </p:nvSpPr>
        <p:spPr>
          <a:xfrm>
            <a:off x="13106398" y="3213271"/>
            <a:ext cx="4876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Karma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ikili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vadeli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endekse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mevduatların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kombinasyonudur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F77757EA-8628-B6E1-F7D6-0406F5167F5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11" y="2931140"/>
            <a:ext cx="638173" cy="16396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DCD3A-3651-DA36-A870-BD08006C8C91}"/>
              </a:ext>
            </a:extLst>
          </p:cNvPr>
          <p:cNvSpPr txBox="1"/>
          <p:nvPr/>
        </p:nvSpPr>
        <p:spPr>
          <a:xfrm>
            <a:off x="13106398" y="5687080"/>
            <a:ext cx="4411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Döviz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hesabı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E22D3DF-9016-ADFE-B491-A981D3CF8358}"/>
              </a:ext>
            </a:extLst>
          </p:cNvPr>
          <p:cNvSpPr txBox="1"/>
          <p:nvPr/>
        </p:nvSpPr>
        <p:spPr>
          <a:xfrm>
            <a:off x="13106398" y="6233652"/>
            <a:ext cx="42672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Euro'dan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biriminde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çalışan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DD2F338-E360-3DE7-6475-1B05002A874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110" y="5799104"/>
            <a:ext cx="638173" cy="14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E94187-2C23-4078-BF40-98553CAA15C3}"/>
              </a:ext>
            </a:extLst>
          </p:cNvPr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FAC70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Teşekkürler</a:t>
            </a:r>
            <a:r>
              <a:rPr lang="en-US" sz="8000" b="1" spc="-114" dirty="0">
                <a:solidFill>
                  <a:srgbClr val="FAC70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AC709"/>
              </a:solidFill>
              <a:effectLst/>
              <a:uLnTx/>
              <a:uFillTx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A7D33-1D53-3061-8F07-5067688E3261}"/>
              </a:ext>
            </a:extLst>
          </p:cNvPr>
          <p:cNvSpPr txBox="1"/>
          <p:nvPr/>
        </p:nvSpPr>
        <p:spPr>
          <a:xfrm>
            <a:off x="4343400" y="6853084"/>
            <a:ext cx="91661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Ortak</a:t>
            </a:r>
            <a:r>
              <a:rPr lang="tr-TR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:</a:t>
            </a:r>
            <a:r>
              <a:rPr lang="en-US" sz="44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Malaga </a:t>
            </a:r>
            <a:r>
              <a:rPr lang="en-US" sz="44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Üniversitesi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Amaçlar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Hedefler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06D19-7757-4ABE-BAED-6D5E2D696DDB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modülün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şunları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yapabileceksiniz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63823-CA1E-0A50-5BB7-82A235C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8129" y="4639192"/>
            <a:ext cx="7353671" cy="4058318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384" y="3734942"/>
            <a:ext cx="370416" cy="2800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753164" y="4708121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505493" y="3562564"/>
            <a:ext cx="807719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ipoteklerin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nasıl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çalıştığını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anlamak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505493" y="4598627"/>
            <a:ext cx="93726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Yapılandırılmış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mevduatların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nasıl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çalıştığını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anlamak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9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32831" y="114535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İndeks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0C826FD-FEDF-7F76-8457-C265509D8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487" y="4230876"/>
            <a:ext cx="6749722" cy="4499814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246" y="2449071"/>
            <a:ext cx="370416" cy="28000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404497" y="4199276"/>
            <a:ext cx="381000" cy="32622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425246" y="3236453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286000" y="2237482"/>
            <a:ext cx="6553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286000" y="3089926"/>
            <a:ext cx="8077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ipoteklerin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6ABA70-2A00-5E18-8F67-4291A0157C19}"/>
              </a:ext>
            </a:extLst>
          </p:cNvPr>
          <p:cNvSpPr txBox="1"/>
          <p:nvPr/>
        </p:nvSpPr>
        <p:spPr>
          <a:xfrm>
            <a:off x="2279374" y="4004326"/>
            <a:ext cx="960782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Döviz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198203E-F30C-C231-7F97-00A10E77FEF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747" y="5157305"/>
            <a:ext cx="370416" cy="280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0E3023D-73C2-41CE-30BA-F721A1527644}"/>
              </a:ext>
            </a:extLst>
          </p:cNvPr>
          <p:cNvSpPr txBox="1"/>
          <p:nvPr/>
        </p:nvSpPr>
        <p:spPr>
          <a:xfrm>
            <a:off x="2286000" y="4980682"/>
            <a:ext cx="946265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29B4DE9F-B16F-08AD-FFB3-1774B8ACC41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442485" y="6090032"/>
            <a:ext cx="381000" cy="32622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7C60A8C-93F9-9502-FEC7-081D8D7129BE}"/>
              </a:ext>
            </a:extLst>
          </p:cNvPr>
          <p:cNvSpPr txBox="1"/>
          <p:nvPr/>
        </p:nvSpPr>
        <p:spPr>
          <a:xfrm>
            <a:off x="2317362" y="5895082"/>
            <a:ext cx="960782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5.- Karma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tasarruf-yatırım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2E8B3B53-B9F6-A45F-1FC3-F4DBB7BFBDF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735" y="6996523"/>
            <a:ext cx="370416" cy="2800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DAE6CB0-086D-5985-39F5-B41CD7FB9CD2}"/>
              </a:ext>
            </a:extLst>
          </p:cNvPr>
          <p:cNvSpPr txBox="1"/>
          <p:nvPr/>
        </p:nvSpPr>
        <p:spPr>
          <a:xfrm>
            <a:off x="2323988" y="6819900"/>
            <a:ext cx="9462656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Yapılandırılmış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alırken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dikkat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etmelisiniz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EAE6EBAD-5A96-D9A8-1E58-947E09896CA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467885" y="8291005"/>
            <a:ext cx="381000" cy="326225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37770625-0587-FC50-0FCD-0C096BB0A33D}"/>
              </a:ext>
            </a:extLst>
          </p:cNvPr>
          <p:cNvSpPr txBox="1"/>
          <p:nvPr/>
        </p:nvSpPr>
        <p:spPr>
          <a:xfrm>
            <a:off x="2342762" y="8096055"/>
            <a:ext cx="960782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7.-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Bağlantılı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mevduat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örneği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525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yaşın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üzerinde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olması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(65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yaşından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itibaren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engellilik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derecesini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(%33'e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eşit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bağımlılığını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şiddetli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büyük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bağımlılık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kanıtlaması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kişiye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seferde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periyodik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ödemeler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yoluyla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verilen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ölüm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zamanına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ödenemeyen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mutat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mesken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üzerindeki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ipotekle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teminat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işlemde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ipotek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müşteri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gidip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talep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etmez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sonra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ipotek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ederek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yerine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koltuğunun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teminat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Üstelik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mülkün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mülkiyetini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kaybetmeden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müşterinin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ölümüne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kullanmaya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devam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edebilir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636E583-B787-6ED8-ED65-F77AA849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3196428"/>
            <a:ext cx="5435664" cy="38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372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amacı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sahibinin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ölümüne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sağlamaktır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tür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verilen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azami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işletme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sözleşmesi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sırasında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edilen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değerin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yüzdesidir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seferde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çekilebilir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periyodik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aylık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şeklinde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ödenecektir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Alınacak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kiranın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miktarı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çeşitli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faktörlere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GB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Evin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Kredi alan kişinin ve eşinin yaşı.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Kirayı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ömür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boyu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arasında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seçim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7BD204-F894-F228-F107-F0A1FE384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4152900"/>
            <a:ext cx="5867400" cy="4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1531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Örnek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100.000 Euro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değerindeki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10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10.000 Euro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almanızı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sağlayacaktır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Bununla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birlikte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kişinin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öngördüğü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yaşam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süresini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aşması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nedeniyle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tükenmesi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çoğu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kuruluşu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yaşlı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kişinin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ölene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almaya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devam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etmesini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garanti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edecek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ertelenmiş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hayat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sigortası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yaptırmanıza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izin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Ters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sahibinin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alabileceği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emeklilik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maaşı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diğer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fonlar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diğer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gelirlere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tamamlayıcı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avantajlarına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sahiptir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Ayrıca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Kişisel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Vergisine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 tabi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değildir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Yıllık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gelir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sigortasından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aldığınızda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eğer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durum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buysa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sermaye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vergi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ödediğinden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işler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değişir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mevcut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vergi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avantajları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sayesinde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ödenecek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tutarın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küçük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yüzdesi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olacaktır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ipoteklerin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776121"/>
            <a:ext cx="906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Borçlunun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krediyi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düzenli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taksitler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halinde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ödeme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yükümlülüğünü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yerine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getirmesinin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normal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olduğu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geleneksel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ipoteğin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aksine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borçlunun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ölümü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üzerine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ödenecektir</a:t>
            </a:r>
            <a:r>
              <a:rPr lang="en-U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belirtildiği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sahibi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son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yararlanıcısı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ölene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birikmiş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borcun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ödenmesini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talep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edemez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istenirse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erken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iptal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edilebilir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ea typeface="Microsoft Sans Serif" panose="020B0604020202020204" pitchFamily="34" charset="0"/>
            </a:endParaRPr>
          </a:p>
          <a:p>
            <a:pPr fontAlgn="base"/>
            <a:endParaRPr lang="en-GB" sz="2800" dirty="0">
              <a:ea typeface="Microsoft Sans Serif" panose="020B0604020202020204" pitchFamily="34" charset="0"/>
            </a:endParaRPr>
          </a:p>
          <a:p>
            <a:pPr algn="just" fontAlgn="base"/>
            <a:endParaRPr lang="en-GB" sz="2800" dirty="0">
              <a:ea typeface="Microsoft Sans Serif" panose="020B0604020202020204" pitchFamily="34" charset="0"/>
            </a:endParaRPr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3290AA-FA87-1756-FF32-CC2AA7162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838450"/>
            <a:ext cx="461250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de una persona con una tabla de surf&#10;&#10;Descripción generada automáticamente con confianza media">
            <a:extLst>
              <a:ext uri="{FF2B5EF4-FFF2-40B4-BE49-F238E27FC236}">
                <a16:creationId xmlns:a16="http://schemas.microsoft.com/office/drawing/2014/main" id="{4031EEEB-986D-D234-B743-CE6EC167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211" y="3630691"/>
            <a:ext cx="6415789" cy="45862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Ters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ipoteklerin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ödeme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yolları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447800" y="3511808"/>
            <a:ext cx="1066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2800" b="1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</a:t>
            </a:r>
            <a:r>
              <a:rPr lang="en-GB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sizde</a:t>
            </a:r>
            <a:r>
              <a:rPr lang="en-GB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kalsın</a:t>
            </a:r>
            <a:r>
              <a:rPr lang="en-GB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yapmak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aldıkları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ödeyerek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olan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borçlarını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kapatmaları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yapacak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sermayeye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değillerse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tutarı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üzerinde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normal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alarak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kendilerini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edebilirler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sz="2800" dirty="0"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Evi</a:t>
            </a:r>
            <a:r>
              <a:rPr lang="en-GB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satın</a:t>
            </a:r>
            <a:r>
              <a:rPr lang="en-GB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</a:t>
            </a:r>
            <a:r>
              <a:rPr lang="tr-TR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durumda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satış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tutarı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ters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sahipleri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tarafından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üstlenilen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borcun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ödenmesi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kullanılır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Eğer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birikmiş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borcu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karşılamak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yeterli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değilse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mirasın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diğer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varlıklarının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satışını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talep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edebilir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</a:p>
          <a:p>
            <a:pPr algn="just" fontAlgn="base"/>
            <a:endParaRPr lang="en-GB" sz="2800" dirty="0">
              <a:ea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8050C7-D109-3D43-A8E6-4DCE592BE8DE}"/>
              </a:ext>
            </a:extLst>
          </p:cNvPr>
          <p:cNvSpPr txBox="1"/>
          <p:nvPr/>
        </p:nvSpPr>
        <p:spPr>
          <a:xfrm>
            <a:off x="1447800" y="2676584"/>
            <a:ext cx="15505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Mal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sahibinin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ölümü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üzerine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mirasçılar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seçenekle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hem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mülkün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mülkiyetini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hem de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kurumunda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biriken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borcu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alma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hakkına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sahiptir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</a:t>
            </a:r>
            <a:endParaRPr lang="en-GB" sz="2800" dirty="0"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Döviz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hesapları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444487" y="4497367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Euro'muz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nasıl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yatırabiliriz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Banka,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normalde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komisyon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almasına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rağmen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bunları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mevcut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piyasa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döviz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kuru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üzerinden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değiştirecektir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ea typeface="Microsoft Sans Serif" panose="020B0604020202020204" pitchFamily="34" charset="0"/>
            </a:endParaRPr>
          </a:p>
          <a:p>
            <a:pPr algn="just" fontAlgn="base"/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Komisyonlar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genellikle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bir euro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hesabından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daha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yüksektir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ancak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şey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bankaya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yakın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olduğunuza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bağlıdır</a:t>
            </a:r>
            <a:r>
              <a:rPr lang="es-E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ea typeface="Microsoft Sans Serif" panose="020B0604020202020204" pitchFamily="34" charset="0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68075FB-38FC-C87D-3BFC-4C7DA63EC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743082"/>
            <a:ext cx="6096000" cy="304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EE982E-AC76-3004-EAEE-A8543778CA0D}"/>
              </a:ext>
            </a:extLst>
          </p:cNvPr>
          <p:cNvSpPr txBox="1"/>
          <p:nvPr/>
        </p:nvSpPr>
        <p:spPr>
          <a:xfrm>
            <a:off x="1447800" y="2806824"/>
            <a:ext cx="15697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Yabancı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cinsinden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avrodan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farklı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biriminde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çalışan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lardır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Başka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deyişle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hesabımız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normal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hesapta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avro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tuttuğumuz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tutabiliriz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Para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yatırmak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transfer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bunu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cinsinden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yapmamız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gerekeceğini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açıklığa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kavuşturmak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önemlidir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74122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1483</Words>
  <Application>Microsoft Office PowerPoint</Application>
  <PresentationFormat>Custom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- PPT TEMPLATE</dc:title>
  <dc:creator>Monia Coppola</dc:creator>
  <cp:keywords>DAE4gifLBQE,BAEXurJiHZU</cp:keywords>
  <cp:lastModifiedBy>Refik Doygun</cp:lastModifiedBy>
  <cp:revision>97</cp:revision>
  <dcterms:created xsi:type="dcterms:W3CDTF">2022-02-16T10:54:20Z</dcterms:created>
  <dcterms:modified xsi:type="dcterms:W3CDTF">2023-02-21T10:44:47Z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