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10287000" cx="18288000"/>
  <p:notesSz cx="18288000" cy="10287000"/>
  <p:embeddedFontLs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6" roundtripDataSignature="AMtx7mgvYuOMGlZyMmOSfRfHhMMEFg4r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818837-D6DD-4085-9C4C-AA7539931E4B}">
  <a:tblStyle styleId="{48818837-D6DD-4085-9C4C-AA7539931E4B}"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HelveticaNeue-bold.fntdata"/><Relationship Id="rId10" Type="http://schemas.openxmlformats.org/officeDocument/2006/relationships/slide" Target="slides/slide3.xml"/><Relationship Id="rId32" Type="http://schemas.openxmlformats.org/officeDocument/2006/relationships/font" Target="fonts/HelveticaNeue-regular.fntdata"/><Relationship Id="rId13" Type="http://schemas.openxmlformats.org/officeDocument/2006/relationships/slide" Target="slides/slide6.xml"/><Relationship Id="rId35" Type="http://schemas.openxmlformats.org/officeDocument/2006/relationships/font" Target="fonts/HelveticaNeue-boldItalic.fntdata"/><Relationship Id="rId12" Type="http://schemas.openxmlformats.org/officeDocument/2006/relationships/slide" Target="slides/slide5.xml"/><Relationship Id="rId34" Type="http://schemas.openxmlformats.org/officeDocument/2006/relationships/font" Target="fonts/HelveticaNeue-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8.png"/><Relationship Id="rId3" Type="http://schemas.openxmlformats.org/officeDocument/2006/relationships/image" Target="../media/image1.jp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3.jpg"/><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 name="Google Shape;7;p25"/>
          <p:cNvPicPr preferRelativeResize="0"/>
          <p:nvPr/>
        </p:nvPicPr>
        <p:blipFill rotWithShape="1">
          <a:blip r:embed="rId1">
            <a:alphaModFix/>
          </a:blip>
          <a:srcRect b="0" l="0" r="0" t="0"/>
          <a:stretch/>
        </p:blipFill>
        <p:spPr>
          <a:xfrm>
            <a:off x="394932" y="6698528"/>
            <a:ext cx="666749" cy="1781174"/>
          </a:xfrm>
          <a:prstGeom prst="rect">
            <a:avLst/>
          </a:prstGeom>
          <a:noFill/>
          <a:ln>
            <a:noFill/>
          </a:ln>
        </p:spPr>
      </p:pic>
      <p:sp>
        <p:nvSpPr>
          <p:cNvPr id="8" name="Google Shape;8;p25"/>
          <p:cNvSpPr/>
          <p:nvPr/>
        </p:nvSpPr>
        <p:spPr>
          <a:xfrm>
            <a:off x="0" y="8907781"/>
            <a:ext cx="18287744"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 name="Google Shape;9;p25"/>
          <p:cNvPicPr preferRelativeResize="0"/>
          <p:nvPr/>
        </p:nvPicPr>
        <p:blipFill rotWithShape="1">
          <a:blip r:embed="rId2">
            <a:alphaModFix/>
          </a:blip>
          <a:srcRect b="0" l="0" r="0" t="0"/>
          <a:stretch/>
        </p:blipFill>
        <p:spPr>
          <a:xfrm>
            <a:off x="1057881" y="9265523"/>
            <a:ext cx="3152774" cy="666749"/>
          </a:xfrm>
          <a:prstGeom prst="rect">
            <a:avLst/>
          </a:prstGeom>
          <a:noFill/>
          <a:ln>
            <a:noFill/>
          </a:ln>
        </p:spPr>
      </p:pic>
      <p:pic>
        <p:nvPicPr>
          <p:cNvPr id="10" name="Google Shape;10;p25"/>
          <p:cNvPicPr preferRelativeResize="0"/>
          <p:nvPr/>
        </p:nvPicPr>
        <p:blipFill rotWithShape="1">
          <a:blip r:embed="rId3">
            <a:alphaModFix/>
          </a:blip>
          <a:srcRect b="0" l="0" r="0" t="0"/>
          <a:stretch/>
        </p:blipFill>
        <p:spPr>
          <a:xfrm>
            <a:off x="5568773" y="1660699"/>
            <a:ext cx="7150197" cy="2095499"/>
          </a:xfrm>
          <a:prstGeom prst="rect">
            <a:avLst/>
          </a:prstGeom>
          <a:noFill/>
          <a:ln>
            <a:noFill/>
          </a:ln>
        </p:spPr>
      </p:pic>
      <p:sp>
        <p:nvSpPr>
          <p:cNvPr id="11" name="Google Shape;11;p25"/>
          <p:cNvSpPr txBox="1"/>
          <p:nvPr/>
        </p:nvSpPr>
        <p:spPr>
          <a:xfrm>
            <a:off x="4450459" y="9179041"/>
            <a:ext cx="114753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
        <p:nvSpPr>
          <p:cNvPr id="12" name="Google Shape;12;p25"/>
          <p:cNvSpPr txBox="1"/>
          <p:nvPr/>
        </p:nvSpPr>
        <p:spPr>
          <a:xfrm>
            <a:off x="4572000" y="4023405"/>
            <a:ext cx="7762164" cy="400110"/>
          </a:xfrm>
          <a:prstGeom prst="rect">
            <a:avLst/>
          </a:prstGeom>
          <a:noFill/>
          <a:ln>
            <a:noFill/>
          </a:ln>
        </p:spPr>
        <p:txBody>
          <a:bodyPr anchorCtr="0" anchor="t" bIns="45700" lIns="91425" spcFirstLastPara="1" rIns="91425" wrap="square" tIns="45700">
            <a:spAutoFit/>
          </a:bodyPr>
          <a:lstStyle/>
          <a:p>
            <a:pPr indent="0" lvl="0" marL="3273425" marR="2317750" rtl="0" algn="ctr">
              <a:spcBef>
                <a:spcPts val="0"/>
              </a:spcBef>
              <a:spcAft>
                <a:spcPts val="0"/>
              </a:spcAft>
              <a:buNone/>
            </a:pPr>
            <a:r>
              <a:rPr b="1" lang="en-US" sz="2000">
                <a:solidFill>
                  <a:schemeClr val="dk1"/>
                </a:solidFill>
                <a:latin typeface="Helvetica Neue"/>
                <a:ea typeface="Helvetica Neue"/>
                <a:cs typeface="Helvetica Neue"/>
                <a:sym typeface="Helvetica Neue"/>
              </a:rPr>
              <a:t>fly-project.eu</a:t>
            </a:r>
            <a:endParaRPr b="1" sz="2000">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7"/>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27"/>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sp>
        <p:nvSpPr>
          <p:cNvPr id="17" name="Google Shape;17;p27"/>
          <p:cNvSpPr/>
          <p:nvPr/>
        </p:nvSpPr>
        <p:spPr>
          <a:xfrm>
            <a:off x="0" y="8856528"/>
            <a:ext cx="18288000"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27"/>
          <p:cNvPicPr preferRelativeResize="0"/>
          <p:nvPr/>
        </p:nvPicPr>
        <p:blipFill rotWithShape="1">
          <a:blip r:embed="rId2">
            <a:alphaModFix/>
          </a:blip>
          <a:srcRect b="0" l="0" r="0" t="0"/>
          <a:stretch/>
        </p:blipFill>
        <p:spPr>
          <a:xfrm>
            <a:off x="14643394" y="1028700"/>
            <a:ext cx="2606058" cy="761999"/>
          </a:xfrm>
          <a:prstGeom prst="rect">
            <a:avLst/>
          </a:prstGeom>
          <a:noFill/>
          <a:ln>
            <a:noFill/>
          </a:ln>
        </p:spPr>
      </p:pic>
      <p:sp>
        <p:nvSpPr>
          <p:cNvPr id="19" name="Google Shape;19;p27"/>
          <p:cNvSpPr txBox="1"/>
          <p:nvPr/>
        </p:nvSpPr>
        <p:spPr>
          <a:xfrm>
            <a:off x="4450459" y="9179041"/>
            <a:ext cx="115515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3238500" y="5448300"/>
            <a:ext cx="11811000" cy="2963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800">
                <a:solidFill>
                  <a:schemeClr val="dk1"/>
                </a:solidFill>
                <a:latin typeface="Calibri"/>
                <a:ea typeface="Calibri"/>
                <a:cs typeface="Calibri"/>
                <a:sym typeface="Calibri"/>
              </a:rPr>
              <a:t>Ekonomik Göstergeler</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a:p>
            <a:pPr indent="0" lvl="0" marL="12700" marR="0" rtl="0" algn="ctr">
              <a:lnSpc>
                <a:spcPct val="100000"/>
              </a:lnSpc>
              <a:spcBef>
                <a:spcPts val="100"/>
              </a:spcBef>
              <a:spcAft>
                <a:spcPts val="0"/>
              </a:spcAft>
              <a:buNone/>
            </a:pPr>
            <a:r>
              <a:rPr b="1" lang="en-US" sz="4800">
                <a:solidFill>
                  <a:schemeClr val="dk1"/>
                </a:solidFill>
                <a:latin typeface="Calibri"/>
                <a:ea typeface="Calibri"/>
                <a:cs typeface="Calibri"/>
                <a:sym typeface="Calibri"/>
              </a:rPr>
              <a:t>Partner: University of Malaga</a:t>
            </a:r>
            <a:endParaRPr b="1" sz="4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0"/>
          <p:cNvSpPr txBox="1"/>
          <p:nvPr/>
        </p:nvSpPr>
        <p:spPr>
          <a:xfrm>
            <a:off x="1600200" y="2628900"/>
            <a:ext cx="92964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Bir ülkede enflasyonu ölçmek için kullanılan gösterge Tüketici Fiyat Endeksi'dir (TÜFE). Bu endeks, hanehalkı tarafından tüketilen mal ve hizmet fiyatlarındaki aylık değişimi dikkate almaktadır. Ortalama bir hane için standart bir alışveriş sepetinin fiyatlarına göre derlenmiştir. Bu sepet, yiyecek, içecek, giyim ve ayakkabı, barınma, ev eşyaları, ilaç, ulaşım, iletişim, eğlence ve kültür, oteller, kafeler ve restoranlar, eğitim ve diğer mal ve hizmetler gibi farklı kategorilerdeki ürünleri içerir. Tüketimi önemli hale gelen yeni ürünler eklemek veya artık önemli olmayan diğerlerini dışlamak için bileşimi düzenli olarak gözden geçirilir.</a:t>
            </a:r>
            <a:endParaRPr/>
          </a:p>
        </p:txBody>
      </p:sp>
      <p:pic>
        <p:nvPicPr>
          <p:cNvPr descr="Imagen que contiene contenedor, cesta&#10;&#10;Descripción generada automáticamente" id="112" name="Google Shape;112;p10"/>
          <p:cNvPicPr preferRelativeResize="0"/>
          <p:nvPr/>
        </p:nvPicPr>
        <p:blipFill rotWithShape="1">
          <a:blip r:embed="rId3">
            <a:alphaModFix/>
          </a:blip>
          <a:srcRect b="0" l="0" r="0" t="0"/>
          <a:stretch/>
        </p:blipFill>
        <p:spPr>
          <a:xfrm>
            <a:off x="11963400" y="2923681"/>
            <a:ext cx="5105400" cy="4905970"/>
          </a:xfrm>
          <a:prstGeom prst="rect">
            <a:avLst/>
          </a:prstGeom>
          <a:noFill/>
          <a:ln>
            <a:noFill/>
          </a:ln>
        </p:spPr>
      </p:pic>
      <p:sp>
        <p:nvSpPr>
          <p:cNvPr id="113" name="Google Shape;113;p10"/>
          <p:cNvSpPr txBox="1"/>
          <p:nvPr/>
        </p:nvSpPr>
        <p:spPr>
          <a:xfrm>
            <a:off x="1447800" y="1573291"/>
            <a:ext cx="12344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 Enflasyon nedir ve nasıl ölçülür?</a:t>
            </a:r>
            <a:endParaRPr b="1" sz="4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nvSpPr>
        <p:spPr>
          <a:xfrm>
            <a:off x="1600200" y="2628900"/>
            <a:ext cx="9677400" cy="612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Bu endeks bize bir aydan diğerine fiyatlara ne olduğunu (yukarı mı aşağı mı gittiklerini) söyler ve fiyatların kendilerini göstermez. Başka bir deyişle, tüketiciye ürünlerinin fiyatını değil, fiyatlardaki artışı veya düşüşü gösterir.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Fiyatlar yukarı doğru hareket ederse enflasyon olduğu söylenir (mal ve hizmet fiyatlarında artış). Ancak, </a:t>
            </a:r>
            <a:r>
              <a:rPr b="1" lang="en-US" sz="2800">
                <a:solidFill>
                  <a:schemeClr val="dk1"/>
                </a:solidFill>
                <a:latin typeface="Calibri"/>
                <a:ea typeface="Calibri"/>
                <a:cs typeface="Calibri"/>
                <a:sym typeface="Calibri"/>
              </a:rPr>
              <a:t>enflasyona </a:t>
            </a:r>
            <a:r>
              <a:rPr lang="en-US" sz="2800">
                <a:solidFill>
                  <a:schemeClr val="dk1"/>
                </a:solidFill>
                <a:latin typeface="Calibri"/>
                <a:ea typeface="Calibri"/>
                <a:cs typeface="Calibri"/>
                <a:sym typeface="Calibri"/>
              </a:rPr>
              <a:t>her zaman belirli bir süre içinde atıfta bulunulacağı akılda tutulmalıdır (örneğin, bu, enflasyonun düşmesi durumunda fiyatların düşeceği anlamına gelmez, çünkü daha düşük enflasyonla fiyatlar yükselmeye devam eder, ancak geçmişe göre daha yavaş bir oranda). Aksine, fiyatlar aşağı doğru hareket ederse, </a:t>
            </a:r>
            <a:r>
              <a:rPr b="1" lang="en-US" sz="2800">
                <a:solidFill>
                  <a:schemeClr val="dk1"/>
                </a:solidFill>
                <a:latin typeface="Calibri"/>
                <a:ea typeface="Calibri"/>
                <a:cs typeface="Calibri"/>
                <a:sym typeface="Calibri"/>
              </a:rPr>
              <a:t>deflasyon </a:t>
            </a:r>
            <a:r>
              <a:rPr lang="en-US" sz="2800">
                <a:solidFill>
                  <a:schemeClr val="dk1"/>
                </a:solidFill>
                <a:latin typeface="Calibri"/>
                <a:ea typeface="Calibri"/>
                <a:cs typeface="Calibri"/>
                <a:sym typeface="Calibri"/>
              </a:rPr>
              <a:t>olduğu söylenir (mal ve hizmet fiyatlarında düşüş).</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Texto&#10;&#10;Descripción generada automáticamente" id="119" name="Google Shape;119;p11"/>
          <p:cNvPicPr preferRelativeResize="0"/>
          <p:nvPr/>
        </p:nvPicPr>
        <p:blipFill rotWithShape="1">
          <a:blip r:embed="rId3">
            <a:alphaModFix/>
          </a:blip>
          <a:srcRect b="0" l="0" r="0" t="0"/>
          <a:stretch/>
        </p:blipFill>
        <p:spPr>
          <a:xfrm>
            <a:off x="12268200" y="2727453"/>
            <a:ext cx="4852311" cy="4832093"/>
          </a:xfrm>
          <a:prstGeom prst="rect">
            <a:avLst/>
          </a:prstGeom>
          <a:noFill/>
          <a:ln>
            <a:noFill/>
          </a:ln>
        </p:spPr>
      </p:pic>
      <p:sp>
        <p:nvSpPr>
          <p:cNvPr id="120" name="Google Shape;120;p11"/>
          <p:cNvSpPr txBox="1"/>
          <p:nvPr/>
        </p:nvSpPr>
        <p:spPr>
          <a:xfrm>
            <a:off x="1447800" y="1573291"/>
            <a:ext cx="12344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 Enflasyon nedir ve nasıl ölçülür?</a:t>
            </a:r>
            <a:endParaRPr b="1" sz="4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txBox="1"/>
          <p:nvPr/>
        </p:nvSpPr>
        <p:spPr>
          <a:xfrm>
            <a:off x="1600200" y="2628900"/>
            <a:ext cx="84582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Tüfe'nin önemi, satın alma gücümüzdeki değişimi ölçmesidir. Fiyatlar yükselirse ve gelirlerimiz azalırsa veya sabit kalırsa, daha az mal ve hizmet satın alabiliriz, bu nedenle satın alma gücümüzü kaybettiğimiz söylenir: yani aynı miktarda kazansak bile daha fakirleşiriz. Aynı şekilde, bir işçinin maaşı TÜFE ile aynı oranda artırılırsa, satın alma gücü korunur, yani işçi, maaşı arttırılmış olsa bile yeni maaşıyla tam olarak aynı miktarda mal ve hizmeti satın alabilecektir</a:t>
            </a:r>
            <a:endParaRPr/>
          </a:p>
        </p:txBody>
      </p:sp>
      <p:pic>
        <p:nvPicPr>
          <p:cNvPr descr="Forma&#10;&#10;Descripción generada automáticamente" id="126" name="Google Shape;126;p12"/>
          <p:cNvPicPr preferRelativeResize="0"/>
          <p:nvPr/>
        </p:nvPicPr>
        <p:blipFill rotWithShape="1">
          <a:blip r:embed="rId3">
            <a:alphaModFix/>
          </a:blip>
          <a:srcRect b="0" l="0" r="0" t="0"/>
          <a:stretch/>
        </p:blipFill>
        <p:spPr>
          <a:xfrm>
            <a:off x="11506200" y="2857500"/>
            <a:ext cx="5350638" cy="3829050"/>
          </a:xfrm>
          <a:prstGeom prst="rect">
            <a:avLst/>
          </a:prstGeom>
          <a:noFill/>
          <a:ln>
            <a:noFill/>
          </a:ln>
        </p:spPr>
      </p:pic>
      <p:sp>
        <p:nvSpPr>
          <p:cNvPr id="127" name="Google Shape;127;p12"/>
          <p:cNvSpPr txBox="1"/>
          <p:nvPr/>
        </p:nvSpPr>
        <p:spPr>
          <a:xfrm>
            <a:off x="1447800" y="1573291"/>
            <a:ext cx="12344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 Enflasyon nedir ve nasıl ölçülür?</a:t>
            </a:r>
            <a:endParaRPr b="1" sz="4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 Enflasyonun nedenleri. Avantaj ve dezavantajları.</a:t>
            </a:r>
            <a:endParaRPr b="1" sz="4400">
              <a:solidFill>
                <a:schemeClr val="dk1"/>
              </a:solidFill>
              <a:latin typeface="Calibri"/>
              <a:ea typeface="Calibri"/>
              <a:cs typeface="Calibri"/>
              <a:sym typeface="Calibri"/>
            </a:endParaRPr>
          </a:p>
        </p:txBody>
      </p:sp>
      <p:sp>
        <p:nvSpPr>
          <p:cNvPr id="133" name="Google Shape;133;p13"/>
          <p:cNvSpPr txBox="1"/>
          <p:nvPr/>
        </p:nvSpPr>
        <p:spPr>
          <a:xfrm>
            <a:off x="1600200" y="3162300"/>
            <a:ext cx="94488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Enflasyona aşağıdakiler gibi bir dizi faktör neden olabilir: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Talep enflasyonu: Bu, genel talep arttığında ve üretici sektörün arz tarafı bu talebe ayak uyduramadığında, dolayısıyla fiyatlar yükseldiğinde ortaya çıkar. Örneğin, belirli bir cep telefonu modelinin sadece bir milyonu üretilebilseydi ve talep iki milyona ulaşsaydı, bu model için ödenecek bedel, aksine talep edilen sayıya ulaşıldığından daha yüksek olurdu. Ya da bir giyim markası moda olduğunda fiyatı yükselme eğilimindedir.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cono&#10;&#10;Descripción generada automáticamente con confianza media" id="134" name="Google Shape;134;p13"/>
          <p:cNvPicPr preferRelativeResize="0"/>
          <p:nvPr/>
        </p:nvPicPr>
        <p:blipFill rotWithShape="1">
          <a:blip r:embed="rId3">
            <a:alphaModFix/>
          </a:blip>
          <a:srcRect b="0" l="0" r="0" t="0"/>
          <a:stretch/>
        </p:blipFill>
        <p:spPr>
          <a:xfrm>
            <a:off x="12115800" y="3658314"/>
            <a:ext cx="4800600" cy="29703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4"/>
          <p:cNvSpPr txBox="1"/>
          <p:nvPr/>
        </p:nvSpPr>
        <p:spPr>
          <a:xfrm>
            <a:off x="1600200" y="2493025"/>
            <a:ext cx="11049000" cy="655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Maliyet artırıcı enflasyon: Hammadde fiyatlarının yükselmesi, işçilik maliyetlerinin yükselmesi veya vergilerin yükselmesi nedeniyle üretim maliyetleri arttığında ortaya çıkar ve bu da üreticilerin bu artışı telafi etmek için ürün veya hizmetin nihai fiyatını yükseltmesine neden olur. Örneğin, bir varil petrolün fiyatı yükselirse, benzin istasyonundaki bir litre yakıtın fiyatı da yükselir.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Parasal enflasyon: Bu tür enflasyon ne arz ne de talebe bağlıdır. Dolaşımdaki para arzı veya para basitçe arttığında ortaya çıkar (üretilen para miktarı artar). Bu, dolaşımda mal ve hizmetlere harcanacak daha fazla para olduğu anlamına gelir ve bu da tedarikçiler için uygun olmayabilecek talepte bir artışa neden olarak fiyatlarında bir artışa neden olur.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magen en blanco y negro&#10;&#10;Descripción generada automáticamente con confianza media" id="140" name="Google Shape;140;p14"/>
          <p:cNvPicPr preferRelativeResize="0"/>
          <p:nvPr/>
        </p:nvPicPr>
        <p:blipFill rotWithShape="1">
          <a:blip r:embed="rId3">
            <a:alphaModFix/>
          </a:blip>
          <a:srcRect b="0" l="0" r="0" t="0"/>
          <a:stretch/>
        </p:blipFill>
        <p:spPr>
          <a:xfrm>
            <a:off x="14401800" y="3369646"/>
            <a:ext cx="2171028" cy="2116753"/>
          </a:xfrm>
          <a:prstGeom prst="rect">
            <a:avLst/>
          </a:prstGeom>
          <a:noFill/>
          <a:ln>
            <a:noFill/>
          </a:ln>
        </p:spPr>
      </p:pic>
      <p:pic>
        <p:nvPicPr>
          <p:cNvPr descr="Gráfico, Gráfico de embudo&#10;&#10;Descripción generada automáticamente" id="141" name="Google Shape;141;p14"/>
          <p:cNvPicPr preferRelativeResize="0"/>
          <p:nvPr/>
        </p:nvPicPr>
        <p:blipFill rotWithShape="1">
          <a:blip r:embed="rId4">
            <a:alphaModFix/>
          </a:blip>
          <a:srcRect b="0" l="0" r="0" t="0"/>
          <a:stretch/>
        </p:blipFill>
        <p:spPr>
          <a:xfrm>
            <a:off x="13182600" y="5486399"/>
            <a:ext cx="3962400" cy="2640568"/>
          </a:xfrm>
          <a:prstGeom prst="rect">
            <a:avLst/>
          </a:prstGeom>
          <a:noFill/>
          <a:ln>
            <a:noFill/>
          </a:ln>
        </p:spPr>
      </p:pic>
      <p:sp>
        <p:nvSpPr>
          <p:cNvPr id="142" name="Google Shape;142;p14"/>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 Enflasyonun nedenleri. Avantaj ve dezavantajları.</a:t>
            </a:r>
            <a:endParaRPr b="1" sz="4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nvSpPr>
        <p:spPr>
          <a:xfrm>
            <a:off x="1600200" y="3162300"/>
            <a:ext cx="99822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Yerleşik enflasyon: Üreticilerin gelecekte fiyatların yükseleceği beklentilerinden doğar ve önce fiyatları yükselterek tahmin etmeye çalışırlar, sonuçta fiyatlar yükseldiği için tahminlerinin yerine getirilmesine neden olurlar.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Enflasyonun </a:t>
            </a:r>
            <a:r>
              <a:rPr lang="en-US" sz="2800">
                <a:solidFill>
                  <a:schemeClr val="dk1"/>
                </a:solidFill>
                <a:latin typeface="Calibri"/>
                <a:ea typeface="Calibri"/>
                <a:cs typeface="Calibri"/>
                <a:sym typeface="Calibri"/>
              </a:rPr>
              <a:t>bir ekonomideki etkileri </a:t>
            </a:r>
            <a:r>
              <a:rPr lang="en-US" sz="2800" u="sng">
                <a:solidFill>
                  <a:schemeClr val="dk1"/>
                </a:solidFill>
                <a:latin typeface="Calibri"/>
                <a:ea typeface="Calibri"/>
                <a:cs typeface="Calibri"/>
                <a:sym typeface="Calibri"/>
              </a:rPr>
              <a:t>hem olumlu hem de olumsuz </a:t>
            </a:r>
            <a:r>
              <a:rPr lang="en-US" sz="2800">
                <a:solidFill>
                  <a:schemeClr val="dk1"/>
                </a:solidFill>
                <a:latin typeface="Calibri"/>
                <a:ea typeface="Calibri"/>
                <a:cs typeface="Calibri"/>
                <a:sym typeface="Calibri"/>
              </a:rPr>
              <a:t>olabilir.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Una caricatura de una persona&#10;&#10;Descripción generada automáticamente con confianza baja" id="148" name="Google Shape;148;p15"/>
          <p:cNvPicPr preferRelativeResize="0"/>
          <p:nvPr/>
        </p:nvPicPr>
        <p:blipFill rotWithShape="1">
          <a:blip r:embed="rId3">
            <a:alphaModFix/>
          </a:blip>
          <a:srcRect b="0" l="0" r="0" t="0"/>
          <a:stretch/>
        </p:blipFill>
        <p:spPr>
          <a:xfrm>
            <a:off x="12192000" y="3162300"/>
            <a:ext cx="4682639" cy="4686300"/>
          </a:xfrm>
          <a:prstGeom prst="rect">
            <a:avLst/>
          </a:prstGeom>
          <a:noFill/>
          <a:ln>
            <a:noFill/>
          </a:ln>
        </p:spPr>
      </p:pic>
      <p:sp>
        <p:nvSpPr>
          <p:cNvPr id="149" name="Google Shape;149;p15"/>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 Enflasyonun nedenleri. Avantaj ve dezavantajları.</a:t>
            </a:r>
            <a:endParaRPr b="1"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nvSpPr>
        <p:spPr>
          <a:xfrm>
            <a:off x="1600200" y="3162300"/>
            <a:ext cx="9982200" cy="655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Bir yandan olumlu etkiler arasında artan fiyatlara dayalı ücret artışları, böylece insanların satın alma gücünü korumak, tüketim artışını teşvik etmek ve borçların değerini düşürmek yer alıyor.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Öte yandan enflasyonun olumsuz etkileri arasında fiyat artışlarına ücret artışları eşlik etmediğinde satın alma gücü kaybının yanı sıra paranın değer kaybından kaynaklanan tasarruf ve yatırımlarda azalma yer almaktadır.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Avrupa Merkez Bankası tarafından uygulanan para politikası, euro bölgesindeki enflasyonun% 2'yi geçmemesinin önemli olduğunu öngörmektedir.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Logotipo, Icono&#10;&#10;Descripción generada automáticamente" id="155" name="Google Shape;155;p16"/>
          <p:cNvPicPr preferRelativeResize="0"/>
          <p:nvPr/>
        </p:nvPicPr>
        <p:blipFill rotWithShape="1">
          <a:blip r:embed="rId3">
            <a:alphaModFix/>
          </a:blip>
          <a:srcRect b="0" l="0" r="0" t="0"/>
          <a:stretch/>
        </p:blipFill>
        <p:spPr>
          <a:xfrm>
            <a:off x="12268200" y="3238500"/>
            <a:ext cx="4989732" cy="4124325"/>
          </a:xfrm>
          <a:prstGeom prst="rect">
            <a:avLst/>
          </a:prstGeom>
          <a:noFill/>
          <a:ln>
            <a:noFill/>
          </a:ln>
        </p:spPr>
      </p:pic>
      <p:sp>
        <p:nvSpPr>
          <p:cNvPr id="156" name="Google Shape;156;p16"/>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 Enflasyonun nedenleri. Avantaj ve dezavantajları.</a:t>
            </a:r>
            <a:endParaRPr b="1"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nvSpPr>
        <p:spPr>
          <a:xfrm>
            <a:off x="1447800" y="1573291"/>
            <a:ext cx="10058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 Döviz kuru nedir ve neden önemlidir?</a:t>
            </a:r>
            <a:endParaRPr b="1" sz="4400">
              <a:solidFill>
                <a:schemeClr val="dk1"/>
              </a:solidFill>
              <a:latin typeface="Calibri"/>
              <a:ea typeface="Calibri"/>
              <a:cs typeface="Calibri"/>
              <a:sym typeface="Calibri"/>
            </a:endParaRPr>
          </a:p>
        </p:txBody>
      </p:sp>
      <p:sp>
        <p:nvSpPr>
          <p:cNvPr id="162" name="Google Shape;162;p17"/>
          <p:cNvSpPr txBox="1"/>
          <p:nvPr/>
        </p:nvSpPr>
        <p:spPr>
          <a:xfrm>
            <a:off x="1600200" y="3162300"/>
            <a:ext cx="94488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Döviz kuru, bir para biriminin değeri ile diğeri arasındaki orandır, yani bize bir para biriminin diğerinin bir birimini elde etmek için kaç birime ihtiyaç duyulduğunu söyler.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Döviz kuru kavramı önemlidir çünkü bir ülkenin para biriminin başka bir ülkenin para birimine dönüştürülmesine izin vererek mal ve hizmetlerde uluslararası ticareti ve ülkeler arasında fon transferini kolaylaştırır. Aynı zamanda farklı ülkelerdeki benzer ürünlerin fiyatlarının karşılaştırılmasına da olanak tanır.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Dibujo de un control remoto&#10;&#10;Descripción generada automáticamente con confianza media" id="163" name="Google Shape;163;p17"/>
          <p:cNvPicPr preferRelativeResize="0"/>
          <p:nvPr/>
        </p:nvPicPr>
        <p:blipFill rotWithShape="1">
          <a:blip r:embed="rId3">
            <a:alphaModFix/>
          </a:blip>
          <a:srcRect b="0" l="0" r="0" t="0"/>
          <a:stretch/>
        </p:blipFill>
        <p:spPr>
          <a:xfrm>
            <a:off x="11658600" y="3695700"/>
            <a:ext cx="5313218" cy="36528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nvSpPr>
        <p:spPr>
          <a:xfrm>
            <a:off x="1600200" y="3162300"/>
            <a:ext cx="152400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Döviz piyasasında döviz kurunun nasıl hesaplandığını bir örnekle açıklayacağız:</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Euro ile dolar (EUR / USD) arasındaki döviz kurunu referans olarak alıyoruz. Pay para birimi her zaman temel para birimidir (bu durumda euro), payda para birimi ise sayaç veya teklif para birimidir (örneğimizdeki dolar).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Bu para birimleri arasındaki döviz kurunun şu olduğunu varsayalım: EUR / USD = 1.0430</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Bu rakam bize ne anlatıyor? Bu, 1 € 'nun 1.0430 $ (1 euro karşılığında alacağımız dolar) değerinde olduğu veya başka bir deyişle tersini hesaplayarak (1 / 1.0430 = 0.9587), doların 0.9587 € değerinde olduğu anlamına gelir, yani 1 $ için 0.9587 € alırız.</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69" name="Google Shape;169;p18"/>
          <p:cNvSpPr txBox="1"/>
          <p:nvPr/>
        </p:nvSpPr>
        <p:spPr>
          <a:xfrm>
            <a:off x="1447800" y="1573291"/>
            <a:ext cx="10058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 Döviz kuru nedir ve neden önemlidir?</a:t>
            </a:r>
            <a:endParaRPr b="1" sz="4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nvSpPr>
        <p:spPr>
          <a:xfrm>
            <a:off x="1447800" y="1573291"/>
            <a:ext cx="10058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 İşgücü piyasası nedir ve nasıl çalışır?</a:t>
            </a:r>
            <a:endParaRPr b="1" sz="4400">
              <a:solidFill>
                <a:schemeClr val="dk1"/>
              </a:solidFill>
              <a:latin typeface="Calibri"/>
              <a:ea typeface="Calibri"/>
              <a:cs typeface="Calibri"/>
              <a:sym typeface="Calibri"/>
            </a:endParaRPr>
          </a:p>
        </p:txBody>
      </p:sp>
      <p:sp>
        <p:nvSpPr>
          <p:cNvPr id="175" name="Google Shape;175;p19"/>
          <p:cNvSpPr txBox="1"/>
          <p:nvPr/>
        </p:nvSpPr>
        <p:spPr>
          <a:xfrm>
            <a:off x="1524000" y="3162300"/>
            <a:ext cx="149352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p>
          <a:p>
            <a:pPr indent="0" lvl="0" marL="0" rtl="0" algn="just">
              <a:spcBef>
                <a:spcPts val="0"/>
              </a:spcBef>
              <a:spcAft>
                <a:spcPts val="0"/>
              </a:spcAft>
              <a:buNone/>
            </a:pPr>
            <a:r>
              <a:rPr lang="en-US" sz="2800">
                <a:solidFill>
                  <a:schemeClr val="dk1"/>
                </a:solidFill>
                <a:latin typeface="Calibri"/>
                <a:ea typeface="Calibri"/>
                <a:cs typeface="Calibri"/>
                <a:sym typeface="Calibri"/>
              </a:rPr>
              <a:t>Bir ülkede, bir şehirde veya belirli bir bölgede istihdama yönelik toplam arz ve talebe işgücü piyasası denir. Dengesi, o bölgedeki istihdam ve işsizlik seviyesini belirler.</a:t>
            </a:r>
            <a:endParaRPr sz="2800">
              <a:solidFill>
                <a:schemeClr val="dk1"/>
              </a:solidFill>
              <a:latin typeface="Calibri"/>
              <a:ea typeface="Calibri"/>
              <a:cs typeface="Calibri"/>
              <a:sym typeface="Calibri"/>
            </a:endParaRPr>
          </a:p>
          <a:p>
            <a:pPr indent="0" lvl="0" marL="0" rtl="0" algn="just">
              <a:spcBef>
                <a:spcPts val="0"/>
              </a:spcBef>
              <a:spcAft>
                <a:spcPts val="0"/>
              </a:spcAft>
              <a:buNone/>
            </a:pPr>
            <a:r>
              <a:rPr lang="en-US" sz="2800">
                <a:solidFill>
                  <a:schemeClr val="dk1"/>
                </a:solidFill>
                <a:latin typeface="Calibri"/>
                <a:ea typeface="Calibri"/>
                <a:cs typeface="Calibri"/>
                <a:sym typeface="Calibri"/>
              </a:rPr>
              <a:t>İşgücü piyasasında, işgücü arzı bireyler tarafından, talep ise şirketler tarafından yapılır. Emek arzı ve talebi arasındaki dengeden, işgücü piyasasında "ücret" olarak adlandırılan ve değiş tokuş edilen miktara "emek" adı verilen fiyat ve miktar gelir.</a:t>
            </a:r>
            <a:endParaRPr sz="2800">
              <a:solidFill>
                <a:schemeClr val="dk1"/>
              </a:solidFill>
              <a:latin typeface="Calibri"/>
              <a:ea typeface="Calibri"/>
              <a:cs typeface="Calibri"/>
              <a:sym typeface="Calibri"/>
            </a:endParaRPr>
          </a:p>
          <a:p>
            <a:pPr indent="0" lvl="0" marL="0" rtl="0" algn="just">
              <a:spcBef>
                <a:spcPts val="0"/>
              </a:spcBef>
              <a:spcAft>
                <a:spcPts val="0"/>
              </a:spcAft>
              <a:buNone/>
            </a:pPr>
            <a:r>
              <a:rPr lang="en-US" sz="2800">
                <a:solidFill>
                  <a:schemeClr val="dk1"/>
                </a:solidFill>
                <a:latin typeface="Calibri"/>
                <a:ea typeface="Calibri"/>
                <a:cs typeface="Calibri"/>
                <a:sym typeface="Calibri"/>
              </a:rPr>
              <a:t>İşgücü arzı daha düşük ve talep daha yüksek olduğunda, ücretler yükselme eğiliminde olacaktır. Tersine, arz ne kadar yüksek ve talep ne kadar düşükse, ücretler o kadar düşük olma eğiliminde olacaktır.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2"/>
          <p:cNvPicPr preferRelativeResize="0"/>
          <p:nvPr/>
        </p:nvPicPr>
        <p:blipFill rotWithShape="1">
          <a:blip r:embed="rId3">
            <a:alphaModFix/>
          </a:blip>
          <a:srcRect b="0" l="0" r="0" t="0"/>
          <a:stretch/>
        </p:blipFill>
        <p:spPr>
          <a:xfrm>
            <a:off x="9984233" y="4450370"/>
            <a:ext cx="7657297" cy="4225882"/>
          </a:xfrm>
          <a:prstGeom prst="rect">
            <a:avLst/>
          </a:prstGeom>
          <a:noFill/>
          <a:ln>
            <a:noFill/>
          </a:ln>
        </p:spPr>
      </p:pic>
      <p:sp>
        <p:nvSpPr>
          <p:cNvPr id="31" name="Google Shape;31;p2"/>
          <p:cNvSpPr txBox="1"/>
          <p:nvPr/>
        </p:nvSpPr>
        <p:spPr>
          <a:xfrm>
            <a:off x="1524000" y="1503549"/>
            <a:ext cx="946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Hedef ve Amaçlar</a:t>
            </a:r>
            <a:endParaRPr/>
          </a:p>
        </p:txBody>
      </p:sp>
      <p:sp>
        <p:nvSpPr>
          <p:cNvPr id="32" name="Google Shape;32;p2"/>
          <p:cNvSpPr txBox="1"/>
          <p:nvPr/>
        </p:nvSpPr>
        <p:spPr>
          <a:xfrm>
            <a:off x="1524000" y="2262365"/>
            <a:ext cx="1004018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Modül sonunda şunları yapabileceksiniz;</a:t>
            </a:r>
            <a:endParaRPr/>
          </a:p>
        </p:txBody>
      </p:sp>
      <p:pic>
        <p:nvPicPr>
          <p:cNvPr id="33" name="Google Shape;33;p2"/>
          <p:cNvPicPr preferRelativeResize="0"/>
          <p:nvPr/>
        </p:nvPicPr>
        <p:blipFill rotWithShape="1">
          <a:blip r:embed="rId4">
            <a:alphaModFix/>
          </a:blip>
          <a:srcRect b="0" l="0" r="0" t="0"/>
          <a:stretch/>
        </p:blipFill>
        <p:spPr>
          <a:xfrm>
            <a:off x="1780314" y="3334203"/>
            <a:ext cx="370416" cy="280000"/>
          </a:xfrm>
          <a:prstGeom prst="rect">
            <a:avLst/>
          </a:prstGeom>
          <a:noFill/>
          <a:ln>
            <a:noFill/>
          </a:ln>
        </p:spPr>
      </p:pic>
      <p:pic>
        <p:nvPicPr>
          <p:cNvPr id="34" name="Google Shape;34;p2"/>
          <p:cNvPicPr preferRelativeResize="0"/>
          <p:nvPr/>
        </p:nvPicPr>
        <p:blipFill rotWithShape="1">
          <a:blip r:embed="rId5">
            <a:alphaModFix/>
          </a:blip>
          <a:srcRect b="0" l="0" r="-2857" t="0"/>
          <a:stretch/>
        </p:blipFill>
        <p:spPr>
          <a:xfrm>
            <a:off x="1797766" y="5785843"/>
            <a:ext cx="381000" cy="326225"/>
          </a:xfrm>
          <a:prstGeom prst="rect">
            <a:avLst/>
          </a:prstGeom>
          <a:noFill/>
          <a:ln>
            <a:noFill/>
          </a:ln>
        </p:spPr>
      </p:pic>
      <p:grpSp>
        <p:nvGrpSpPr>
          <p:cNvPr id="35" name="Google Shape;35;p2"/>
          <p:cNvGrpSpPr/>
          <p:nvPr/>
        </p:nvGrpSpPr>
        <p:grpSpPr>
          <a:xfrm>
            <a:off x="1780314" y="4415517"/>
            <a:ext cx="389419" cy="357695"/>
            <a:chOff x="10576646" y="4322694"/>
            <a:chExt cx="700954" cy="668406"/>
          </a:xfrm>
        </p:grpSpPr>
        <p:pic>
          <p:nvPicPr>
            <p:cNvPr id="36" name="Google Shape;36;p2"/>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37" name="Google Shape;37;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 name="Google Shape;38;p2"/>
          <p:cNvSpPr txBox="1"/>
          <p:nvPr/>
        </p:nvSpPr>
        <p:spPr>
          <a:xfrm>
            <a:off x="2663682" y="3190216"/>
            <a:ext cx="8077199"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“Gayri Safi Yurtiçi Hasıla” konseptine hakim olmak.</a:t>
            </a:r>
            <a:endParaRPr b="1" sz="2800">
              <a:solidFill>
                <a:schemeClr val="dk1"/>
              </a:solidFill>
              <a:latin typeface="Calibri"/>
              <a:ea typeface="Calibri"/>
              <a:cs typeface="Calibri"/>
              <a:sym typeface="Calibri"/>
            </a:endParaRPr>
          </a:p>
        </p:txBody>
      </p:sp>
      <p:sp>
        <p:nvSpPr>
          <p:cNvPr id="39" name="Google Shape;39;p2"/>
          <p:cNvSpPr txBox="1"/>
          <p:nvPr/>
        </p:nvSpPr>
        <p:spPr>
          <a:xfrm>
            <a:off x="2676936" y="4348489"/>
            <a:ext cx="8077197"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Enflasyon ve Deflasyon kavramlarını anlamak.</a:t>
            </a:r>
            <a:endParaRPr b="1" sz="2800">
              <a:solidFill>
                <a:schemeClr val="dk1"/>
              </a:solidFill>
              <a:latin typeface="Calibri"/>
              <a:ea typeface="Calibri"/>
              <a:cs typeface="Calibri"/>
              <a:sym typeface="Calibri"/>
            </a:endParaRPr>
          </a:p>
        </p:txBody>
      </p:sp>
      <p:sp>
        <p:nvSpPr>
          <p:cNvPr id="40" name="Google Shape;40;p2"/>
          <p:cNvSpPr txBox="1"/>
          <p:nvPr/>
        </p:nvSpPr>
        <p:spPr>
          <a:xfrm>
            <a:off x="2663682" y="5635014"/>
            <a:ext cx="792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Döviz kurları kavramını ve yararlılıklarını anlamak.</a:t>
            </a:r>
            <a:endParaRPr b="1" sz="2800">
              <a:solidFill>
                <a:schemeClr val="dk1"/>
              </a:solidFill>
              <a:latin typeface="Calibri"/>
              <a:ea typeface="Calibri"/>
              <a:cs typeface="Calibri"/>
              <a:sym typeface="Calibri"/>
            </a:endParaRPr>
          </a:p>
        </p:txBody>
      </p:sp>
      <p:pic>
        <p:nvPicPr>
          <p:cNvPr id="41" name="Google Shape;41;p2"/>
          <p:cNvPicPr preferRelativeResize="0"/>
          <p:nvPr/>
        </p:nvPicPr>
        <p:blipFill rotWithShape="1">
          <a:blip r:embed="rId4">
            <a:alphaModFix/>
          </a:blip>
          <a:srcRect b="0" l="0" r="0" t="0"/>
          <a:stretch/>
        </p:blipFill>
        <p:spPr>
          <a:xfrm>
            <a:off x="1793566" y="7124700"/>
            <a:ext cx="370416" cy="280000"/>
          </a:xfrm>
          <a:prstGeom prst="rect">
            <a:avLst/>
          </a:prstGeom>
          <a:noFill/>
          <a:ln>
            <a:noFill/>
          </a:ln>
        </p:spPr>
      </p:pic>
      <p:sp>
        <p:nvSpPr>
          <p:cNvPr id="42" name="Google Shape;42;p2"/>
          <p:cNvSpPr txBox="1"/>
          <p:nvPr/>
        </p:nvSpPr>
        <p:spPr>
          <a:xfrm>
            <a:off x="2663682" y="7003090"/>
            <a:ext cx="8077199"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İşgücü piyasasının nasıl analiz edileceğini bilmek.</a:t>
            </a:r>
            <a:endParaRPr b="1" sz="2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nvSpPr>
        <p:spPr>
          <a:xfrm>
            <a:off x="1447800" y="1573291"/>
            <a:ext cx="10058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 İşgücü piyasası nedir ve nasıl çalışır?</a:t>
            </a:r>
            <a:endParaRPr b="1" sz="4400">
              <a:solidFill>
                <a:schemeClr val="dk1"/>
              </a:solidFill>
              <a:latin typeface="Calibri"/>
              <a:ea typeface="Calibri"/>
              <a:cs typeface="Calibri"/>
              <a:sym typeface="Calibri"/>
            </a:endParaRPr>
          </a:p>
        </p:txBody>
      </p:sp>
      <p:sp>
        <p:nvSpPr>
          <p:cNvPr id="181" name="Google Shape;181;p20"/>
          <p:cNvSpPr txBox="1"/>
          <p:nvPr/>
        </p:nvSpPr>
        <p:spPr>
          <a:xfrm>
            <a:off x="1447800" y="2632295"/>
            <a:ext cx="11430000" cy="78501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800">
                <a:solidFill>
                  <a:schemeClr val="dk1"/>
                </a:solidFill>
                <a:latin typeface="Calibri"/>
                <a:ea typeface="Calibri"/>
                <a:cs typeface="Calibri"/>
                <a:sym typeface="Calibri"/>
              </a:rPr>
              <a:t>İşgücü piyasası durumunun analizi ve anlaşılması için bir dizi değişken önemlidir: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u="sng">
                <a:solidFill>
                  <a:schemeClr val="dk1"/>
                </a:solidFill>
                <a:latin typeface="Calibri"/>
                <a:ea typeface="Calibri"/>
                <a:cs typeface="Calibri"/>
                <a:sym typeface="Calibri"/>
              </a:rPr>
              <a:t>Toplam nüfus</a:t>
            </a:r>
            <a:r>
              <a:rPr lang="en-US" sz="2800">
                <a:solidFill>
                  <a:schemeClr val="dk1"/>
                </a:solidFill>
                <a:latin typeface="Calibri"/>
                <a:ea typeface="Calibri"/>
                <a:cs typeface="Calibri"/>
                <a:sym typeface="Calibri"/>
              </a:rPr>
              <a:t>: yerleşik nüfus.</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u="sng">
                <a:solidFill>
                  <a:schemeClr val="dk1"/>
                </a:solidFill>
                <a:latin typeface="Calibri"/>
                <a:ea typeface="Calibri"/>
                <a:cs typeface="Calibri"/>
                <a:sym typeface="Calibri"/>
              </a:rPr>
              <a:t>Çalışma çağındaki nüfus</a:t>
            </a:r>
            <a:r>
              <a:rPr lang="en-US" sz="2800">
                <a:solidFill>
                  <a:schemeClr val="dk1"/>
                </a:solidFill>
                <a:latin typeface="Calibri"/>
                <a:ea typeface="Calibri"/>
                <a:cs typeface="Calibri"/>
                <a:sym typeface="Calibri"/>
              </a:rPr>
              <a:t>: genellikle 16 yaş ve üstü kişileri içerir.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u="sng">
                <a:solidFill>
                  <a:schemeClr val="dk1"/>
                </a:solidFill>
                <a:latin typeface="Calibri"/>
                <a:ea typeface="Calibri"/>
                <a:cs typeface="Calibri"/>
                <a:sym typeface="Calibri"/>
              </a:rPr>
              <a:t>Aktif nüfus</a:t>
            </a:r>
            <a:r>
              <a:rPr lang="en-US" sz="2800">
                <a:solidFill>
                  <a:schemeClr val="dk1"/>
                </a:solidFill>
                <a:latin typeface="Calibri"/>
                <a:ea typeface="Calibri"/>
                <a:cs typeface="Calibri"/>
                <a:sym typeface="Calibri"/>
              </a:rPr>
              <a:t>: istihdam edilen veya iş arama sürecinde olan çalışma çağındaki tüm kişileri kapsar.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u="sng">
                <a:solidFill>
                  <a:schemeClr val="dk1"/>
                </a:solidFill>
                <a:latin typeface="Calibri"/>
                <a:ea typeface="Calibri"/>
                <a:cs typeface="Calibri"/>
                <a:sym typeface="Calibri"/>
              </a:rPr>
              <a:t>İstihdam edilen nüfus</a:t>
            </a:r>
            <a:r>
              <a:rPr lang="en-US" sz="2800">
                <a:solidFill>
                  <a:schemeClr val="dk1"/>
                </a:solidFill>
                <a:latin typeface="Calibri"/>
                <a:ea typeface="Calibri"/>
                <a:cs typeface="Calibri"/>
                <a:sym typeface="Calibri"/>
              </a:rPr>
              <a:t>: istihdam veya serbest meslek sahibi kişiler.</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Char char="•"/>
            </a:pPr>
            <a:r>
              <a:rPr lang="en-US" sz="2800" u="sng">
                <a:solidFill>
                  <a:schemeClr val="dk1"/>
                </a:solidFill>
                <a:latin typeface="Calibri"/>
                <a:ea typeface="Calibri"/>
                <a:cs typeface="Calibri"/>
                <a:sym typeface="Calibri"/>
              </a:rPr>
              <a:t>İşsiz nüfus</a:t>
            </a:r>
            <a:r>
              <a:rPr lang="en-US" sz="2800">
                <a:solidFill>
                  <a:schemeClr val="dk1"/>
                </a:solidFill>
                <a:latin typeface="Calibri"/>
                <a:ea typeface="Calibri"/>
                <a:cs typeface="Calibri"/>
                <a:sym typeface="Calibri"/>
              </a:rPr>
              <a:t>: aktif işsiz kişiler.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Una caricatura de una persona&#10;&#10;Descripción generada automáticamente con confianza media" id="182" name="Google Shape;182;p20"/>
          <p:cNvPicPr preferRelativeResize="0"/>
          <p:nvPr/>
        </p:nvPicPr>
        <p:blipFill rotWithShape="1">
          <a:blip r:embed="rId3">
            <a:alphaModFix/>
          </a:blip>
          <a:srcRect b="0" l="0" r="0" t="0"/>
          <a:stretch/>
        </p:blipFill>
        <p:spPr>
          <a:xfrm>
            <a:off x="13335000" y="3314700"/>
            <a:ext cx="4118670" cy="41186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nvSpPr>
        <p:spPr>
          <a:xfrm>
            <a:off x="1447800" y="1573291"/>
            <a:ext cx="10058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 İşgücü piyasası nedir ve nasıl çalışır?</a:t>
            </a:r>
            <a:endParaRPr b="1" sz="4400">
              <a:solidFill>
                <a:schemeClr val="dk1"/>
              </a:solidFill>
              <a:latin typeface="Calibri"/>
              <a:ea typeface="Calibri"/>
              <a:cs typeface="Calibri"/>
              <a:sym typeface="Calibri"/>
            </a:endParaRPr>
          </a:p>
        </p:txBody>
      </p:sp>
      <p:sp>
        <p:nvSpPr>
          <p:cNvPr id="188" name="Google Shape;188;p21"/>
          <p:cNvSpPr txBox="1"/>
          <p:nvPr/>
        </p:nvSpPr>
        <p:spPr>
          <a:xfrm>
            <a:off x="1566188" y="3210514"/>
            <a:ext cx="7387500" cy="4833300"/>
          </a:xfrm>
          <a:prstGeom prst="rect">
            <a:avLst/>
          </a:prstGeom>
          <a:noFill/>
          <a:ln>
            <a:noFill/>
          </a:ln>
        </p:spPr>
        <p:txBody>
          <a:bodyPr anchorCtr="0" anchor="t" bIns="45700" lIns="91425" spcFirstLastPara="1" rIns="91425" wrap="square" tIns="45700">
            <a:spAutoFit/>
          </a:bodyPr>
          <a:lstStyle/>
          <a:p>
            <a:pPr indent="-406400" lvl="0" marL="457200" rtl="0" algn="just">
              <a:spcBef>
                <a:spcPts val="0"/>
              </a:spcBef>
              <a:spcAft>
                <a:spcPts val="0"/>
              </a:spcAft>
              <a:buClr>
                <a:schemeClr val="dk1"/>
              </a:buClr>
              <a:buSzPts val="2800"/>
              <a:buFont typeface="Calibri"/>
              <a:buChar char="•"/>
            </a:pPr>
            <a:r>
              <a:rPr lang="en-US" sz="2800" u="sng">
                <a:solidFill>
                  <a:schemeClr val="dk1"/>
                </a:solidFill>
                <a:latin typeface="Calibri"/>
                <a:ea typeface="Calibri"/>
                <a:cs typeface="Calibri"/>
                <a:sym typeface="Calibri"/>
              </a:rPr>
              <a:t>İşgücü arzı</a:t>
            </a:r>
            <a:r>
              <a:rPr lang="en-US" sz="2800">
                <a:solidFill>
                  <a:schemeClr val="dk1"/>
                </a:solidFill>
                <a:latin typeface="Calibri"/>
                <a:ea typeface="Calibri"/>
                <a:cs typeface="Calibri"/>
                <a:sym typeface="Calibri"/>
              </a:rPr>
              <a:t>: aktif nüfusa eşittir.</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u="sng">
                <a:solidFill>
                  <a:schemeClr val="dk1"/>
                </a:solidFill>
                <a:latin typeface="Calibri"/>
                <a:ea typeface="Calibri"/>
                <a:cs typeface="Calibri"/>
                <a:sym typeface="Calibri"/>
              </a:rPr>
              <a:t>İşgücü talebi:</a:t>
            </a:r>
            <a:r>
              <a:rPr lang="en-US" sz="2800">
                <a:solidFill>
                  <a:schemeClr val="dk1"/>
                </a:solidFill>
                <a:latin typeface="Calibri"/>
                <a:ea typeface="Calibri"/>
                <a:cs typeface="Calibri"/>
                <a:sym typeface="Calibri"/>
              </a:rPr>
              <a:t> mevcut istihdama ve doldurulmamış boş pozisyonlara eşittir.</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u="sng">
                <a:solidFill>
                  <a:schemeClr val="dk1"/>
                </a:solidFill>
                <a:latin typeface="Calibri"/>
                <a:ea typeface="Calibri"/>
                <a:cs typeface="Calibri"/>
                <a:sym typeface="Calibri"/>
              </a:rPr>
              <a:t>Aktivite oranı:</a:t>
            </a:r>
            <a:r>
              <a:rPr lang="en-US" sz="2800">
                <a:solidFill>
                  <a:schemeClr val="dk1"/>
                </a:solidFill>
                <a:latin typeface="Calibri"/>
                <a:ea typeface="Calibri"/>
                <a:cs typeface="Calibri"/>
                <a:sym typeface="Calibri"/>
              </a:rPr>
              <a:t> çalışma çağındaki nüfus üzerinde toplam aktif.</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u="sng">
                <a:solidFill>
                  <a:schemeClr val="dk1"/>
                </a:solidFill>
                <a:latin typeface="Calibri"/>
                <a:ea typeface="Calibri"/>
                <a:cs typeface="Calibri"/>
                <a:sym typeface="Calibri"/>
              </a:rPr>
              <a:t>İstihdam oranı:</a:t>
            </a:r>
            <a:r>
              <a:rPr lang="en-US" sz="2800">
                <a:solidFill>
                  <a:schemeClr val="dk1"/>
                </a:solidFill>
                <a:latin typeface="Calibri"/>
                <a:ea typeface="Calibri"/>
                <a:cs typeface="Calibri"/>
                <a:sym typeface="Calibri"/>
              </a:rPr>
              <a:t> çalışma çağındaki nüfus üzerinde istihdam edilen toplam.</a:t>
            </a:r>
            <a:endParaRPr sz="2800">
              <a:solidFill>
                <a:schemeClr val="dk1"/>
              </a:solidFill>
              <a:latin typeface="Calibri"/>
              <a:ea typeface="Calibri"/>
              <a:cs typeface="Calibri"/>
              <a:sym typeface="Calibri"/>
            </a:endParaRPr>
          </a:p>
          <a:p>
            <a:pPr indent="-406400" lvl="0" marL="45720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İşsizlik oranı: toplam aktif kişi sayısı üzerinden işsiz sayısı.</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grpSp>
        <p:nvGrpSpPr>
          <p:cNvPr id="189" name="Google Shape;189;p21"/>
          <p:cNvGrpSpPr/>
          <p:nvPr/>
        </p:nvGrpSpPr>
        <p:grpSpPr>
          <a:xfrm>
            <a:off x="9251241" y="1834342"/>
            <a:ext cx="8794184" cy="6618460"/>
            <a:chOff x="3168575" y="2182650"/>
            <a:chExt cx="4354850" cy="3194700"/>
          </a:xfrm>
        </p:grpSpPr>
        <p:sp>
          <p:nvSpPr>
            <p:cNvPr id="190" name="Google Shape;190;p21"/>
            <p:cNvSpPr/>
            <p:nvPr/>
          </p:nvSpPr>
          <p:spPr>
            <a:xfrm>
              <a:off x="3168575" y="2182650"/>
              <a:ext cx="4354850" cy="319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21"/>
            <p:cNvGrpSpPr/>
            <p:nvPr/>
          </p:nvGrpSpPr>
          <p:grpSpPr>
            <a:xfrm>
              <a:off x="3182879" y="2196945"/>
              <a:ext cx="4326147" cy="3166402"/>
              <a:chOff x="-165476" y="0"/>
              <a:chExt cx="5526504" cy="3904800"/>
            </a:xfrm>
          </p:grpSpPr>
          <p:sp>
            <p:nvSpPr>
              <p:cNvPr id="192" name="Google Shape;192;p21"/>
              <p:cNvSpPr/>
              <p:nvPr/>
            </p:nvSpPr>
            <p:spPr>
              <a:xfrm>
                <a:off x="-165476" y="0"/>
                <a:ext cx="5526300" cy="390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 name="Google Shape;193;p21"/>
              <p:cNvSpPr/>
              <p:nvPr/>
            </p:nvSpPr>
            <p:spPr>
              <a:xfrm>
                <a:off x="2929194" y="0"/>
                <a:ext cx="1874400" cy="3567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TOPLAM NÜFUS</a:t>
                </a:r>
                <a:endParaRPr b="1" i="0" sz="1600" u="none" cap="none" strike="noStrike">
                  <a:solidFill>
                    <a:srgbClr val="000000"/>
                  </a:solidFill>
                  <a:latin typeface="Calibri"/>
                  <a:ea typeface="Calibri"/>
                  <a:cs typeface="Calibri"/>
                  <a:sym typeface="Calibri"/>
                </a:endParaRPr>
              </a:p>
            </p:txBody>
          </p:sp>
          <p:sp>
            <p:nvSpPr>
              <p:cNvPr id="194" name="Google Shape;194;p21"/>
              <p:cNvSpPr/>
              <p:nvPr/>
            </p:nvSpPr>
            <p:spPr>
              <a:xfrm>
                <a:off x="530477" y="831623"/>
                <a:ext cx="2258400" cy="5964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ÇALIŞAN NÜFUS</a:t>
                </a:r>
                <a:endParaRPr b="1" sz="1600">
                  <a:latin typeface="Calibri"/>
                  <a:ea typeface="Calibri"/>
                  <a:cs typeface="Calibri"/>
                  <a:sym typeface="Calibri"/>
                </a:endParaRPr>
              </a:p>
              <a:p>
                <a:pPr indent="0" lvl="0" marL="0" marR="0" rtl="0" algn="ctr">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 (&gt;16 </a:t>
                </a:r>
                <a:r>
                  <a:rPr b="1" lang="en-US" sz="1600">
                    <a:latin typeface="Calibri"/>
                    <a:ea typeface="Calibri"/>
                    <a:cs typeface="Calibri"/>
                    <a:sym typeface="Calibri"/>
                  </a:rPr>
                  <a:t>YAŞ</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195" name="Google Shape;195;p21"/>
              <p:cNvSpPr/>
              <p:nvPr/>
            </p:nvSpPr>
            <p:spPr>
              <a:xfrm>
                <a:off x="3283828" y="869211"/>
                <a:ext cx="2077200" cy="5589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ÇALIŞMAYAN NÜFUS </a:t>
                </a:r>
                <a:endParaRPr b="1" sz="1600">
                  <a:latin typeface="Calibri"/>
                  <a:ea typeface="Calibri"/>
                  <a:cs typeface="Calibri"/>
                  <a:sym typeface="Calibri"/>
                </a:endParaRPr>
              </a:p>
              <a:p>
                <a:pPr indent="0" lvl="0" marL="0" marR="0" rtl="0" algn="ctr">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 (&lt;16 Y</a:t>
                </a:r>
                <a:r>
                  <a:rPr b="1" lang="en-US" sz="1600">
                    <a:latin typeface="Calibri"/>
                    <a:ea typeface="Calibri"/>
                    <a:cs typeface="Calibri"/>
                    <a:sym typeface="Calibri"/>
                  </a:rPr>
                  <a:t>AŞ</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cxnSp>
            <p:nvCxnSpPr>
              <p:cNvPr id="196" name="Google Shape;196;p21"/>
              <p:cNvCxnSpPr/>
              <p:nvPr/>
            </p:nvCxnSpPr>
            <p:spPr>
              <a:xfrm flipH="1">
                <a:off x="1659621" y="356744"/>
                <a:ext cx="2206800" cy="4749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197" name="Google Shape;197;p21"/>
              <p:cNvCxnSpPr/>
              <p:nvPr/>
            </p:nvCxnSpPr>
            <p:spPr>
              <a:xfrm>
                <a:off x="3866421" y="356744"/>
                <a:ext cx="456000" cy="512400"/>
              </a:xfrm>
              <a:prstGeom prst="straightConnector1">
                <a:avLst/>
              </a:prstGeom>
              <a:solidFill>
                <a:srgbClr val="FFFFFF"/>
              </a:solidFill>
              <a:ln cap="flat" cmpd="sng" w="9525">
                <a:solidFill>
                  <a:srgbClr val="006699"/>
                </a:solidFill>
                <a:prstDash val="solid"/>
                <a:miter lim="800000"/>
                <a:headEnd len="sm" w="sm" type="none"/>
                <a:tailEnd len="sm" w="sm" type="none"/>
              </a:ln>
            </p:spPr>
          </p:cxnSp>
          <p:sp>
            <p:nvSpPr>
              <p:cNvPr id="198" name="Google Shape;198;p21"/>
              <p:cNvSpPr/>
              <p:nvPr/>
            </p:nvSpPr>
            <p:spPr>
              <a:xfrm>
                <a:off x="588896" y="1642972"/>
                <a:ext cx="1839600" cy="356700"/>
              </a:xfrm>
              <a:prstGeom prst="roundRect">
                <a:avLst>
                  <a:gd fmla="val 16667" name="adj"/>
                </a:avLst>
              </a:prstGeom>
              <a:no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AKTİF NÜFUS</a:t>
                </a:r>
                <a:endParaRPr b="1" i="0" sz="1600" u="none" cap="none" strike="noStrike">
                  <a:solidFill>
                    <a:srgbClr val="000000"/>
                  </a:solidFill>
                  <a:latin typeface="Calibri"/>
                  <a:ea typeface="Calibri"/>
                  <a:cs typeface="Calibri"/>
                  <a:sym typeface="Calibri"/>
                </a:endParaRPr>
              </a:p>
            </p:txBody>
          </p:sp>
          <p:sp>
            <p:nvSpPr>
              <p:cNvPr id="199" name="Google Shape;199;p21"/>
              <p:cNvSpPr/>
              <p:nvPr/>
            </p:nvSpPr>
            <p:spPr>
              <a:xfrm>
                <a:off x="2973686" y="1642972"/>
                <a:ext cx="2014800" cy="3567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PASİF NÜFUS</a:t>
                </a:r>
                <a:endParaRPr b="1" i="0" sz="1600" u="none" cap="none" strike="noStrike">
                  <a:solidFill>
                    <a:srgbClr val="000000"/>
                  </a:solidFill>
                  <a:latin typeface="Calibri"/>
                  <a:ea typeface="Calibri"/>
                  <a:cs typeface="Calibri"/>
                  <a:sym typeface="Calibri"/>
                </a:endParaRPr>
              </a:p>
            </p:txBody>
          </p:sp>
          <p:sp>
            <p:nvSpPr>
              <p:cNvPr id="200" name="Google Shape;200;p21"/>
              <p:cNvSpPr/>
              <p:nvPr/>
            </p:nvSpPr>
            <p:spPr>
              <a:xfrm>
                <a:off x="-34069" y="2081271"/>
                <a:ext cx="1280100" cy="5922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ÇALIŞAN NÜFUS</a:t>
                </a:r>
                <a:endParaRPr b="1" i="0" sz="1600" u="none" cap="none" strike="noStrike">
                  <a:solidFill>
                    <a:srgbClr val="000000"/>
                  </a:solidFill>
                  <a:latin typeface="Calibri"/>
                  <a:ea typeface="Calibri"/>
                  <a:cs typeface="Calibri"/>
                  <a:sym typeface="Calibri"/>
                </a:endParaRPr>
              </a:p>
            </p:txBody>
          </p:sp>
          <p:sp>
            <p:nvSpPr>
              <p:cNvPr id="201" name="Google Shape;201;p21"/>
              <p:cNvSpPr/>
              <p:nvPr/>
            </p:nvSpPr>
            <p:spPr>
              <a:xfrm>
                <a:off x="1428530" y="2214659"/>
                <a:ext cx="1263000" cy="356700"/>
              </a:xfrm>
              <a:prstGeom prst="roundRect">
                <a:avLst>
                  <a:gd fmla="val 16667" name="adj"/>
                </a:avLst>
              </a:prstGeom>
              <a:no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İŞSİZ</a:t>
                </a:r>
                <a:endParaRPr b="1" i="0" sz="1600" u="none" cap="none" strike="noStrike">
                  <a:solidFill>
                    <a:srgbClr val="000000"/>
                  </a:solidFill>
                  <a:latin typeface="Calibri"/>
                  <a:ea typeface="Calibri"/>
                  <a:cs typeface="Calibri"/>
                  <a:sym typeface="Calibri"/>
                </a:endParaRPr>
              </a:p>
            </p:txBody>
          </p:sp>
          <p:sp>
            <p:nvSpPr>
              <p:cNvPr id="202" name="Google Shape;202;p21"/>
              <p:cNvSpPr/>
              <p:nvPr/>
            </p:nvSpPr>
            <p:spPr>
              <a:xfrm>
                <a:off x="0" y="2785269"/>
                <a:ext cx="1200600" cy="3579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İŞÇİLER</a:t>
                </a:r>
                <a:endParaRPr b="1" i="0" sz="1600" u="none" cap="none" strike="noStrike">
                  <a:solidFill>
                    <a:srgbClr val="000000"/>
                  </a:solidFill>
                  <a:latin typeface="Calibri"/>
                  <a:ea typeface="Calibri"/>
                  <a:cs typeface="Calibri"/>
                  <a:sym typeface="Calibri"/>
                </a:endParaRPr>
              </a:p>
            </p:txBody>
          </p:sp>
          <p:sp>
            <p:nvSpPr>
              <p:cNvPr id="203" name="Google Shape;203;p21"/>
              <p:cNvSpPr/>
              <p:nvPr/>
            </p:nvSpPr>
            <p:spPr>
              <a:xfrm>
                <a:off x="-165476" y="3285943"/>
                <a:ext cx="1489200" cy="3567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İŞÇİ OLMAYANLAR</a:t>
                </a:r>
                <a:endParaRPr b="1" i="0" sz="1600" u="none" cap="none" strike="noStrike">
                  <a:solidFill>
                    <a:srgbClr val="000000"/>
                  </a:solidFill>
                  <a:latin typeface="Calibri"/>
                  <a:ea typeface="Calibri"/>
                  <a:cs typeface="Calibri"/>
                  <a:sym typeface="Calibri"/>
                </a:endParaRPr>
              </a:p>
            </p:txBody>
          </p:sp>
          <p:sp>
            <p:nvSpPr>
              <p:cNvPr id="204" name="Google Shape;204;p21"/>
              <p:cNvSpPr/>
              <p:nvPr/>
            </p:nvSpPr>
            <p:spPr>
              <a:xfrm>
                <a:off x="1715204" y="2720396"/>
                <a:ext cx="1346100" cy="5661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700">
                    <a:latin typeface="Calibri"/>
                    <a:ea typeface="Calibri"/>
                    <a:cs typeface="Calibri"/>
                    <a:sym typeface="Calibri"/>
                  </a:rPr>
                  <a:t>İLK İŞİNİ ARAYANLAR</a:t>
                </a:r>
                <a:endParaRPr b="1" i="0" sz="1700" u="none" cap="none" strike="noStrike">
                  <a:solidFill>
                    <a:srgbClr val="000000"/>
                  </a:solidFill>
                  <a:latin typeface="Calibri"/>
                  <a:ea typeface="Calibri"/>
                  <a:cs typeface="Calibri"/>
                  <a:sym typeface="Calibri"/>
                </a:endParaRPr>
              </a:p>
            </p:txBody>
          </p:sp>
          <p:sp>
            <p:nvSpPr>
              <p:cNvPr id="205" name="Google Shape;205;p21"/>
              <p:cNvSpPr/>
              <p:nvPr/>
            </p:nvSpPr>
            <p:spPr>
              <a:xfrm>
                <a:off x="1714997" y="3286160"/>
                <a:ext cx="1454400" cy="6186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İŞ TECRÜBELİ</a:t>
                </a:r>
                <a:endParaRPr b="1" i="0" sz="1600" u="none" cap="none" strike="noStrike">
                  <a:solidFill>
                    <a:srgbClr val="000000"/>
                  </a:solidFill>
                  <a:latin typeface="Calibri"/>
                  <a:ea typeface="Calibri"/>
                  <a:cs typeface="Calibri"/>
                  <a:sym typeface="Calibri"/>
                </a:endParaRPr>
              </a:p>
            </p:txBody>
          </p:sp>
          <p:sp>
            <p:nvSpPr>
              <p:cNvPr id="206" name="Google Shape;206;p21"/>
              <p:cNvSpPr/>
              <p:nvPr/>
            </p:nvSpPr>
            <p:spPr>
              <a:xfrm>
                <a:off x="3572128" y="2285940"/>
                <a:ext cx="1153500" cy="3567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EMEKLİLER</a:t>
                </a:r>
                <a:endParaRPr b="1" i="0" sz="1600" u="none" cap="none" strike="noStrike">
                  <a:solidFill>
                    <a:srgbClr val="000000"/>
                  </a:solidFill>
                  <a:latin typeface="Calibri"/>
                  <a:ea typeface="Calibri"/>
                  <a:cs typeface="Calibri"/>
                  <a:sym typeface="Calibri"/>
                </a:endParaRPr>
              </a:p>
            </p:txBody>
          </p:sp>
          <p:sp>
            <p:nvSpPr>
              <p:cNvPr id="207" name="Google Shape;207;p21"/>
              <p:cNvSpPr/>
              <p:nvPr/>
            </p:nvSpPr>
            <p:spPr>
              <a:xfrm>
                <a:off x="3572128" y="2785636"/>
                <a:ext cx="1163400" cy="3579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ÖĞRENCİLER</a:t>
                </a:r>
                <a:endParaRPr b="1" i="0" sz="1600" u="none" cap="none" strike="noStrike">
                  <a:solidFill>
                    <a:srgbClr val="000000"/>
                  </a:solidFill>
                  <a:latin typeface="Calibri"/>
                  <a:ea typeface="Calibri"/>
                  <a:cs typeface="Calibri"/>
                  <a:sym typeface="Calibri"/>
                </a:endParaRPr>
              </a:p>
            </p:txBody>
          </p:sp>
          <p:sp>
            <p:nvSpPr>
              <p:cNvPr id="208" name="Google Shape;208;p21"/>
              <p:cNvSpPr/>
              <p:nvPr/>
            </p:nvSpPr>
            <p:spPr>
              <a:xfrm>
                <a:off x="3572128" y="3286594"/>
                <a:ext cx="1435800" cy="356700"/>
              </a:xfrm>
              <a:prstGeom prst="roundRect">
                <a:avLst>
                  <a:gd fmla="val 16667" name="adj"/>
                </a:avLst>
              </a:prstGeom>
              <a:solidFill>
                <a:srgbClr val="FFFFFF"/>
              </a:solidFill>
              <a:ln cap="flat" cmpd="sng" w="28575">
                <a:solidFill>
                  <a:srgbClr val="0066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600">
                    <a:latin typeface="Calibri"/>
                    <a:ea typeface="Calibri"/>
                    <a:cs typeface="Calibri"/>
                    <a:sym typeface="Calibri"/>
                  </a:rPr>
                  <a:t>DİĞER GRUPLAR</a:t>
                </a:r>
                <a:endParaRPr b="1" i="0" sz="1600" u="none" cap="none" strike="noStrike">
                  <a:solidFill>
                    <a:srgbClr val="000000"/>
                  </a:solidFill>
                  <a:latin typeface="Calibri"/>
                  <a:ea typeface="Calibri"/>
                  <a:cs typeface="Calibri"/>
                  <a:sym typeface="Calibri"/>
                </a:endParaRPr>
              </a:p>
            </p:txBody>
          </p:sp>
          <p:cxnSp>
            <p:nvCxnSpPr>
              <p:cNvPr id="209" name="Google Shape;209;p21"/>
              <p:cNvCxnSpPr/>
              <p:nvPr/>
            </p:nvCxnSpPr>
            <p:spPr>
              <a:xfrm flipH="1">
                <a:off x="1508711" y="1428019"/>
                <a:ext cx="150900" cy="2151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0" name="Google Shape;210;p21"/>
              <p:cNvCxnSpPr/>
              <p:nvPr/>
            </p:nvCxnSpPr>
            <p:spPr>
              <a:xfrm>
                <a:off x="1659611" y="1428019"/>
                <a:ext cx="2321400" cy="2151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1" name="Google Shape;211;p21"/>
              <p:cNvCxnSpPr/>
              <p:nvPr/>
            </p:nvCxnSpPr>
            <p:spPr>
              <a:xfrm rot="5400000">
                <a:off x="2534557" y="2750706"/>
                <a:ext cx="1500300" cy="15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2" name="Google Shape;212;p21"/>
              <p:cNvCxnSpPr/>
              <p:nvPr/>
            </p:nvCxnSpPr>
            <p:spPr>
              <a:xfrm rot="10800000">
                <a:off x="3285329" y="2454258"/>
                <a:ext cx="2868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3" name="Google Shape;213;p21"/>
              <p:cNvCxnSpPr/>
              <p:nvPr/>
            </p:nvCxnSpPr>
            <p:spPr>
              <a:xfrm rot="10800000">
                <a:off x="3285329" y="2999493"/>
                <a:ext cx="2868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4" name="Google Shape;214;p21"/>
              <p:cNvCxnSpPr/>
              <p:nvPr/>
            </p:nvCxnSpPr>
            <p:spPr>
              <a:xfrm rot="10800000">
                <a:off x="3285329" y="3499188"/>
                <a:ext cx="2868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5" name="Google Shape;215;p21"/>
              <p:cNvCxnSpPr/>
              <p:nvPr/>
            </p:nvCxnSpPr>
            <p:spPr>
              <a:xfrm flipH="1">
                <a:off x="606044" y="1999715"/>
                <a:ext cx="902700" cy="816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6" name="Google Shape;216;p21"/>
              <p:cNvCxnSpPr/>
              <p:nvPr/>
            </p:nvCxnSpPr>
            <p:spPr>
              <a:xfrm>
                <a:off x="1508744" y="1999715"/>
                <a:ext cx="551100" cy="2148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7" name="Google Shape;217;p21"/>
              <p:cNvCxnSpPr/>
              <p:nvPr/>
            </p:nvCxnSpPr>
            <p:spPr>
              <a:xfrm rot="5400000">
                <a:off x="750941" y="3035342"/>
                <a:ext cx="928500" cy="15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8" name="Google Shape;218;p21"/>
              <p:cNvCxnSpPr/>
              <p:nvPr/>
            </p:nvCxnSpPr>
            <p:spPr>
              <a:xfrm rot="10800000">
                <a:off x="1000130" y="2965337"/>
                <a:ext cx="2142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19" name="Google Shape;219;p21"/>
              <p:cNvCxnSpPr/>
              <p:nvPr/>
            </p:nvCxnSpPr>
            <p:spPr>
              <a:xfrm rot="10800000">
                <a:off x="1000130" y="3499188"/>
                <a:ext cx="2142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20" name="Google Shape;220;p21"/>
              <p:cNvCxnSpPr/>
              <p:nvPr/>
            </p:nvCxnSpPr>
            <p:spPr>
              <a:xfrm rot="5400000">
                <a:off x="1035142" y="3036093"/>
                <a:ext cx="928500" cy="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21" name="Google Shape;221;p21"/>
              <p:cNvCxnSpPr/>
              <p:nvPr/>
            </p:nvCxnSpPr>
            <p:spPr>
              <a:xfrm rot="10800000">
                <a:off x="1501002" y="2965337"/>
                <a:ext cx="2142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cxnSp>
            <p:nvCxnSpPr>
              <p:cNvPr id="222" name="Google Shape;222;p21"/>
              <p:cNvCxnSpPr/>
              <p:nvPr/>
            </p:nvCxnSpPr>
            <p:spPr>
              <a:xfrm rot="10800000">
                <a:off x="1501002" y="3500452"/>
                <a:ext cx="214200" cy="1200"/>
              </a:xfrm>
              <a:prstGeom prst="straightConnector1">
                <a:avLst/>
              </a:prstGeom>
              <a:solidFill>
                <a:srgbClr val="FFFFFF"/>
              </a:solidFill>
              <a:ln cap="flat" cmpd="sng" w="9525">
                <a:solidFill>
                  <a:srgbClr val="006699"/>
                </a:solidFill>
                <a:prstDash val="solid"/>
                <a:miter lim="800000"/>
                <a:headEnd len="sm" w="sm" type="none"/>
                <a:tailEnd len="sm" w="sm" type="none"/>
              </a:ln>
            </p:spPr>
          </p:cxn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2"/>
          <p:cNvSpPr txBox="1"/>
          <p:nvPr/>
        </p:nvSpPr>
        <p:spPr>
          <a:xfrm>
            <a:off x="1447800" y="1573297"/>
            <a:ext cx="10058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6. İşgücü piyasası nedir ve nasıl çalışır?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228" name="Google Shape;228;p22"/>
          <p:cNvSpPr txBox="1"/>
          <p:nvPr/>
        </p:nvSpPr>
        <p:spPr>
          <a:xfrm>
            <a:off x="1895060" y="6819900"/>
            <a:ext cx="14335500" cy="954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İşsizlik oranı, işsiz sayısının toplam aktif kişi sayısına bölünmesiyle hesaplanır:</a:t>
            </a:r>
            <a:endParaRPr sz="2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İşsizlik oranı = işsiz / Aktif nüfus = 1.000 / 4.025 = 24.84%</a:t>
            </a:r>
            <a:endParaRPr sz="2800">
              <a:solidFill>
                <a:schemeClr val="dk1"/>
              </a:solidFill>
              <a:latin typeface="Calibri"/>
              <a:ea typeface="Calibri"/>
              <a:cs typeface="Calibri"/>
              <a:sym typeface="Calibri"/>
            </a:endParaRPr>
          </a:p>
        </p:txBody>
      </p:sp>
      <p:graphicFrame>
        <p:nvGraphicFramePr>
          <p:cNvPr id="229" name="Google Shape;229;p22"/>
          <p:cNvGraphicFramePr/>
          <p:nvPr/>
        </p:nvGraphicFramePr>
        <p:xfrm>
          <a:off x="3954116" y="4058335"/>
          <a:ext cx="3000000" cy="3000000"/>
        </p:xfrm>
        <a:graphic>
          <a:graphicData uri="http://schemas.openxmlformats.org/drawingml/2006/table">
            <a:tbl>
              <a:tblPr bandRow="1" firstCol="1" firstRow="1">
                <a:noFill/>
                <a:tableStyleId>{48818837-D6DD-4085-9C4C-AA7539931E4B}</a:tableStyleId>
              </a:tblPr>
              <a:tblGrid>
                <a:gridCol w="4654825"/>
                <a:gridCol w="5410200"/>
              </a:tblGrid>
              <a:tr h="304800">
                <a:tc>
                  <a:txBody>
                    <a:bodyPr/>
                    <a:lstStyle/>
                    <a:p>
                      <a:pPr indent="0" lvl="0" marL="0" marR="0" rtl="0" algn="ctr">
                        <a:spcBef>
                          <a:spcPts val="0"/>
                        </a:spcBef>
                        <a:spcAft>
                          <a:spcPts val="0"/>
                        </a:spcAft>
                        <a:buNone/>
                      </a:pPr>
                      <a:r>
                        <a:rPr lang="en-US" sz="2400" u="none" cap="none" strike="noStrike"/>
                        <a:t> </a:t>
                      </a:r>
                      <a:endParaRPr sz="2400" u="none" cap="none" strike="noStrike">
                        <a:latin typeface="Helvetica Neue"/>
                        <a:ea typeface="Helvetica Neue"/>
                        <a:cs typeface="Helvetica Neue"/>
                        <a:sym typeface="Helvetica Neue"/>
                      </a:endParaRPr>
                    </a:p>
                  </a:txBody>
                  <a:tcPr marT="0" marB="0" marR="44450" marL="44450" anchor="b">
                    <a:lnR cap="flat" cmpd="sng" w="12700">
                      <a:solidFill>
                        <a:schemeClr val="dk1"/>
                      </a:solidFill>
                      <a:prstDash val="solid"/>
                      <a:round/>
                      <a:headEnd len="sm" w="sm" type="none"/>
                      <a:tailEnd len="sm" w="sm" type="none"/>
                    </a:lnR>
                    <a:solidFill>
                      <a:srgbClr val="FAC709"/>
                    </a:solidFill>
                  </a:tcPr>
                </a:tc>
                <a:tc>
                  <a:txBody>
                    <a:bodyPr/>
                    <a:lstStyle/>
                    <a:p>
                      <a:pPr indent="0" lvl="0" marL="0" marR="0" rtl="0" algn="ctr">
                        <a:spcBef>
                          <a:spcPts val="0"/>
                        </a:spcBef>
                        <a:spcAft>
                          <a:spcPts val="0"/>
                        </a:spcAft>
                        <a:buNone/>
                      </a:pPr>
                      <a:r>
                        <a:rPr lang="en-US" sz="2400">
                          <a:solidFill>
                            <a:schemeClr val="dk1"/>
                          </a:solidFill>
                        </a:rPr>
                        <a:t>Binlerce İnsan</a:t>
                      </a:r>
                      <a:endParaRPr sz="2400" u="none" cap="none" strike="noStrike">
                        <a:solidFill>
                          <a:schemeClr val="dk1"/>
                        </a:solidFill>
                        <a:latin typeface="Helvetica Neue"/>
                        <a:ea typeface="Helvetica Neue"/>
                        <a:cs typeface="Helvetica Neue"/>
                        <a:sym typeface="Helvetica Neue"/>
                      </a:endParaRPr>
                    </a:p>
                  </a:txBody>
                  <a:tcPr marT="0" marB="0" marR="44450" marL="44450" anchor="b">
                    <a:lnL cap="flat" cmpd="sng" w="12700">
                      <a:solidFill>
                        <a:schemeClr val="dk1"/>
                      </a:solidFill>
                      <a:prstDash val="solid"/>
                      <a:round/>
                      <a:headEnd len="sm" w="sm" type="none"/>
                      <a:tailEnd len="sm" w="sm" type="none"/>
                    </a:lnL>
                    <a:solidFill>
                      <a:srgbClr val="FAC709"/>
                    </a:solidFill>
                  </a:tcPr>
                </a:tc>
              </a:tr>
              <a:tr h="304800">
                <a:tc>
                  <a:txBody>
                    <a:bodyPr/>
                    <a:lstStyle/>
                    <a:p>
                      <a:pPr indent="0" lvl="0" marL="0" marR="0" rtl="0" algn="ctr">
                        <a:spcBef>
                          <a:spcPts val="0"/>
                        </a:spcBef>
                        <a:spcAft>
                          <a:spcPts val="0"/>
                        </a:spcAft>
                        <a:buNone/>
                      </a:pPr>
                      <a:r>
                        <a:rPr lang="en-US" sz="2400">
                          <a:solidFill>
                            <a:schemeClr val="dk1"/>
                          </a:solidFill>
                        </a:rPr>
                        <a:t>Toplam Nüfus</a:t>
                      </a:r>
                      <a:endParaRPr sz="2400" u="none" cap="none" strike="noStrike">
                        <a:solidFill>
                          <a:schemeClr val="dk1"/>
                        </a:solidFill>
                        <a:latin typeface="Helvetica Neue"/>
                        <a:ea typeface="Helvetica Neue"/>
                        <a:cs typeface="Helvetica Neue"/>
                        <a:sym typeface="Helvetica Neue"/>
                      </a:endParaRPr>
                    </a:p>
                  </a:txBody>
                  <a:tcPr marT="0" marB="0" marR="44450" marL="44450" anchor="b">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FAC709"/>
                    </a:solidFill>
                  </a:tcPr>
                </a:tc>
                <a:tc>
                  <a:txBody>
                    <a:bodyPr/>
                    <a:lstStyle/>
                    <a:p>
                      <a:pPr indent="0" lvl="0" marL="0" marR="0" rtl="0" algn="ctr">
                        <a:spcBef>
                          <a:spcPts val="0"/>
                        </a:spcBef>
                        <a:spcAft>
                          <a:spcPts val="0"/>
                        </a:spcAft>
                        <a:buNone/>
                      </a:pPr>
                      <a:r>
                        <a:rPr lang="en-US" sz="2400" u="none" cap="none" strike="noStrike"/>
                        <a:t>8,421</a:t>
                      </a:r>
                      <a:endParaRPr sz="2400" u="none" cap="none" strike="noStrike">
                        <a:latin typeface="Helvetica Neue"/>
                        <a:ea typeface="Helvetica Neue"/>
                        <a:cs typeface="Helvetica Neue"/>
                        <a:sym typeface="Helvetica Neue"/>
                      </a:endParaRPr>
                    </a:p>
                  </a:txBody>
                  <a:tcPr marT="0" marB="0" marR="44450" marL="44450" anchor="b">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304800">
                <a:tc>
                  <a:txBody>
                    <a:bodyPr/>
                    <a:lstStyle/>
                    <a:p>
                      <a:pPr indent="0" lvl="0" marL="0" marR="0" rtl="0" algn="ctr">
                        <a:spcBef>
                          <a:spcPts val="0"/>
                        </a:spcBef>
                        <a:spcAft>
                          <a:spcPts val="0"/>
                        </a:spcAft>
                        <a:buNone/>
                      </a:pPr>
                      <a:r>
                        <a:rPr lang="en-US" sz="2400">
                          <a:solidFill>
                            <a:schemeClr val="dk1"/>
                          </a:solidFill>
                        </a:rPr>
                        <a:t>Çalışma Çağı Nüfusu</a:t>
                      </a:r>
                      <a:endParaRPr sz="2400" u="none" cap="none" strike="noStrike">
                        <a:solidFill>
                          <a:schemeClr val="dk1"/>
                        </a:solidFill>
                        <a:latin typeface="Helvetica Neue"/>
                        <a:ea typeface="Helvetica Neue"/>
                        <a:cs typeface="Helvetica Neue"/>
                        <a:sym typeface="Helvetica Neue"/>
                      </a:endParaRPr>
                    </a:p>
                  </a:txBody>
                  <a:tcPr marT="0" marB="0" marR="44450" marL="44450" anchor="b">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C709"/>
                    </a:solidFill>
                  </a:tcPr>
                </a:tc>
                <a:tc>
                  <a:txBody>
                    <a:bodyPr/>
                    <a:lstStyle/>
                    <a:p>
                      <a:pPr indent="0" lvl="0" marL="0" marR="0" rtl="0" algn="ctr">
                        <a:spcBef>
                          <a:spcPts val="0"/>
                        </a:spcBef>
                        <a:spcAft>
                          <a:spcPts val="0"/>
                        </a:spcAft>
                        <a:buNone/>
                      </a:pPr>
                      <a:r>
                        <a:rPr lang="en-US" sz="2400" u="none" cap="none" strike="noStrike"/>
                        <a:t>6,799</a:t>
                      </a:r>
                      <a:endParaRPr sz="2400" u="none" cap="none" strike="noStrike">
                        <a:latin typeface="Helvetica Neue"/>
                        <a:ea typeface="Helvetica Neue"/>
                        <a:cs typeface="Helvetica Neue"/>
                        <a:sym typeface="Helvetica Neue"/>
                      </a:endParaRPr>
                    </a:p>
                  </a:txBody>
                  <a:tcPr marT="0" marB="0" marR="44450" marL="44450" anchor="b">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04800">
                <a:tc>
                  <a:txBody>
                    <a:bodyPr/>
                    <a:lstStyle/>
                    <a:p>
                      <a:pPr indent="0" lvl="0" marL="0" marR="0" rtl="0" algn="ctr">
                        <a:spcBef>
                          <a:spcPts val="0"/>
                        </a:spcBef>
                        <a:spcAft>
                          <a:spcPts val="0"/>
                        </a:spcAft>
                        <a:buNone/>
                      </a:pPr>
                      <a:r>
                        <a:rPr lang="en-US" sz="2400">
                          <a:solidFill>
                            <a:schemeClr val="dk1"/>
                          </a:solidFill>
                        </a:rPr>
                        <a:t>Aktif Nüfus</a:t>
                      </a:r>
                      <a:endParaRPr sz="2400" u="none" cap="none" strike="noStrike">
                        <a:solidFill>
                          <a:schemeClr val="dk1"/>
                        </a:solidFill>
                        <a:latin typeface="Helvetica Neue"/>
                        <a:ea typeface="Helvetica Neue"/>
                        <a:cs typeface="Helvetica Neue"/>
                        <a:sym typeface="Helvetica Neue"/>
                      </a:endParaRPr>
                    </a:p>
                  </a:txBody>
                  <a:tcPr marT="0" marB="0" marR="44450" marL="44450" anchor="b">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C709"/>
                    </a:solidFill>
                  </a:tcPr>
                </a:tc>
                <a:tc>
                  <a:txBody>
                    <a:bodyPr/>
                    <a:lstStyle/>
                    <a:p>
                      <a:pPr indent="0" lvl="0" marL="0" marR="0" rtl="0" algn="ctr">
                        <a:spcBef>
                          <a:spcPts val="0"/>
                        </a:spcBef>
                        <a:spcAft>
                          <a:spcPts val="0"/>
                        </a:spcAft>
                        <a:buNone/>
                      </a:pPr>
                      <a:r>
                        <a:rPr lang="en-US" sz="2400" u="none" cap="none" strike="noStrike"/>
                        <a:t>4,025</a:t>
                      </a:r>
                      <a:endParaRPr sz="2400" u="none" cap="none" strike="noStrike">
                        <a:latin typeface="Helvetica Neue"/>
                        <a:ea typeface="Helvetica Neue"/>
                        <a:cs typeface="Helvetica Neue"/>
                        <a:sym typeface="Helvetica Neue"/>
                      </a:endParaRPr>
                    </a:p>
                  </a:txBody>
                  <a:tcPr marT="0" marB="0" marR="44450" marL="44450" anchor="b">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04800">
                <a:tc>
                  <a:txBody>
                    <a:bodyPr/>
                    <a:lstStyle/>
                    <a:p>
                      <a:pPr indent="0" lvl="0" marL="0" marR="0" rtl="0" algn="ctr">
                        <a:spcBef>
                          <a:spcPts val="0"/>
                        </a:spcBef>
                        <a:spcAft>
                          <a:spcPts val="0"/>
                        </a:spcAft>
                        <a:buNone/>
                      </a:pPr>
                      <a:r>
                        <a:rPr lang="en-US" sz="2400">
                          <a:solidFill>
                            <a:schemeClr val="dk1"/>
                          </a:solidFill>
                        </a:rPr>
                        <a:t>Pasif Nüfus</a:t>
                      </a:r>
                      <a:endParaRPr sz="2400" u="none" cap="none" strike="noStrike">
                        <a:solidFill>
                          <a:schemeClr val="dk1"/>
                        </a:solidFill>
                        <a:latin typeface="Helvetica Neue"/>
                        <a:ea typeface="Helvetica Neue"/>
                        <a:cs typeface="Helvetica Neue"/>
                        <a:sym typeface="Helvetica Neue"/>
                      </a:endParaRPr>
                    </a:p>
                  </a:txBody>
                  <a:tcPr marT="0" marB="0" marR="44450" marL="44450" anchor="b">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C709"/>
                    </a:solidFill>
                  </a:tcPr>
                </a:tc>
                <a:tc>
                  <a:txBody>
                    <a:bodyPr/>
                    <a:lstStyle/>
                    <a:p>
                      <a:pPr indent="0" lvl="0" marL="0" marR="0" rtl="0" algn="ctr">
                        <a:spcBef>
                          <a:spcPts val="0"/>
                        </a:spcBef>
                        <a:spcAft>
                          <a:spcPts val="0"/>
                        </a:spcAft>
                        <a:buNone/>
                      </a:pPr>
                      <a:r>
                        <a:rPr lang="en-US" sz="2400" u="none" cap="none" strike="noStrike"/>
                        <a:t>2,774</a:t>
                      </a:r>
                      <a:endParaRPr sz="2400" u="none" cap="none" strike="noStrike">
                        <a:latin typeface="Helvetica Neue"/>
                        <a:ea typeface="Helvetica Neue"/>
                        <a:cs typeface="Helvetica Neue"/>
                        <a:sym typeface="Helvetica Neue"/>
                      </a:endParaRPr>
                    </a:p>
                  </a:txBody>
                  <a:tcPr marT="0" marB="0" marR="44450" marL="44450" anchor="b">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04800">
                <a:tc>
                  <a:txBody>
                    <a:bodyPr/>
                    <a:lstStyle/>
                    <a:p>
                      <a:pPr indent="0" lvl="0" marL="0" marR="0" rtl="0" algn="ctr">
                        <a:spcBef>
                          <a:spcPts val="0"/>
                        </a:spcBef>
                        <a:spcAft>
                          <a:spcPts val="0"/>
                        </a:spcAft>
                        <a:buNone/>
                      </a:pPr>
                      <a:r>
                        <a:rPr lang="en-US" sz="2400">
                          <a:solidFill>
                            <a:schemeClr val="dk1"/>
                          </a:solidFill>
                        </a:rPr>
                        <a:t>İşsiz Nüfus</a:t>
                      </a:r>
                      <a:endParaRPr sz="2400" u="none" cap="none" strike="noStrike">
                        <a:solidFill>
                          <a:schemeClr val="dk1"/>
                        </a:solidFill>
                        <a:latin typeface="Helvetica Neue"/>
                        <a:ea typeface="Helvetica Neue"/>
                        <a:cs typeface="Helvetica Neue"/>
                        <a:sym typeface="Helvetica Neue"/>
                      </a:endParaRPr>
                    </a:p>
                  </a:txBody>
                  <a:tcPr marT="0" marB="0" marR="44450" marL="44450" anchor="b">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FAC709"/>
                    </a:solidFill>
                  </a:tcPr>
                </a:tc>
                <a:tc>
                  <a:txBody>
                    <a:bodyPr/>
                    <a:lstStyle/>
                    <a:p>
                      <a:pPr indent="0" lvl="0" marL="0" marR="0" rtl="0" algn="ctr">
                        <a:spcBef>
                          <a:spcPts val="0"/>
                        </a:spcBef>
                        <a:spcAft>
                          <a:spcPts val="0"/>
                        </a:spcAft>
                        <a:buNone/>
                      </a:pPr>
                      <a:r>
                        <a:rPr lang="en-US" sz="2400" u="none" cap="none" strike="noStrike"/>
                        <a:t>1,000</a:t>
                      </a:r>
                      <a:endParaRPr sz="2400" u="none" cap="none" strike="noStrike">
                        <a:latin typeface="Helvetica Neue"/>
                        <a:ea typeface="Helvetica Neue"/>
                        <a:cs typeface="Helvetica Neue"/>
                        <a:sym typeface="Helvetica Neue"/>
                      </a:endParaRPr>
                    </a:p>
                  </a:txBody>
                  <a:tcPr marT="0" marB="0" marR="44450" marL="44450" anchor="b">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230" name="Google Shape;230;p22"/>
          <p:cNvSpPr txBox="1"/>
          <p:nvPr/>
        </p:nvSpPr>
        <p:spPr>
          <a:xfrm>
            <a:off x="1895098" y="2935443"/>
            <a:ext cx="14183100" cy="954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Örnek: </a:t>
            </a:r>
            <a:r>
              <a:rPr lang="en-US" sz="2800">
                <a:solidFill>
                  <a:schemeClr val="dk1"/>
                </a:solidFill>
                <a:latin typeface="Calibri"/>
                <a:ea typeface="Calibri"/>
                <a:cs typeface="Calibri"/>
                <a:sym typeface="Calibri"/>
              </a:rPr>
              <a:t>İşsizlik oranının aşağıdaki verilerden hesaplanması istenir: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3"/>
          <p:cNvSpPr txBox="1"/>
          <p:nvPr/>
        </p:nvSpPr>
        <p:spPr>
          <a:xfrm>
            <a:off x="1447800" y="1573291"/>
            <a:ext cx="3581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Özetle;</a:t>
            </a:r>
            <a:endParaRPr/>
          </a:p>
        </p:txBody>
      </p:sp>
      <p:sp>
        <p:nvSpPr>
          <p:cNvPr id="236" name="Google Shape;236;p23"/>
          <p:cNvSpPr txBox="1"/>
          <p:nvPr/>
        </p:nvSpPr>
        <p:spPr>
          <a:xfrm>
            <a:off x="1488593" y="2816816"/>
            <a:ext cx="41103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Gayri Safi Yurtiçi Hasıla</a:t>
            </a:r>
            <a:endParaRPr b="1" sz="2800">
              <a:solidFill>
                <a:schemeClr val="dk1"/>
              </a:solidFill>
              <a:latin typeface="Calibri"/>
              <a:ea typeface="Calibri"/>
              <a:cs typeface="Calibri"/>
              <a:sym typeface="Calibri"/>
            </a:endParaRPr>
          </a:p>
        </p:txBody>
      </p:sp>
      <p:sp>
        <p:nvSpPr>
          <p:cNvPr id="237" name="Google Shape;237;p23"/>
          <p:cNvSpPr txBox="1"/>
          <p:nvPr/>
        </p:nvSpPr>
        <p:spPr>
          <a:xfrm>
            <a:off x="1475340" y="3314700"/>
            <a:ext cx="4700400" cy="1754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GSYİH, belirli bir süre boyunca ulusal düzeyde üretilen mal ve hizmetlerin parasal değeridir.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Helvetica Neue"/>
              <a:ea typeface="Helvetica Neue"/>
              <a:cs typeface="Helvetica Neue"/>
              <a:sym typeface="Helvetica Neue"/>
            </a:endParaRPr>
          </a:p>
        </p:txBody>
      </p:sp>
      <p:pic>
        <p:nvPicPr>
          <p:cNvPr id="238" name="Google Shape;238;p23"/>
          <p:cNvPicPr preferRelativeResize="0"/>
          <p:nvPr/>
        </p:nvPicPr>
        <p:blipFill rotWithShape="1">
          <a:blip r:embed="rId3">
            <a:alphaModFix/>
          </a:blip>
          <a:srcRect b="0" l="0" r="0" t="0"/>
          <a:stretch/>
        </p:blipFill>
        <p:spPr>
          <a:xfrm>
            <a:off x="712304" y="2816816"/>
            <a:ext cx="638173" cy="1486244"/>
          </a:xfrm>
          <a:prstGeom prst="rect">
            <a:avLst/>
          </a:prstGeom>
          <a:noFill/>
          <a:ln>
            <a:noFill/>
          </a:ln>
        </p:spPr>
      </p:pic>
      <p:sp>
        <p:nvSpPr>
          <p:cNvPr id="239" name="Google Shape;239;p23"/>
          <p:cNvSpPr txBox="1"/>
          <p:nvPr/>
        </p:nvSpPr>
        <p:spPr>
          <a:xfrm>
            <a:off x="1462089" y="6014822"/>
            <a:ext cx="332191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Enflasyon</a:t>
            </a:r>
            <a:endParaRPr b="1" sz="2800">
              <a:solidFill>
                <a:schemeClr val="dk1"/>
              </a:solidFill>
              <a:latin typeface="Calibri"/>
              <a:ea typeface="Calibri"/>
              <a:cs typeface="Calibri"/>
              <a:sym typeface="Calibri"/>
            </a:endParaRPr>
          </a:p>
        </p:txBody>
      </p:sp>
      <p:sp>
        <p:nvSpPr>
          <p:cNvPr id="240" name="Google Shape;240;p23"/>
          <p:cNvSpPr txBox="1"/>
          <p:nvPr/>
        </p:nvSpPr>
        <p:spPr>
          <a:xfrm>
            <a:off x="1488593" y="6451818"/>
            <a:ext cx="5303700" cy="1816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Enflasyon, belirli bir süre içinde bir ülkedeki mal ve hizmet fiyatlarındaki genelleştirilmiş ve sürekli artıştır.</a:t>
            </a:r>
            <a:endParaRPr sz="2400">
              <a:solidFill>
                <a:schemeClr val="dk1"/>
              </a:solidFill>
              <a:latin typeface="Helvetica Neue"/>
              <a:ea typeface="Helvetica Neue"/>
              <a:cs typeface="Helvetica Neue"/>
              <a:sym typeface="Helvetica Neue"/>
            </a:endParaRPr>
          </a:p>
        </p:txBody>
      </p:sp>
      <p:pic>
        <p:nvPicPr>
          <p:cNvPr id="241" name="Google Shape;241;p23"/>
          <p:cNvPicPr preferRelativeResize="0"/>
          <p:nvPr/>
        </p:nvPicPr>
        <p:blipFill rotWithShape="1">
          <a:blip r:embed="rId3">
            <a:alphaModFix/>
          </a:blip>
          <a:srcRect b="0" l="0" r="0" t="0"/>
          <a:stretch/>
        </p:blipFill>
        <p:spPr>
          <a:xfrm>
            <a:off x="685800" y="6014822"/>
            <a:ext cx="638173" cy="1486244"/>
          </a:xfrm>
          <a:prstGeom prst="rect">
            <a:avLst/>
          </a:prstGeom>
          <a:noFill/>
          <a:ln>
            <a:noFill/>
          </a:ln>
        </p:spPr>
      </p:pic>
      <p:sp>
        <p:nvSpPr>
          <p:cNvPr id="242" name="Google Shape;242;p23"/>
          <p:cNvSpPr txBox="1"/>
          <p:nvPr/>
        </p:nvSpPr>
        <p:spPr>
          <a:xfrm>
            <a:off x="13349290" y="2781300"/>
            <a:ext cx="36618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Döviz Kuru</a:t>
            </a:r>
            <a:endParaRPr b="1" sz="2800">
              <a:solidFill>
                <a:schemeClr val="dk1"/>
              </a:solidFill>
              <a:latin typeface="Calibri"/>
              <a:ea typeface="Calibri"/>
              <a:cs typeface="Calibri"/>
              <a:sym typeface="Calibri"/>
            </a:endParaRPr>
          </a:p>
        </p:txBody>
      </p:sp>
      <p:sp>
        <p:nvSpPr>
          <p:cNvPr id="243" name="Google Shape;243;p23"/>
          <p:cNvSpPr txBox="1"/>
          <p:nvPr/>
        </p:nvSpPr>
        <p:spPr>
          <a:xfrm>
            <a:off x="13345044" y="3251328"/>
            <a:ext cx="4790700" cy="26781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Döviz kuru, bir para biriminin değeri ile diğeri arasındaki orandır, yani bize bir para biriminin diğerinin bir birimini elde etmek için kaç birime ihtiyaç duyulduğunu söyler.</a:t>
            </a:r>
            <a:endParaRPr sz="2400">
              <a:solidFill>
                <a:schemeClr val="dk1"/>
              </a:solidFill>
              <a:latin typeface="Helvetica Neue"/>
              <a:ea typeface="Helvetica Neue"/>
              <a:cs typeface="Helvetica Neue"/>
              <a:sym typeface="Helvetica Neue"/>
            </a:endParaRPr>
          </a:p>
        </p:txBody>
      </p:sp>
      <p:pic>
        <p:nvPicPr>
          <p:cNvPr id="244" name="Google Shape;244;p23"/>
          <p:cNvPicPr preferRelativeResize="0"/>
          <p:nvPr/>
        </p:nvPicPr>
        <p:blipFill rotWithShape="1">
          <a:blip r:embed="rId3">
            <a:alphaModFix/>
          </a:blip>
          <a:srcRect b="0" l="0" r="0" t="0"/>
          <a:stretch/>
        </p:blipFill>
        <p:spPr>
          <a:xfrm>
            <a:off x="12573001" y="2816816"/>
            <a:ext cx="638173" cy="1486244"/>
          </a:xfrm>
          <a:prstGeom prst="rect">
            <a:avLst/>
          </a:prstGeom>
          <a:noFill/>
          <a:ln>
            <a:noFill/>
          </a:ln>
        </p:spPr>
      </p:pic>
      <p:sp>
        <p:nvSpPr>
          <p:cNvPr id="245" name="Google Shape;245;p23"/>
          <p:cNvSpPr txBox="1"/>
          <p:nvPr/>
        </p:nvSpPr>
        <p:spPr>
          <a:xfrm>
            <a:off x="13349289" y="6167222"/>
            <a:ext cx="27432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İş Piyasası</a:t>
            </a:r>
            <a:endParaRPr b="1" sz="2800">
              <a:solidFill>
                <a:schemeClr val="dk1"/>
              </a:solidFill>
              <a:latin typeface="Calibri"/>
              <a:ea typeface="Calibri"/>
              <a:cs typeface="Calibri"/>
              <a:sym typeface="Calibri"/>
            </a:endParaRPr>
          </a:p>
        </p:txBody>
      </p:sp>
      <p:sp>
        <p:nvSpPr>
          <p:cNvPr id="246" name="Google Shape;246;p23"/>
          <p:cNvSpPr txBox="1"/>
          <p:nvPr/>
        </p:nvSpPr>
        <p:spPr>
          <a:xfrm>
            <a:off x="13345044" y="6690442"/>
            <a:ext cx="4562100" cy="1816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Bir ülkede, bir şehirde veya belirli bir bölgede istihdama yönelik toplam arz ve talebe işgücü piyasası denir.</a:t>
            </a:r>
            <a:endParaRPr sz="2800">
              <a:solidFill>
                <a:schemeClr val="dk1"/>
              </a:solidFill>
              <a:latin typeface="Calibri"/>
              <a:ea typeface="Calibri"/>
              <a:cs typeface="Calibri"/>
              <a:sym typeface="Calibri"/>
            </a:endParaRPr>
          </a:p>
        </p:txBody>
      </p:sp>
      <p:pic>
        <p:nvPicPr>
          <p:cNvPr id="247" name="Google Shape;247;p23"/>
          <p:cNvPicPr preferRelativeResize="0"/>
          <p:nvPr/>
        </p:nvPicPr>
        <p:blipFill rotWithShape="1">
          <a:blip r:embed="rId3">
            <a:alphaModFix/>
          </a:blip>
          <a:srcRect b="0" l="0" r="0" t="0"/>
          <a:stretch/>
        </p:blipFill>
        <p:spPr>
          <a:xfrm>
            <a:off x="12573000" y="6190208"/>
            <a:ext cx="638173" cy="1486244"/>
          </a:xfrm>
          <a:prstGeom prst="rect">
            <a:avLst/>
          </a:prstGeom>
          <a:noFill/>
          <a:ln>
            <a:noFill/>
          </a:ln>
        </p:spPr>
      </p:pic>
      <p:pic>
        <p:nvPicPr>
          <p:cNvPr id="248" name="Google Shape;248;p23"/>
          <p:cNvPicPr preferRelativeResize="0"/>
          <p:nvPr/>
        </p:nvPicPr>
        <p:blipFill rotWithShape="1">
          <a:blip r:embed="rId4">
            <a:alphaModFix/>
          </a:blip>
          <a:srcRect b="0" l="0" r="0" t="0"/>
          <a:stretch/>
        </p:blipFill>
        <p:spPr>
          <a:xfrm>
            <a:off x="6608332" y="3467360"/>
            <a:ext cx="5303619" cy="33522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4"/>
          <p:cNvSpPr txBox="1"/>
          <p:nvPr/>
        </p:nvSpPr>
        <p:spPr>
          <a:xfrm>
            <a:off x="6221361" y="5176684"/>
            <a:ext cx="5410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C709"/>
              </a:buClr>
              <a:buSzPts val="8000"/>
              <a:buFont typeface="Calibri"/>
              <a:buNone/>
            </a:pPr>
            <a:r>
              <a:rPr b="1" lang="en-US" sz="8000">
                <a:solidFill>
                  <a:srgbClr val="FAC709"/>
                </a:solidFill>
                <a:latin typeface="Calibri"/>
                <a:ea typeface="Calibri"/>
                <a:cs typeface="Calibri"/>
                <a:sym typeface="Calibri"/>
              </a:rPr>
              <a:t>Teşekkürler</a:t>
            </a:r>
            <a:endParaRPr b="1" i="0" sz="8000" u="none" cap="none" strike="noStrike">
              <a:solidFill>
                <a:srgbClr val="FAC709"/>
              </a:solidFill>
              <a:latin typeface="Calibri"/>
              <a:ea typeface="Calibri"/>
              <a:cs typeface="Calibri"/>
              <a:sym typeface="Calibri"/>
            </a:endParaRPr>
          </a:p>
        </p:txBody>
      </p:sp>
      <p:sp>
        <p:nvSpPr>
          <p:cNvPr id="254" name="Google Shape;254;p24"/>
          <p:cNvSpPr txBox="1"/>
          <p:nvPr/>
        </p:nvSpPr>
        <p:spPr>
          <a:xfrm>
            <a:off x="4343400" y="6853084"/>
            <a:ext cx="9166122" cy="1459374"/>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Partner: University of Malaga</a:t>
            </a:r>
            <a:endParaRPr b="1" sz="44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3"/>
          <p:cNvPicPr preferRelativeResize="0"/>
          <p:nvPr/>
        </p:nvPicPr>
        <p:blipFill rotWithShape="1">
          <a:blip r:embed="rId3">
            <a:alphaModFix/>
          </a:blip>
          <a:srcRect b="0" l="0" r="0" t="0"/>
          <a:stretch/>
        </p:blipFill>
        <p:spPr>
          <a:xfrm>
            <a:off x="9099325" y="2933700"/>
            <a:ext cx="8807675" cy="5871783"/>
          </a:xfrm>
          <a:prstGeom prst="rect">
            <a:avLst/>
          </a:prstGeom>
          <a:noFill/>
          <a:ln>
            <a:noFill/>
          </a:ln>
        </p:spPr>
      </p:pic>
      <p:sp>
        <p:nvSpPr>
          <p:cNvPr id="48" name="Google Shape;48;p3"/>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Dizin</a:t>
            </a:r>
            <a:endParaRPr/>
          </a:p>
        </p:txBody>
      </p:sp>
      <p:pic>
        <p:nvPicPr>
          <p:cNvPr id="49" name="Google Shape;49;p3"/>
          <p:cNvPicPr preferRelativeResize="0"/>
          <p:nvPr/>
        </p:nvPicPr>
        <p:blipFill rotWithShape="1">
          <a:blip r:embed="rId4">
            <a:alphaModFix/>
          </a:blip>
          <a:srcRect b="0" l="0" r="0" t="0"/>
          <a:stretch/>
        </p:blipFill>
        <p:spPr>
          <a:xfrm>
            <a:off x="1416415" y="2826460"/>
            <a:ext cx="370416" cy="280000"/>
          </a:xfrm>
          <a:prstGeom prst="rect">
            <a:avLst/>
          </a:prstGeom>
          <a:noFill/>
          <a:ln>
            <a:noFill/>
          </a:ln>
        </p:spPr>
      </p:pic>
      <p:pic>
        <p:nvPicPr>
          <p:cNvPr id="50" name="Google Shape;50;p3"/>
          <p:cNvPicPr preferRelativeResize="0"/>
          <p:nvPr/>
        </p:nvPicPr>
        <p:blipFill rotWithShape="1">
          <a:blip r:embed="rId5">
            <a:alphaModFix/>
          </a:blip>
          <a:srcRect b="0" l="0" r="-2857" t="0"/>
          <a:stretch/>
        </p:blipFill>
        <p:spPr>
          <a:xfrm>
            <a:off x="1405059" y="4791119"/>
            <a:ext cx="381000" cy="326225"/>
          </a:xfrm>
          <a:prstGeom prst="rect">
            <a:avLst/>
          </a:prstGeom>
          <a:noFill/>
          <a:ln>
            <a:noFill/>
          </a:ln>
        </p:spPr>
      </p:pic>
      <p:grpSp>
        <p:nvGrpSpPr>
          <p:cNvPr id="51" name="Google Shape;51;p3"/>
          <p:cNvGrpSpPr/>
          <p:nvPr/>
        </p:nvGrpSpPr>
        <p:grpSpPr>
          <a:xfrm>
            <a:off x="1399312" y="3652985"/>
            <a:ext cx="389419" cy="357695"/>
            <a:chOff x="10576646" y="4322694"/>
            <a:chExt cx="700954" cy="668406"/>
          </a:xfrm>
        </p:grpSpPr>
        <p:pic>
          <p:nvPicPr>
            <p:cNvPr id="52" name="Google Shape;52;p3"/>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53" name="Google Shape;53;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 name="Google Shape;54;p3"/>
          <p:cNvSpPr txBox="1"/>
          <p:nvPr/>
        </p:nvSpPr>
        <p:spPr>
          <a:xfrm>
            <a:off x="2286000" y="2664858"/>
            <a:ext cx="5791200"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 Ekonomik gösterge nedir?</a:t>
            </a:r>
            <a:endParaRPr b="1" sz="2800">
              <a:solidFill>
                <a:schemeClr val="dk1"/>
              </a:solidFill>
              <a:latin typeface="Calibri"/>
              <a:ea typeface="Calibri"/>
              <a:cs typeface="Calibri"/>
              <a:sym typeface="Calibri"/>
            </a:endParaRPr>
          </a:p>
        </p:txBody>
      </p:sp>
      <p:sp>
        <p:nvSpPr>
          <p:cNvPr id="55" name="Google Shape;55;p3"/>
          <p:cNvSpPr txBox="1"/>
          <p:nvPr/>
        </p:nvSpPr>
        <p:spPr>
          <a:xfrm>
            <a:off x="2286000" y="3477280"/>
            <a:ext cx="7331400" cy="5232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2.- </a:t>
            </a:r>
            <a:r>
              <a:rPr b="1" lang="en-US" sz="2800">
                <a:solidFill>
                  <a:schemeClr val="dk1"/>
                </a:solidFill>
                <a:latin typeface="Calibri"/>
                <a:ea typeface="Calibri"/>
                <a:cs typeface="Calibri"/>
                <a:sym typeface="Calibri"/>
              </a:rPr>
              <a:t>Gayri Safi Yurtiçi Hasıla nedir ve ne içindir?</a:t>
            </a:r>
            <a:endParaRPr b="1" sz="2800">
              <a:solidFill>
                <a:schemeClr val="dk1"/>
              </a:solidFill>
              <a:latin typeface="Calibri"/>
              <a:ea typeface="Calibri"/>
              <a:cs typeface="Calibri"/>
              <a:sym typeface="Calibri"/>
            </a:endParaRPr>
          </a:p>
        </p:txBody>
      </p:sp>
      <p:sp>
        <p:nvSpPr>
          <p:cNvPr id="56" name="Google Shape;56;p3"/>
          <p:cNvSpPr txBox="1"/>
          <p:nvPr/>
        </p:nvSpPr>
        <p:spPr>
          <a:xfrm>
            <a:off x="2302565" y="4651026"/>
            <a:ext cx="7179139"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3.- Enflasyon nedir ve nasıl ölçülür?</a:t>
            </a:r>
            <a:endParaRPr b="1" sz="2800">
              <a:solidFill>
                <a:schemeClr val="dk1"/>
              </a:solidFill>
              <a:latin typeface="Calibri"/>
              <a:ea typeface="Calibri"/>
              <a:cs typeface="Calibri"/>
              <a:sym typeface="Calibri"/>
            </a:endParaRPr>
          </a:p>
        </p:txBody>
      </p:sp>
      <p:pic>
        <p:nvPicPr>
          <p:cNvPr id="57" name="Google Shape;57;p3"/>
          <p:cNvPicPr preferRelativeResize="0"/>
          <p:nvPr/>
        </p:nvPicPr>
        <p:blipFill rotWithShape="1">
          <a:blip r:embed="rId4">
            <a:alphaModFix/>
          </a:blip>
          <a:srcRect b="0" l="0" r="0" t="0"/>
          <a:stretch/>
        </p:blipFill>
        <p:spPr>
          <a:xfrm>
            <a:off x="1407372" y="5596825"/>
            <a:ext cx="370416" cy="280000"/>
          </a:xfrm>
          <a:prstGeom prst="rect">
            <a:avLst/>
          </a:prstGeom>
          <a:noFill/>
          <a:ln>
            <a:noFill/>
          </a:ln>
        </p:spPr>
      </p:pic>
      <p:pic>
        <p:nvPicPr>
          <p:cNvPr id="58" name="Google Shape;58;p3"/>
          <p:cNvPicPr preferRelativeResize="0"/>
          <p:nvPr/>
        </p:nvPicPr>
        <p:blipFill rotWithShape="1">
          <a:blip r:embed="rId5">
            <a:alphaModFix/>
          </a:blip>
          <a:srcRect b="0" l="0" r="-2857" t="0"/>
          <a:stretch/>
        </p:blipFill>
        <p:spPr>
          <a:xfrm>
            <a:off x="1396895" y="7842977"/>
            <a:ext cx="381000" cy="326225"/>
          </a:xfrm>
          <a:prstGeom prst="rect">
            <a:avLst/>
          </a:prstGeom>
          <a:noFill/>
          <a:ln>
            <a:noFill/>
          </a:ln>
        </p:spPr>
      </p:pic>
      <p:grpSp>
        <p:nvGrpSpPr>
          <p:cNvPr id="59" name="Google Shape;59;p3"/>
          <p:cNvGrpSpPr/>
          <p:nvPr/>
        </p:nvGrpSpPr>
        <p:grpSpPr>
          <a:xfrm>
            <a:off x="1390269" y="6753899"/>
            <a:ext cx="389419" cy="357695"/>
            <a:chOff x="10576646" y="4322694"/>
            <a:chExt cx="700954" cy="668406"/>
          </a:xfrm>
        </p:grpSpPr>
        <p:pic>
          <p:nvPicPr>
            <p:cNvPr id="60" name="Google Shape;60;p3"/>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61" name="Google Shape;61;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2" name="Google Shape;62;p3"/>
          <p:cNvSpPr txBox="1"/>
          <p:nvPr/>
        </p:nvSpPr>
        <p:spPr>
          <a:xfrm>
            <a:off x="2276957" y="5437027"/>
            <a:ext cx="71859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4.- Enflasyon sebepleri. Avantajları ve dezavantajları</a:t>
            </a:r>
            <a:endParaRPr b="1" sz="2800">
              <a:solidFill>
                <a:schemeClr val="dk1"/>
              </a:solidFill>
              <a:latin typeface="Calibri"/>
              <a:ea typeface="Calibri"/>
              <a:cs typeface="Calibri"/>
              <a:sym typeface="Calibri"/>
            </a:endParaRPr>
          </a:p>
        </p:txBody>
      </p:sp>
      <p:sp>
        <p:nvSpPr>
          <p:cNvPr id="63" name="Google Shape;63;p3"/>
          <p:cNvSpPr txBox="1"/>
          <p:nvPr/>
        </p:nvSpPr>
        <p:spPr>
          <a:xfrm>
            <a:off x="2276957" y="6654094"/>
            <a:ext cx="7331400" cy="5232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5.- Döviz kuru nedir ve neden önemlidir?</a:t>
            </a:r>
            <a:endParaRPr b="1" sz="2800">
              <a:solidFill>
                <a:schemeClr val="dk1"/>
              </a:solidFill>
              <a:latin typeface="Calibri"/>
              <a:ea typeface="Calibri"/>
              <a:cs typeface="Calibri"/>
              <a:sym typeface="Calibri"/>
            </a:endParaRPr>
          </a:p>
        </p:txBody>
      </p:sp>
      <p:sp>
        <p:nvSpPr>
          <p:cNvPr id="64" name="Google Shape;64;p3"/>
          <p:cNvSpPr txBox="1"/>
          <p:nvPr/>
        </p:nvSpPr>
        <p:spPr>
          <a:xfrm>
            <a:off x="2279375" y="7744480"/>
            <a:ext cx="6864600" cy="5232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6.- İş piyasası nedir ve nasıl çalışır?</a:t>
            </a:r>
            <a:endParaRPr b="1"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nvSpPr>
        <p:spPr>
          <a:xfrm>
            <a:off x="1447800" y="730516"/>
            <a:ext cx="100584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1.- Ekonomik gösterge nedir?</a:t>
            </a:r>
            <a:endParaRPr b="1" sz="4400">
              <a:solidFill>
                <a:schemeClr val="dk1"/>
              </a:solidFill>
              <a:latin typeface="Calibri"/>
              <a:ea typeface="Calibri"/>
              <a:cs typeface="Calibri"/>
              <a:sym typeface="Calibri"/>
            </a:endParaRPr>
          </a:p>
        </p:txBody>
      </p:sp>
      <p:sp>
        <p:nvSpPr>
          <p:cNvPr id="70" name="Google Shape;70;p4"/>
          <p:cNvSpPr txBox="1"/>
          <p:nvPr/>
        </p:nvSpPr>
        <p:spPr>
          <a:xfrm>
            <a:off x="1447800" y="1397855"/>
            <a:ext cx="10744200" cy="720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Ekonomik göstergeler, ekonominin durumu hakkında bilgi veren, bize temel özelliklerine ek olarak zaman içinde nasıl değiştiğini gösteren, farklı dönemler ve bölgeler arasında tahmin ve karşılaştırmalar yapmayı mümkün kılan istatistiksel verilerdir.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Ekonomistler bu göstergeleri bir ekonominin geçmiş ve şimdiki durumunu ölçmek ve geleceği tahmin etmek için kullanırlar. Kısacası, ekonomiyi analiz etmek ve nasıl geliştiğini görmek.</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En alakalı ekonomik göstergelerden bazıları şunlardır: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Gayri Safi Yurtiçi Hasıla (GSYİH)</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Enflasyon</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Döviz</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İşgücü piyasası</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cono&#10;&#10;Descripción generada automáticamente" id="71" name="Google Shape;71;p4"/>
          <p:cNvPicPr preferRelativeResize="0"/>
          <p:nvPr/>
        </p:nvPicPr>
        <p:blipFill rotWithShape="1">
          <a:blip r:embed="rId3">
            <a:alphaModFix/>
          </a:blip>
          <a:srcRect b="0" l="0" r="0" t="0"/>
          <a:stretch/>
        </p:blipFill>
        <p:spPr>
          <a:xfrm>
            <a:off x="12801600" y="2342732"/>
            <a:ext cx="4477168" cy="4477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5"/>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Gayri Safi Yurtiçi Hasıla nedir ve ne içindir?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rgbClr val="343433"/>
              </a:solidFill>
              <a:latin typeface="Calibri"/>
              <a:ea typeface="Calibri"/>
              <a:cs typeface="Calibri"/>
              <a:sym typeface="Calibri"/>
            </a:endParaRPr>
          </a:p>
        </p:txBody>
      </p:sp>
      <p:sp>
        <p:nvSpPr>
          <p:cNvPr id="77" name="Google Shape;77;p5"/>
          <p:cNvSpPr txBox="1"/>
          <p:nvPr/>
        </p:nvSpPr>
        <p:spPr>
          <a:xfrm>
            <a:off x="1600200" y="3314700"/>
            <a:ext cx="86106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Gayri Safi Yurtiçi Hasıla (GSYİH), malların – gıda maddelerinden, araçlardan, makinelerden veya tekstillerden – ve sağlık, eğitim vb. hizmetlerin parasal değeridir ve belirli bir süre boyunca ulusal düzeyde üretilir. Bunları üreten kamu veya özel kuruluşların yerli mi yoksa yabancı mı olduğu önemli değildir, şart, nihai mal veya hizmetin analiz edilecek ülkede tüketilmesidir. GSYİH, nihai tüketiciye ulaşan her şeyin parasal değerini yansıtır.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magen que contiene Interfaz de usuario gráfica&#10;&#10;Descripción generada automáticamente" id="78" name="Google Shape;78;p5"/>
          <p:cNvPicPr preferRelativeResize="0"/>
          <p:nvPr/>
        </p:nvPicPr>
        <p:blipFill rotWithShape="1">
          <a:blip r:embed="rId3">
            <a:alphaModFix/>
          </a:blip>
          <a:srcRect b="0" l="0" r="0" t="0"/>
          <a:stretch/>
        </p:blipFill>
        <p:spPr>
          <a:xfrm>
            <a:off x="10972800" y="3314700"/>
            <a:ext cx="5638800" cy="40308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nvSpPr>
        <p:spPr>
          <a:xfrm>
            <a:off x="1674575" y="2726850"/>
            <a:ext cx="82296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Örneğin, bir araç üretmek için tekerlek gibi bileşenlere ihtiyaç vardır. Toplam üretim değerini hesaplamak için, çift saymayı önlemek için tekerleklerin değerini ayrı ayrı değil, yalnızca tüm aracın değeri dikkate alınır.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Bu tür rahatsızlık ve tutarsızlıklardan kaçınmak için, ara mal ve hizmetlere değil, yalnızca nihai mal ve hizmetler GSYİH'ya dahil edilir.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magen de la pantalla de un video juego de un carro&#10;&#10;Descripción generada automáticamente con confianza baja" id="84" name="Google Shape;84;p6"/>
          <p:cNvPicPr preferRelativeResize="0"/>
          <p:nvPr/>
        </p:nvPicPr>
        <p:blipFill rotWithShape="1">
          <a:blip r:embed="rId3">
            <a:alphaModFix/>
          </a:blip>
          <a:srcRect b="0" l="0" r="0" t="0"/>
          <a:stretch/>
        </p:blipFill>
        <p:spPr>
          <a:xfrm>
            <a:off x="10515600" y="3314700"/>
            <a:ext cx="6781800" cy="36293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Gayri Safi Yurtiçi Hasıla nedir ve ne içindir?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rgbClr val="343433"/>
              </a:solidFill>
              <a:latin typeface="Calibri"/>
              <a:ea typeface="Calibri"/>
              <a:cs typeface="Calibri"/>
              <a:sym typeface="Calibri"/>
            </a:endParaRPr>
          </a:p>
        </p:txBody>
      </p:sp>
      <p:sp>
        <p:nvSpPr>
          <p:cNvPr id="90" name="Google Shape;90;p7"/>
          <p:cNvSpPr txBox="1"/>
          <p:nvPr/>
        </p:nvSpPr>
        <p:spPr>
          <a:xfrm>
            <a:off x="1550625" y="2694150"/>
            <a:ext cx="96012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Helvetica Neue"/>
                <a:ea typeface="Helvetica Neue"/>
                <a:cs typeface="Helvetica Neue"/>
                <a:sym typeface="Helvetica Neue"/>
              </a:rPr>
              <a:t>GSYİH'nın mutlak değeri, ülkelerin, serbest ticaret alanlarının veya kıtaların ekonomik büyüklüğünü karşılaştırmak için kullanılır. Dahası, bir pazarın zaman içinde kendisiyle karşılaştırılması için gelişimi çok önemlidir: Gayri Safi Yurtiçi Hasılanın bir önceki yıla göre yıllık değişim oranı, bir ekonominin sağlığının ana göstergesidir.</a:t>
            </a:r>
            <a:endParaRPr sz="2800">
              <a:solidFill>
                <a:schemeClr val="dk1"/>
              </a:solidFill>
              <a:latin typeface="Helvetica Neue"/>
              <a:ea typeface="Helvetica Neue"/>
              <a:cs typeface="Helvetica Neue"/>
              <a:sym typeface="Helvetica Neue"/>
            </a:endParaRPr>
          </a:p>
        </p:txBody>
      </p:sp>
      <p:pic>
        <p:nvPicPr>
          <p:cNvPr descr="Dibujo de una persona&#10;&#10;Descripción generada automáticamente con confianza baja" id="91" name="Google Shape;91;p7"/>
          <p:cNvPicPr preferRelativeResize="0"/>
          <p:nvPr/>
        </p:nvPicPr>
        <p:blipFill rotWithShape="1">
          <a:blip r:embed="rId3">
            <a:alphaModFix/>
          </a:blip>
          <a:srcRect b="0" l="0" r="0" t="0"/>
          <a:stretch/>
        </p:blipFill>
        <p:spPr>
          <a:xfrm>
            <a:off x="9906000" y="5143500"/>
            <a:ext cx="7772400" cy="3886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8"/>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chemeClr val="dk1"/>
                </a:solidFill>
                <a:latin typeface="Calibri"/>
                <a:ea typeface="Calibri"/>
                <a:cs typeface="Calibri"/>
                <a:sym typeface="Calibri"/>
              </a:rPr>
              <a:t>Gayri Safi Yurtiçi Hasıla nedir ve ne içindir?</a:t>
            </a:r>
            <a:endParaRPr b="1"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400">
              <a:solidFill>
                <a:schemeClr val="dk1"/>
              </a:solidFill>
              <a:latin typeface="Calibri"/>
              <a:ea typeface="Calibri"/>
              <a:cs typeface="Calibri"/>
              <a:sym typeface="Calibri"/>
            </a:endParaRPr>
          </a:p>
        </p:txBody>
      </p:sp>
      <p:sp>
        <p:nvSpPr>
          <p:cNvPr id="97" name="Google Shape;97;p8"/>
          <p:cNvSpPr txBox="1"/>
          <p:nvPr/>
        </p:nvSpPr>
        <p:spPr>
          <a:xfrm>
            <a:off x="1600200" y="2714363"/>
            <a:ext cx="95250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Gsyih'daki bir artış, ekonomik faaliyetteki bir artışı yansıtmaktadır. Ekonomik faaliyet patlarsa, işsizliğin düşme eğiliminde olduğu ve kişi başına düşen gelirin arttığı anlamına gelir. Bu da ekonomik büyümeye yol açar, çünkü vatandaşlar ve işletmeler tasarruf etmek yerine harcamaya daha yatkın olacaktır. Dahası, gsyih'daki bir artışın ardından, hükümet daha fazla vergi topladığından ve bu nedenle bu tutarları harcama kalemlerine ayırabildiğinden, devlet vergi gelirleri yükselme eğilimindedir.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magen que contiene juguete, lego, reloj&#10;&#10;Descripción generada automáticamente" id="98" name="Google Shape;98;p8"/>
          <p:cNvPicPr preferRelativeResize="0"/>
          <p:nvPr/>
        </p:nvPicPr>
        <p:blipFill rotWithShape="1">
          <a:blip r:embed="rId3">
            <a:alphaModFix/>
          </a:blip>
          <a:srcRect b="0" l="0" r="0" t="0"/>
          <a:stretch/>
        </p:blipFill>
        <p:spPr>
          <a:xfrm>
            <a:off x="11811000" y="3314700"/>
            <a:ext cx="5691618" cy="3201536"/>
          </a:xfrm>
          <a:prstGeom prst="rect">
            <a:avLst/>
          </a:prstGeom>
          <a:noFill/>
          <a:ln>
            <a:noFill/>
          </a:ln>
        </p:spPr>
      </p:pic>
      <p:sp>
        <p:nvSpPr>
          <p:cNvPr id="99" name="Google Shape;99;p8"/>
          <p:cNvSpPr txBox="1"/>
          <p:nvPr/>
        </p:nvSpPr>
        <p:spPr>
          <a:xfrm>
            <a:off x="1600200" y="7071566"/>
            <a:ext cx="159024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Gsyih'daki çeyrek dönemdeki değişiklikler de çok önemlidir: Avrupa'da bir ülke, gsyih'sı bir önceki çeyreğe göre art arda iki çeyreğe düştüğünde teknik bir durgunluğa girer.</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txBox="1"/>
          <p:nvPr/>
        </p:nvSpPr>
        <p:spPr>
          <a:xfrm>
            <a:off x="1447800" y="1573291"/>
            <a:ext cx="12344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 Enflasyon nedir ve nasıl ölçülür?</a:t>
            </a:r>
            <a:endParaRPr b="1" sz="4400">
              <a:solidFill>
                <a:schemeClr val="dk1"/>
              </a:solidFill>
              <a:latin typeface="Calibri"/>
              <a:ea typeface="Calibri"/>
              <a:cs typeface="Calibri"/>
              <a:sym typeface="Calibri"/>
            </a:endParaRPr>
          </a:p>
        </p:txBody>
      </p:sp>
      <p:sp>
        <p:nvSpPr>
          <p:cNvPr id="105" name="Google Shape;105;p9"/>
          <p:cNvSpPr txBox="1"/>
          <p:nvPr/>
        </p:nvSpPr>
        <p:spPr>
          <a:xfrm>
            <a:off x="1600200" y="2628900"/>
            <a:ext cx="73914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Enflasyon, belirli bir süre içinde bir ülkedeki mal ve hizmet fiyatlarındaki genelleştirilmiş ve sürekli artıştır. Para biriminin değeri değer kaybettiği için satın alma gücü kaybına neden olur.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Yani enflasyon, paranızı giderek daha az değerli hale getirir. Bu nedenle yarın aynı parayla bugünden daha az şey satın alabilirsiniz.</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Icono&#10;&#10;Descripción generada automáticamente" id="106" name="Google Shape;106;p9"/>
          <p:cNvPicPr preferRelativeResize="0"/>
          <p:nvPr/>
        </p:nvPicPr>
        <p:blipFill rotWithShape="1">
          <a:blip r:embed="rId3">
            <a:alphaModFix/>
          </a:blip>
          <a:srcRect b="0" l="0" r="0" t="0"/>
          <a:stretch/>
        </p:blipFill>
        <p:spPr>
          <a:xfrm>
            <a:off x="10287000" y="2781300"/>
            <a:ext cx="5943600" cy="42487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2022-02-16T10:54:20Z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