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48" r:id="rId2"/>
  </p:sldMasterIdLst>
  <p:sldIdLst>
    <p:sldId id="258" r:id="rId3"/>
    <p:sldId id="264" r:id="rId4"/>
    <p:sldId id="257" r:id="rId5"/>
    <p:sldId id="259" r:id="rId6"/>
    <p:sldId id="261" r:id="rId7"/>
    <p:sldId id="274" r:id="rId8"/>
    <p:sldId id="275" r:id="rId9"/>
    <p:sldId id="276" r:id="rId10"/>
    <p:sldId id="270" r:id="rId11"/>
    <p:sldId id="277" r:id="rId12"/>
    <p:sldId id="273" r:id="rId13"/>
    <p:sldId id="279" r:id="rId14"/>
    <p:sldId id="278" r:id="rId15"/>
    <p:sldId id="280" r:id="rId16"/>
    <p:sldId id="262" r:id="rId17"/>
    <p:sldId id="260" r:id="rId18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g object 16">
            <a:extLst>
              <a:ext uri="{FF2B5EF4-FFF2-40B4-BE49-F238E27FC236}">
                <a16:creationId xmlns:a16="http://schemas.microsoft.com/office/drawing/2014/main" id="{9C931315-6F3A-4555-8DA9-1CD6886E1D7B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A2C18ABD-2E09-4D12-B8DC-A4F3284BFFB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4932" y="6698528"/>
            <a:ext cx="666749" cy="1781174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4C920FE4-3EED-4939-B5CD-5FA8B1ACC3AD}"/>
              </a:ext>
            </a:extLst>
          </p:cNvPr>
          <p:cNvSpPr/>
          <p:nvPr userDrawn="1"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7C016A53-3E7D-4C94-AB33-53AD819974A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21" name="object 5">
            <a:extLst>
              <a:ext uri="{FF2B5EF4-FFF2-40B4-BE49-F238E27FC236}">
                <a16:creationId xmlns:a16="http://schemas.microsoft.com/office/drawing/2014/main" id="{2B99F3D4-91AE-4145-9CE9-E7FC00CE701F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8773" y="1660699"/>
            <a:ext cx="7150197" cy="209549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551322-F550-4579-A7FC-CD3FF2A964D1}"/>
              </a:ext>
            </a:extLst>
          </p:cNvPr>
          <p:cNvSpPr txBox="1"/>
          <p:nvPr userDrawn="1"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A6F032-0665-4332-8C25-0049F35350AB}"/>
              </a:ext>
            </a:extLst>
          </p:cNvPr>
          <p:cNvSpPr txBox="1"/>
          <p:nvPr userDrawn="1"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3425" marR="2317750" algn="ctr">
              <a:spcBef>
                <a:spcPts val="33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fly-project.eu</a:t>
            </a:r>
            <a:endParaRPr lang="es-ES" sz="20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96AB2019-3457-4EE8-8672-C1BF6DA1A65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ED4DA05C-E544-4608-B1B5-2E5081A4CB0C}"/>
              </a:ext>
            </a:extLst>
          </p:cNvPr>
          <p:cNvSpPr/>
          <p:nvPr userDrawn="1"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5">
            <a:extLst>
              <a:ext uri="{FF2B5EF4-FFF2-40B4-BE49-F238E27FC236}">
                <a16:creationId xmlns:a16="http://schemas.microsoft.com/office/drawing/2014/main" id="{312572A3-0E3D-4C66-9B66-E2B974CE5C5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643394" y="1028700"/>
            <a:ext cx="2606058" cy="761999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1CF81C33-52B8-4275-9F0F-E3E0733D9F05}"/>
              </a:ext>
            </a:extLst>
          </p:cNvPr>
          <p:cNvSpPr txBox="1"/>
          <p:nvPr userDrawn="1"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5274397-0CC2-4713-984E-865578FB27AF}"/>
              </a:ext>
            </a:extLst>
          </p:cNvPr>
          <p:cNvSpPr txBox="1"/>
          <p:nvPr/>
        </p:nvSpPr>
        <p:spPr>
          <a:xfrm>
            <a:off x="3238500" y="5448300"/>
            <a:ext cx="11811000" cy="158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Tasarruf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ürünleri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tr-TR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evduat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65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Ortak</a:t>
            </a:r>
            <a:r>
              <a:rPr lang="tr-TR" sz="4800" b="1" spc="-65">
                <a:ea typeface="Microsoft Sans Serif" panose="020B0604020202020204" pitchFamily="34" charset="0"/>
                <a:cs typeface="Microsoft Sans Serif" panose="020B0604020202020204" pitchFamily="34" charset="0"/>
              </a:rPr>
              <a:t> : </a:t>
            </a:r>
            <a:r>
              <a:rPr lang="en-US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Malaga </a:t>
            </a:r>
            <a:r>
              <a:rPr lang="en-US" sz="4800" b="1" spc="-65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Üniversitesi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Hizmetlerin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sağlanması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kadar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ücret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alınıyor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38300" y="3162300"/>
            <a:ext cx="8877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ctr">
              <a:buFont typeface="Calibri" panose="020F0502020204030204" pitchFamily="34" charset="0"/>
              <a:buChar char="-"/>
            </a:pPr>
            <a:r>
              <a:rPr lang="en-GB" sz="2800" b="1" dirty="0" err="1">
                <a:effectLst/>
                <a:ea typeface="Microsoft Sans Serif" panose="020B0604020202020204" pitchFamily="34" charset="0"/>
              </a:rPr>
              <a:t>Kredili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ücreti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Yeterli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bakiyeniz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yoksa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hesabınızın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borçlandırılmasına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izin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vermek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tarafından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marL="342900" lvl="0" indent="-342900" algn="just" fontAlgn="ctr">
              <a:buFont typeface="Calibri" panose="020F0502020204030204" pitchFamily="34" charset="0"/>
              <a:buChar char="-"/>
            </a:pPr>
            <a:r>
              <a:rPr lang="en-GB" sz="2800" b="1" dirty="0">
                <a:effectLst/>
                <a:ea typeface="Microsoft Sans Serif" panose="020B0604020202020204" pitchFamily="34" charset="0"/>
              </a:rPr>
              <a:t>Transfer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emirleri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ücret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Banka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hizmet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komisyon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alabilir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komisyon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işlem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başına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minimum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olmak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üzere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transfer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tutarının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yüzdesidir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marL="342900" lvl="0" indent="-342900" algn="just" fontAlgn="ctr">
              <a:buFont typeface="Calibri" panose="020F0502020204030204" pitchFamily="34" charset="0"/>
              <a:buChar char="-"/>
            </a:pPr>
            <a:r>
              <a:rPr lang="en-GB" sz="2800" b="1" dirty="0" err="1">
                <a:effectLst/>
                <a:ea typeface="Microsoft Sans Serif" panose="020B0604020202020204" pitchFamily="34" charset="0"/>
              </a:rPr>
              <a:t>ATM'den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nakit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çekme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ücreti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bankanın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ağına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ait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olmayan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herhangi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ATM'den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nakit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çekerseniz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sizden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alınacaktır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marL="342900" lvl="0" indent="-342900" algn="just" fontAlgn="ctr">
              <a:buFont typeface="Calibri" panose="020F0502020204030204" pitchFamily="34" charset="0"/>
              <a:buChar char="-"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EA58700-16F2-2181-9469-C1E02BEC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3390900"/>
            <a:ext cx="5715000" cy="42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Sabit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etmelisiniz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ffectLst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vadeli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karar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verirken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aşağıdaki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hususlar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dikkate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alınmalıdır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fontAlgn="base"/>
            <a:endParaRPr lang="tr-TR" sz="2800" dirty="0">
              <a:ea typeface="Microsoft Sans Serif" panose="020B0604020202020204" pitchFamily="34" charset="0"/>
            </a:endParaRPr>
          </a:p>
          <a:p>
            <a:pPr fontAlgn="base"/>
            <a:r>
              <a:rPr lang="en-GB" sz="2800" b="1" dirty="0" err="1">
                <a:effectLst/>
                <a:ea typeface="Microsoft Sans Serif" panose="020B0604020202020204" pitchFamily="34" charset="0"/>
              </a:rPr>
              <a:t>Süre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 </a:t>
            </a:r>
            <a:r>
              <a:rPr lang="tr-TR" sz="2800" dirty="0">
                <a:ea typeface="Microsoft Sans Serif" panose="020B0604020202020204" pitchFamily="34" charset="0"/>
              </a:rPr>
              <a:t>M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üşterinin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parasını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kuruma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yatırmayı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taahhüt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ettiği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süredir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Vade ne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uzun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olursa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getiri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o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yüksek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olur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oranlarında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artış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riski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de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üstlenilir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fonlarını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kilitleyerek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bundan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faydalanamaz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Öte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yandan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oranlarında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düşüş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olması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durumunda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boyunca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üzerinde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anlaşılan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oranını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alacağı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edilir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CACC65D-45F2-FEC2-C4B7-923FAF75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48" y="3695700"/>
            <a:ext cx="5410974" cy="41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Sabit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etmelisiniz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0695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effectLst/>
                <a:ea typeface="Microsoft Sans Serif" panose="020B0604020202020204" pitchFamily="34" charset="0"/>
              </a:rPr>
              <a:t>Kârlılık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Kârlılık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yüksekse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ekonomik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fayda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da o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büyük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olur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Normalde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sabittir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sözleşme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boyunca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değişmeden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kalır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uygulanan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oranının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örneğin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Euribor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borsa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endeksi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referans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endeksin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gelişimine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değişmesi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de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mümkündür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yatırımdan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kazanılan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net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tutar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üzerinden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vergi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stopajları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düşüldükten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sonra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hesaba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alacak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kaydedilecektir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 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BFB6E64-9A5C-91B0-C66D-55AFEA106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18069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1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ego, juguete&#10;&#10;Descripción generada automáticamente">
            <a:extLst>
              <a:ext uri="{FF2B5EF4-FFF2-40B4-BE49-F238E27FC236}">
                <a16:creationId xmlns:a16="http://schemas.microsoft.com/office/drawing/2014/main" id="{7360205A-0E2B-33AD-9AF1-A8B9F043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400300"/>
            <a:ext cx="5829300" cy="5829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Sabit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etmelisiniz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54382"/>
            <a:ext cx="990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ödemelerinin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sıklığı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vadeli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kazanma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sıklığı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yaygın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türleri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aylık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üç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aylık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altı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aylık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vade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sonudur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Bir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türün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diğerinin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seçimi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tercihlerine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ihtiyaçlarına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bağlıdır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örneğin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düzenli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geliri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maaş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emeklilik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desteklemek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/>
            <a:endParaRPr lang="tr-TR" sz="2800" dirty="0">
              <a:ea typeface="Microsoft Sans Serif" panose="020B0604020202020204" pitchFamily="34" charset="0"/>
            </a:endParaRPr>
          </a:p>
          <a:p>
            <a:pPr algn="just"/>
            <a:r>
              <a:rPr lang="en-GB" sz="2800" dirty="0" err="1">
                <a:effectLst/>
                <a:ea typeface="Microsoft Sans Serif" panose="020B0604020202020204" pitchFamily="34" charset="0"/>
              </a:rPr>
              <a:t>Belirli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ödemelerinin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sıklığı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yüksekse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APR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Yüzde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tarafından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yansıtılan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etkin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getiri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de o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yüksek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olur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Tasarruf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sahiplerinin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farklı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tekliflerini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homojen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şekilde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karşılaştırabilmelerini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sağlamak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finansal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kuruluşlar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sunulan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mevduatların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APR'sini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yayınlamakla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yükümlüdür</a:t>
            </a:r>
            <a:r>
              <a:rPr lang="es-ES" sz="2800" dirty="0">
                <a:effectLst/>
                <a:ea typeface="Microsoft Sans Serif" panose="020B0604020202020204" pitchFamily="34" charset="0"/>
              </a:rPr>
              <a:t>.</a:t>
            </a:r>
            <a:endParaRPr lang="en-GB" sz="2800" dirty="0">
              <a:effectLst/>
              <a:ea typeface="Microsoft Sans Serif" panose="020B060402020202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0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Sabit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etmelisiniz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20427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Likidite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yapılan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yatırımı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herhangi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sermaye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kaybı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olmadan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kazanmanın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kolay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olduğu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belirlenir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/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/>
            <a:r>
              <a:rPr lang="en-GB" sz="2800" dirty="0" err="1">
                <a:effectLst/>
                <a:ea typeface="Microsoft Sans Serif" panose="020B0604020202020204" pitchFamily="34" charset="0"/>
              </a:rPr>
              <a:t>Geleneksel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vadeli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yapılan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yatırımın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%100'ünü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eder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nedenle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ceza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erken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cayma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ücretine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dikkat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edin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/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/>
            <a:r>
              <a:rPr lang="en-GB" sz="2800" dirty="0">
                <a:effectLst/>
                <a:ea typeface="Microsoft Sans Serif" panose="020B0604020202020204" pitchFamily="34" charset="0"/>
              </a:rPr>
              <a:t>Her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durumda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erken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iptal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ceza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iptal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tarihine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mevduattan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kazanılan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miktarını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aşamaz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5E2B9C5C-4D86-DB74-1016-18C29BC65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265" y="3021498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FC66701-B7E7-E69C-5058-DDEC6B4E7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6201" r="4629" b="8257"/>
          <a:stretch/>
        </p:blipFill>
        <p:spPr>
          <a:xfrm>
            <a:off x="5674287" y="2804058"/>
            <a:ext cx="5938994" cy="37538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37968" y="104052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Özet</a:t>
            </a:r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le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57393-DEA7-C6A2-387E-C00C2B8E46C7}"/>
              </a:ext>
            </a:extLst>
          </p:cNvPr>
          <p:cNvSpPr txBox="1"/>
          <p:nvPr/>
        </p:nvSpPr>
        <p:spPr>
          <a:xfrm>
            <a:off x="2214257" y="2705100"/>
            <a:ext cx="3460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47394E2-E6F7-9437-A91E-97F92F8C7377}"/>
              </a:ext>
            </a:extLst>
          </p:cNvPr>
          <p:cNvSpPr txBox="1"/>
          <p:nvPr/>
        </p:nvSpPr>
        <p:spPr>
          <a:xfrm>
            <a:off x="2214256" y="3146585"/>
            <a:ext cx="464374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verdiği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karşılığında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ettiği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küçük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gibidir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altLang="ko-K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18F48C9-FC4D-84C8-1331-4B2E7E9EE3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68" y="2931140"/>
            <a:ext cx="638173" cy="1602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D6A5FD-DB86-2F6B-8FD5-EF209CE0FE7F}"/>
              </a:ext>
            </a:extLst>
          </p:cNvPr>
          <p:cNvSpPr txBox="1"/>
          <p:nvPr/>
        </p:nvSpPr>
        <p:spPr>
          <a:xfrm>
            <a:off x="2214256" y="5621977"/>
            <a:ext cx="3321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Ücretler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DCBD73E-08FE-1BD6-E61E-9F8EF73D8484}"/>
              </a:ext>
            </a:extLst>
          </p:cNvPr>
          <p:cNvSpPr txBox="1"/>
          <p:nvPr/>
        </p:nvSpPr>
        <p:spPr>
          <a:xfrm>
            <a:off x="2214256" y="6140571"/>
            <a:ext cx="35814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Bakım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yönetim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kredili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transfer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talimatı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ATM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C64ED36-F27D-A4E8-7D60-5AC661C434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68" y="5621977"/>
            <a:ext cx="638173" cy="14862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8EC897-4108-538C-0545-7CD48DF8D55C}"/>
              </a:ext>
            </a:extLst>
          </p:cNvPr>
          <p:cNvSpPr txBox="1"/>
          <p:nvPr/>
        </p:nvSpPr>
        <p:spPr>
          <a:xfrm>
            <a:off x="13106398" y="270510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C14C4-262B-CFC5-F368-E28B96CC6756}"/>
              </a:ext>
            </a:extLst>
          </p:cNvPr>
          <p:cNvSpPr txBox="1"/>
          <p:nvPr/>
        </p:nvSpPr>
        <p:spPr>
          <a:xfrm>
            <a:off x="13106398" y="3172897"/>
            <a:ext cx="449580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Vadesiz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çek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hesapları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tasarruf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hesapları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FTD'ler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yapılandırılmış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F77757EA-8628-B6E1-F7D6-0406F5167F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0111" y="2931140"/>
            <a:ext cx="638173" cy="163963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CDCD3A-3651-DA36-A870-BD08006C8C91}"/>
              </a:ext>
            </a:extLst>
          </p:cNvPr>
          <p:cNvSpPr txBox="1"/>
          <p:nvPr/>
        </p:nvSpPr>
        <p:spPr>
          <a:xfrm>
            <a:off x="13106400" y="5621977"/>
            <a:ext cx="374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Sabit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E22D3DF-9016-ADFE-B491-A981D3CF8358}"/>
              </a:ext>
            </a:extLst>
          </p:cNvPr>
          <p:cNvSpPr txBox="1"/>
          <p:nvPr/>
        </p:nvSpPr>
        <p:spPr>
          <a:xfrm>
            <a:off x="13109711" y="6356014"/>
            <a:ext cx="426720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 </a:t>
            </a:r>
            <a:r>
              <a:rPr lang="tr-T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FTD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alırken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vade,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karlılık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likidite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sıklığını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göz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önünde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bulundurmamız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DD2F338-E360-3DE7-6475-1B05002A87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0111" y="5621977"/>
            <a:ext cx="638173" cy="14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E94187-2C23-4078-BF40-98553CAA15C3}"/>
              </a:ext>
            </a:extLst>
          </p:cNvPr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kumimoji="0" lang="tr-TR" sz="8000" b="1" i="0" u="none" strike="noStrike" kern="1200" cap="none" spc="-114" normalizeH="0" baseline="0" dirty="0">
                <a:ln>
                  <a:noFill/>
                </a:ln>
                <a:solidFill>
                  <a:srgbClr val="FAC709"/>
                </a:solidFill>
                <a:effectLst/>
                <a:uLnTx/>
                <a:uFillTx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Teşekkürler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AC709"/>
              </a:solidFill>
              <a:effectLst/>
              <a:uLnTx/>
              <a:uFillTx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FA7D33-1D53-3061-8F07-5067688E3261}"/>
              </a:ext>
            </a:extLst>
          </p:cNvPr>
          <p:cNvSpPr txBox="1"/>
          <p:nvPr/>
        </p:nvSpPr>
        <p:spPr>
          <a:xfrm>
            <a:off x="4343400" y="6853084"/>
            <a:ext cx="91661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Ortak</a:t>
            </a:r>
            <a:r>
              <a:rPr lang="en-US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n-US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Malaga </a:t>
            </a:r>
            <a:r>
              <a:rPr lang="en-US" sz="44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Üniversitesi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Amaçlar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Hedefler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806D19-7757-4ABE-BAED-6D5E2D696DDB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modülün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şunları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yapabileceksiniz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63823-CA1E-0A50-5BB7-82A235C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9824" r="3271" b="9271"/>
          <a:stretch/>
        </p:blipFill>
        <p:spPr>
          <a:xfrm>
            <a:off x="10668000" y="4639192"/>
            <a:ext cx="7353671" cy="4058318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803952" y="3408525"/>
            <a:ext cx="370416" cy="28000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808152" y="6116691"/>
            <a:ext cx="381000" cy="3262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803952" y="4746969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687320" y="3264538"/>
            <a:ext cx="8077199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mevduatının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hesabın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temel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işleyişini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mek.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667000" y="4631062"/>
            <a:ext cx="94488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mevduatının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hesabın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temel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işleyişini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bilmek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98E298AB-B041-3D3D-EFD7-49591702A1FE}"/>
              </a:ext>
            </a:extLst>
          </p:cNvPr>
          <p:cNvSpPr txBox="1"/>
          <p:nvPr/>
        </p:nvSpPr>
        <p:spPr>
          <a:xfrm>
            <a:off x="2674068" y="6018193"/>
            <a:ext cx="906073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Farklı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tekliflerini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likidite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vade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açısından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yorumlayabilme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karşılaştırabilme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9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32831" y="114535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İçerikler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0C826FD-FEDF-7F76-8457-C265509D8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87" y="4230876"/>
            <a:ext cx="6749722" cy="4499814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25246" y="3091576"/>
            <a:ext cx="370416" cy="280000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404497" y="5045875"/>
            <a:ext cx="381000" cy="32622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425246" y="4000500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286000" y="2879987"/>
            <a:ext cx="655320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1.- Banka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286000" y="3853973"/>
            <a:ext cx="807720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2.- Banka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6ABA70-2A00-5E18-8F67-4291A0157C19}"/>
              </a:ext>
            </a:extLst>
          </p:cNvPr>
          <p:cNvSpPr txBox="1"/>
          <p:nvPr/>
        </p:nvSpPr>
        <p:spPr>
          <a:xfrm>
            <a:off x="2279374" y="4850925"/>
            <a:ext cx="9607826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3.-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Hizmetlerin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sağlanması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hangi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ücretler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alınmaktadır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198203E-F30C-C231-7F97-00A10E77FEFB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34747" y="6539323"/>
            <a:ext cx="370416" cy="280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70E3023D-73C2-41CE-30BA-F721A1527644}"/>
              </a:ext>
            </a:extLst>
          </p:cNvPr>
          <p:cNvSpPr txBox="1"/>
          <p:nvPr/>
        </p:nvSpPr>
        <p:spPr>
          <a:xfrm>
            <a:off x="2286000" y="6362700"/>
            <a:ext cx="9462656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4.-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Sabit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edilmesi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gerekenler</a:t>
            </a:r>
            <a:r>
              <a:rPr lang="en-US" altLang="ko-K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1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çalışma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şekli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çok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basittir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Bir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kişi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da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şirket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ihtiyaç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duymadığı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miktar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olduğunda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bunu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karşılığında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süre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koşullar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altında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verdiğinde</a:t>
            </a:r>
            <a:r>
              <a:rPr lang="tr-TR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gerçekleşmektedir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Banka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verdiği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karşılığında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ettiği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küçük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olduğu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söylenebilir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algn="just" fontAlgn="base"/>
            <a:endParaRPr lang="en-GB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Avrupa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Birliği'nde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hesaba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yatırdığınız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ilk 100.000 €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Fonu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(DGF)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tarafından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korunmaktadır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nedenle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batarsa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100.000 €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iade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edilmelidir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80C9EE4C-6EC8-DDCC-C504-976BA163E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r="13785"/>
          <a:stretch/>
        </p:blipFill>
        <p:spPr>
          <a:xfrm>
            <a:off x="11201400" y="2927902"/>
            <a:ext cx="5715000" cy="44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GB" sz="2800" dirty="0" err="1">
                <a:effectLst/>
                <a:ea typeface="Microsoft Sans Serif" panose="020B0604020202020204" pitchFamily="34" charset="0"/>
              </a:rPr>
              <a:t>Bankalarda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paranızı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koyabileceğiniz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farklı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türleri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bulabilirsiniz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Mevcut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aşağıdaki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gibidir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 fontAlgn="base"/>
            <a:endParaRPr lang="es-ES" sz="2800" dirty="0">
              <a:ea typeface="Times New Roman" panose="02020603050405020304" pitchFamily="18" charset="0"/>
            </a:endParaRPr>
          </a:p>
          <a:p>
            <a:pPr algn="just" fontAlgn="base"/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Vadesiz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Bu</a:t>
            </a:r>
            <a:r>
              <a:rPr lang="tr-TR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önemli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özelliği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yatırılan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fonların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tam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likiditesini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etmesidir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Diğer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deyişle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sahibi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istediği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zaman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şubeden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ATM'den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uzaktan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bankacılık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yoluyla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da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havale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yaparak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çekebilir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Öte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yandan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karlılıkları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çok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düşüktür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hiç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yoktur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/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komisyon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maliyeti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göz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önüne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alındığında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bazen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negatif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bile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).</a:t>
            </a:r>
          </a:p>
        </p:txBody>
      </p:sp>
      <p:pic>
        <p:nvPicPr>
          <p:cNvPr id="6" name="Imagen 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5EE6C67-065E-607B-5600-31FCCDB94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885405"/>
            <a:ext cx="6881812" cy="45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1112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GB" sz="2800" dirty="0" err="1">
                <a:effectLst/>
                <a:ea typeface="Microsoft Sans Serif" panose="020B0604020202020204" pitchFamily="34" charset="0"/>
              </a:rPr>
              <a:t>İki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tür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vadesiz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vardır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 fontAlgn="base"/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 fontAlgn="base"/>
            <a:r>
              <a:rPr lang="en-GB" sz="2800" b="1" dirty="0" err="1">
                <a:effectLst/>
                <a:ea typeface="Microsoft Sans Serif" panose="020B0604020202020204" pitchFamily="34" charset="0"/>
              </a:rPr>
              <a:t>Çek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hesapları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 Bu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hesapla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sözleşme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yapıldığında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maaş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çekleri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emekli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maaşları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vb.)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almak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sahibi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tarafından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sipariş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edilen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ödemeleri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faturalar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taksitleri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vb.)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yapmaktan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oluşan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nakit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hizmeti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sağlamayı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taahhüt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eder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algn="just" fontAlgn="base"/>
            <a:endParaRPr lang="tr-TR" sz="2800" dirty="0">
              <a:ea typeface="Microsoft Sans Serif" panose="020B0604020202020204" pitchFamily="34" charset="0"/>
            </a:endParaRPr>
          </a:p>
          <a:p>
            <a:pPr algn="just" fontAlgn="base"/>
            <a:r>
              <a:rPr lang="en-GB" sz="2800" b="1" dirty="0" err="1">
                <a:effectLst/>
                <a:ea typeface="Microsoft Sans Serif" panose="020B0604020202020204" pitchFamily="34" charset="0"/>
              </a:rPr>
              <a:t>Tasarruf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hesapları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Bunlar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pratikte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aynıdır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İkisi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arasındaki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fark "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fiziksel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ortamlarıdır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".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Tasarruf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hesaplarında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araç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cüzdanıdır.Bu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hesapların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amacı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kişisel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ev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finansmanı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faturaların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ödenmesi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alınması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ideal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işletme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hesabı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kullanılmaktır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</a:p>
        </p:txBody>
      </p:sp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2982625B-353F-85B4-6BEF-743EE73F0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62880"/>
            <a:ext cx="4572000" cy="64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>
              <a:buSzPts val="1000"/>
              <a:tabLst>
                <a:tab pos="457200" algn="l"/>
              </a:tabLst>
            </a:pP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Vadeli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Bu,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paramızı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belirli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verdiğimiz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sonunda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verilen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miktar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artı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faizi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aldığımız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bankacılık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ürünüdür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lvl="0" algn="just" fontAlgn="ctr">
              <a:buSzPts val="1000"/>
              <a:tabLst>
                <a:tab pos="457200" algn="l"/>
              </a:tabLst>
            </a:pPr>
            <a:r>
              <a:rPr lang="en-GB" sz="2800" dirty="0">
                <a:effectLst/>
                <a:ea typeface="Microsoft Sans Serif" panose="020B0604020202020204" pitchFamily="34" charset="0"/>
              </a:rPr>
              <a:t>Bu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tür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vadesiz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hesaptan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yüksek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getiri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sunar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buna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karşılık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paranızın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sözleşme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boyunca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kullanılabilirliğinden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ödün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verirsiniz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sözleşmede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belirtilen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süreden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önce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çekerseniz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çoğu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ceza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komisyon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sözleşmede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belirtilir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).</a:t>
            </a:r>
          </a:p>
        </p:txBody>
      </p:sp>
      <p:pic>
        <p:nvPicPr>
          <p:cNvPr id="5" name="Imagen 4" descr="Imagen que contiene lego, juguete&#10;&#10;Descripción generada automáticamente">
            <a:extLst>
              <a:ext uri="{FF2B5EF4-FFF2-40B4-BE49-F238E27FC236}">
                <a16:creationId xmlns:a16="http://schemas.microsoft.com/office/drawing/2014/main" id="{5F29E72E-2879-1516-83AE-D1361D682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866787"/>
            <a:ext cx="7086600" cy="42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1485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>
              <a:buSzPts val="1000"/>
              <a:tabLst>
                <a:tab pos="457200" algn="l"/>
              </a:tabLst>
            </a:pPr>
            <a:r>
              <a:rPr lang="en-GB" sz="2800" dirty="0" err="1">
                <a:effectLst/>
                <a:ea typeface="Microsoft Sans Serif" panose="020B0604020202020204" pitchFamily="34" charset="0"/>
              </a:rPr>
              <a:t>Vadeli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şekilde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lvl="0" algn="just" fontAlgn="ctr">
              <a:buSzPts val="1000"/>
              <a:tabLst>
                <a:tab pos="457200" algn="l"/>
              </a:tabLst>
            </a:pPr>
            <a:endParaRPr lang="en-GB" sz="2800" u="sng" dirty="0">
              <a:ea typeface="Microsoft Sans Serif" panose="020B0604020202020204" pitchFamily="34" charset="0"/>
            </a:endParaRPr>
          </a:p>
          <a:p>
            <a:pPr marL="514350" lvl="0" indent="-514350" algn="just" fontAlgn="ctr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Sabit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Vadeli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(FTD):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Finansal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kuruluşun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müşteriye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kararlaştırılan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tarihte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kararlaştırılan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sıklıkta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belirli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oranı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ödemeyi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taahhüt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etmesi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müşterinin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ise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prensip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olarak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kararlaştırılan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vade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tarihine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kadar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fonları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çekmemekle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yükümlü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olması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şartlar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getiri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faiz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oranı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önceden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sabitlenmiştir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)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ile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karakterize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edilir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Sözleşmelerin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mevduatın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zımnen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yenilenmesini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içermesi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yaygındır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.</a:t>
            </a:r>
            <a:endParaRPr lang="tr-TR" sz="2800" u="sng" dirty="0">
              <a:effectLst/>
              <a:ea typeface="Microsoft Sans Serif" panose="020B0604020202020204" pitchFamily="34" charset="0"/>
            </a:endParaRPr>
          </a:p>
          <a:p>
            <a:pPr marL="514350" lvl="0" indent="-514350" algn="just" fontAlgn="ctr">
              <a:buSzPct val="100000"/>
              <a:buFont typeface="+mj-lt"/>
              <a:buAutoNum type="alphaLcParenR"/>
              <a:tabLst>
                <a:tab pos="457200" algn="l"/>
              </a:tabLst>
            </a:pPr>
            <a:endParaRPr lang="tr-TR" sz="2800" u="sng" dirty="0">
              <a:ea typeface="Microsoft Sans Serif" panose="020B0604020202020204" pitchFamily="34" charset="0"/>
            </a:endParaRPr>
          </a:p>
          <a:p>
            <a:pPr marL="514350" lvl="0" indent="-514350" algn="just" fontAlgn="ctr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Yapılandırılmış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u="sng" dirty="0" err="1">
                <a:effectLst/>
                <a:ea typeface="Microsoft Sans Serif" panose="020B0604020202020204" pitchFamily="34" charset="0"/>
              </a:rPr>
              <a:t>mevduatlar</a:t>
            </a:r>
            <a:r>
              <a:rPr lang="en-GB" sz="2800" b="1" u="sng" dirty="0">
                <a:effectLst/>
                <a:ea typeface="Microsoft Sans Serif" panose="020B0604020202020204" pitchFamily="34" charset="0"/>
              </a:rPr>
              <a:t>: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getirinin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daha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fazla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borsa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göstergesinin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performansına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grup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hissenin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fiyatına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başka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varlığın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fiyatına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bağlı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olduğu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belirli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vadeye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sahip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mevduatlardır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. Bu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tür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mevduatlarda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genellikle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asgari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getiri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en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kötü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durumda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yatırılan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sermaye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tutarı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garanti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ffectLst/>
                <a:ea typeface="Microsoft Sans Serif" panose="020B0604020202020204" pitchFamily="34" charset="0"/>
              </a:rPr>
              <a:t>edilir</a:t>
            </a:r>
            <a:r>
              <a:rPr lang="en-GB" sz="2800" u="sng" dirty="0">
                <a:effectLst/>
                <a:ea typeface="Microsoft Sans Serif" panose="020B0604020202020204" pitchFamily="34" charset="0"/>
              </a:rPr>
              <a:t>.</a:t>
            </a:r>
            <a:endParaRPr lang="tr-TR" sz="2800" u="sng" dirty="0">
              <a:effectLst/>
              <a:ea typeface="Microsoft Sans Serif" panose="020B0604020202020204" pitchFamily="34" charset="0"/>
            </a:endParaRPr>
          </a:p>
          <a:p>
            <a:pPr marL="514350" lvl="0" indent="-514350" algn="just" fontAlgn="ctr">
              <a:buSzPct val="100000"/>
              <a:buFont typeface="+mj-lt"/>
              <a:buAutoNum type="alphaLcParenR"/>
              <a:tabLst>
                <a:tab pos="457200" algn="l"/>
              </a:tabLst>
            </a:pPr>
            <a:endParaRPr lang="en-GB" sz="2800" dirty="0">
              <a:effectLst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9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Hizmetlerin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sağlanması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kadar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ücret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alınıyor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38300" y="3162300"/>
            <a:ext cx="9486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2800" dirty="0" err="1">
                <a:effectLst/>
                <a:ea typeface="Microsoft Sans Serif" panose="020B0604020202020204" pitchFamily="34" charset="0"/>
              </a:rPr>
              <a:t>Ücretler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komisyonlar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),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sağladıkları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hizmetler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bankalara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ödenen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tutarlardır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mevduatlarla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ilgili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en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yaygın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olanları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aşağıdaki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gibidir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:</a:t>
            </a:r>
          </a:p>
          <a:p>
            <a:pPr marL="342900" lvl="0" indent="-342900" algn="just" fontAlgn="ctr">
              <a:buFont typeface="Calibri" panose="020F0502020204030204" pitchFamily="34" charset="0"/>
              <a:buChar char="-"/>
            </a:pPr>
            <a:r>
              <a:rPr lang="en-GB" sz="2800" b="1" dirty="0" err="1">
                <a:effectLst/>
                <a:ea typeface="Microsoft Sans Serif" panose="020B0604020202020204" pitchFamily="34" charset="0"/>
              </a:rPr>
              <a:t>Bakım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ücreti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: </a:t>
            </a:r>
            <a:r>
              <a:rPr lang="tr-TR" sz="2800" dirty="0">
                <a:effectLst/>
                <a:ea typeface="Microsoft Sans Serif" panose="020B0604020202020204" pitchFamily="34" charset="0"/>
              </a:rPr>
              <a:t>B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ankalar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hesabın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bakımı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bakım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alırlar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nakit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yatırma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çekme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hesaba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alacak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kaydetme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hakkı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çek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defterlerinin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hesap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cüzdanlarının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teslimi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paranın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saklanması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temel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işlemleri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içerir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 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marL="342900" lvl="0" indent="-342900" algn="just" fontAlgn="ctr">
              <a:buFont typeface="Calibri" panose="020F0502020204030204" pitchFamily="34" charset="0"/>
              <a:buChar char="-"/>
            </a:pPr>
            <a:r>
              <a:rPr lang="en-GB" sz="2800" b="1" dirty="0" err="1">
                <a:effectLst/>
                <a:ea typeface="Microsoft Sans Serif" panose="020B0604020202020204" pitchFamily="34" charset="0"/>
              </a:rPr>
              <a:t>Yönetim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ea typeface="Microsoft Sans Serif" panose="020B0604020202020204" pitchFamily="34" charset="0"/>
              </a:rPr>
              <a:t>ücreti</a:t>
            </a:r>
            <a:r>
              <a:rPr lang="en-GB" sz="2800" b="1" dirty="0">
                <a:effectLst/>
                <a:ea typeface="Microsoft Sans Serif" panose="020B0604020202020204" pitchFamily="34" charset="0"/>
              </a:rPr>
              <a:t>: </a:t>
            </a:r>
            <a:r>
              <a:rPr lang="tr-TR" sz="2800" b="1" dirty="0">
                <a:ea typeface="Microsoft Sans Serif" panose="020B0604020202020204" pitchFamily="34" charset="0"/>
              </a:rPr>
              <a:t>B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dizi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işlem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girişin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gerçekleştirilmesi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alınan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</a:rPr>
              <a:t>ücrettir</a:t>
            </a:r>
            <a:r>
              <a:rPr lang="en-GB" sz="2800" dirty="0">
                <a:effectLst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ea typeface="Microsoft Sans Serif" panose="020B0604020202020204" pitchFamily="34" charset="0"/>
            </a:endParaRPr>
          </a:p>
          <a:p>
            <a:pPr marL="342900" lvl="0" indent="-342900" algn="just" fontAlgn="ctr">
              <a:buFont typeface="Calibri" panose="020F0502020204030204" pitchFamily="34" charset="0"/>
              <a:buChar char="-"/>
            </a:pP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2178A5F7-5AEE-764F-7595-C37E097CC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390900"/>
            <a:ext cx="5105400" cy="42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446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1147</Words>
  <Application>Microsoft Office PowerPoint</Application>
  <PresentationFormat>Custom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Microsoft Sans Serif</vt:lpstr>
      <vt:lpstr>Diseño personalizado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- PPT TEMPLATE</dc:title>
  <dc:creator>Monia Coppola</dc:creator>
  <cp:keywords>DAE4gifLBQE,BAEXurJiHZU</cp:keywords>
  <cp:lastModifiedBy>Refik Doygun</cp:lastModifiedBy>
  <cp:revision>67</cp:revision>
  <dcterms:created xsi:type="dcterms:W3CDTF">2022-02-16T10:54:20Z</dcterms:created>
  <dcterms:modified xsi:type="dcterms:W3CDTF">2022-11-01T14:42:33Z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