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5" r:id="rId15"/>
    <p:sldId id="272" r:id="rId16"/>
    <p:sldId id="273" r:id="rId17"/>
    <p:sldId id="274" r:id="rId18"/>
    <p:sldId id="261" r:id="rId19"/>
    <p:sldId id="263" r:id="rId20"/>
  </p:sldIdLst>
  <p:sldSz cx="18288000" cy="10287000"/>
  <p:notesSz cx="18288000" cy="10287000"/>
  <p:embeddedFontLst>
    <p:embeddedFont>
      <p:font typeface="Helvetica Neue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Microsoft Sans Serif" panose="020B0604020202020204" pitchFamily="34" charset="0"/>
      <p:regular r:id="rId30"/>
    </p:embeddedFont>
    <p:embeddedFont>
      <p:font typeface="Arial Black" panose="020B0A04020102020204" pitchFamily="34" charset="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gBuOClnCZ2x+xh5WNFqLaJF6VE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732" y="4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1525"/>
            <a:ext cx="12192600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66086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3345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7479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9345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3158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1707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9894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30641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7085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6589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8583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5729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9451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718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6519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2647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597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556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0994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>
  <p:cSld name="Encabezado de sección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/>
          <p:nvPr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 extrusionOk="0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FAC70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932" y="6698528"/>
            <a:ext cx="666749" cy="17811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9"/>
          <p:cNvSpPr/>
          <p:nvPr/>
        </p:nvSpPr>
        <p:spPr>
          <a:xfrm>
            <a:off x="0" y="8907781"/>
            <a:ext cx="18287744" cy="45719"/>
          </a:xfrm>
          <a:custGeom>
            <a:avLst/>
            <a:gdLst/>
            <a:ahLst/>
            <a:cxnLst/>
            <a:rect l="l" t="t" r="r" b="b"/>
            <a:pathLst>
              <a:path w="18202275" h="120000" extrusionOk="0">
                <a:moveTo>
                  <a:pt x="0" y="0"/>
                </a:moveTo>
                <a:lnTo>
                  <a:pt x="18202273" y="0"/>
                </a:lnTo>
              </a:path>
            </a:pathLst>
          </a:custGeom>
          <a:noFill/>
          <a:ln w="85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9;p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881" y="9265523"/>
            <a:ext cx="3152774" cy="66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9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8773" y="1660699"/>
            <a:ext cx="7150197" cy="2095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9"/>
          <p:cNvSpPr txBox="1"/>
          <p:nvPr/>
        </p:nvSpPr>
        <p:spPr>
          <a:xfrm>
            <a:off x="4450459" y="9179041"/>
            <a:ext cx="11475341" cy="804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0" lvl="0" indent="0" algn="just" rtl="0">
              <a:lnSpc>
                <a:spcPct val="107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"Le soutien de la Commission européenne à la production de cette publication ne constitue pas une approbation de son contenu, qui reflète la position de la Commission européenne.</a:t>
            </a:r>
            <a:endParaRPr/>
          </a:p>
          <a:p>
            <a:pPr marL="12700" marR="8890" lvl="0" indent="0" algn="just" rtl="0">
              <a:lnSpc>
                <a:spcPct val="113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n'engagent que leurs auteurs et la Commission ne peut être tenue responsable de l'usage qui pourrait être fait des informations qui y sont contenues."</a:t>
            </a:r>
            <a:endParaRPr/>
          </a:p>
        </p:txBody>
      </p:sp>
      <p:sp>
        <p:nvSpPr>
          <p:cNvPr id="12" name="Google Shape;12;p9"/>
          <p:cNvSpPr txBox="1"/>
          <p:nvPr/>
        </p:nvSpPr>
        <p:spPr>
          <a:xfrm>
            <a:off x="4572000" y="4023405"/>
            <a:ext cx="776216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273425" marR="231775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fly-project.eu</a:t>
            </a:r>
            <a:endParaRPr sz="20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/>
          <p:nvPr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 extrusionOk="0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FAC70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881" y="9265523"/>
            <a:ext cx="3152774" cy="66674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1"/>
          <p:cNvSpPr/>
          <p:nvPr/>
        </p:nvSpPr>
        <p:spPr>
          <a:xfrm>
            <a:off x="0" y="8856528"/>
            <a:ext cx="18288000" cy="45719"/>
          </a:xfrm>
          <a:custGeom>
            <a:avLst/>
            <a:gdLst/>
            <a:ahLst/>
            <a:cxnLst/>
            <a:rect l="l" t="t" r="r" b="b"/>
            <a:pathLst>
              <a:path w="18202275" h="120000" extrusionOk="0">
                <a:moveTo>
                  <a:pt x="0" y="0"/>
                </a:moveTo>
                <a:lnTo>
                  <a:pt x="18202273" y="0"/>
                </a:lnTo>
              </a:path>
            </a:pathLst>
          </a:custGeom>
          <a:noFill/>
          <a:ln w="85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43394" y="1028700"/>
            <a:ext cx="2606058" cy="761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1"/>
          <p:cNvSpPr txBox="1"/>
          <p:nvPr/>
        </p:nvSpPr>
        <p:spPr>
          <a:xfrm>
            <a:off x="4450459" y="9179041"/>
            <a:ext cx="11551541" cy="804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0" lvl="0" indent="0" algn="just" rtl="0">
              <a:lnSpc>
                <a:spcPct val="107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"Le soutien de la Commission européenne à la production de cette publication ne constitue pas une approbation de son contenu, qui reflète la position de la Commission européenne.</a:t>
            </a:r>
            <a:endParaRPr/>
          </a:p>
          <a:p>
            <a:pPr marL="12700" marR="8890" lvl="0" indent="0" algn="just" rtl="0">
              <a:lnSpc>
                <a:spcPct val="113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n'engagent que leurs auteurs et la Commission ne peut être tenue responsable de l'usage qui pourrait être fait des informations qui y sont contenues."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"/>
          <p:cNvSpPr txBox="1"/>
          <p:nvPr/>
        </p:nvSpPr>
        <p:spPr>
          <a:xfrm>
            <a:off x="3238500" y="5448300"/>
            <a:ext cx="11811000" cy="2962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 finance éthique pour une société juste</a:t>
            </a:r>
            <a:endParaRPr dirty="0"/>
          </a:p>
          <a:p>
            <a:pPr marL="127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44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27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Partenaire : Soc. Coop. </a:t>
            </a:r>
            <a:r>
              <a:rPr lang="en-US" sz="4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Fuori </a:t>
            </a:r>
            <a:r>
              <a:rPr lang="en-US"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 </a:t>
            </a:r>
            <a:r>
              <a:rPr lang="en-US" sz="4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Sommerso</a:t>
            </a:r>
            <a:endParaRPr dirty="0"/>
          </a:p>
          <a:p>
            <a:pPr marL="1270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44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/>
          <p:nvPr/>
        </p:nvSpPr>
        <p:spPr>
          <a:xfrm>
            <a:off x="1447800" y="1573291"/>
            <a:ext cx="1163138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n-US" sz="4400" b="1" dirty="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La finance durable et les indicateurs ESG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9783C66C-8580-70FB-C2E5-5E3DC232B01A}"/>
              </a:ext>
            </a:extLst>
          </p:cNvPr>
          <p:cNvSpPr txBox="1"/>
          <p:nvPr/>
        </p:nvSpPr>
        <p:spPr>
          <a:xfrm>
            <a:off x="2679247" y="3657600"/>
            <a:ext cx="946921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fontAlgn="base"/>
            <a:r>
              <a:rPr lang="en-US" sz="32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 qu'il faut retenir</a:t>
            </a:r>
            <a:endParaRPr lang="it-I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fontAlgn="base"/>
            <a:r>
              <a:rPr lang="en-US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it-I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fontAlgn="base"/>
            <a:r>
              <a:rPr lang="it-IT" sz="32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Donc, si </a:t>
            </a:r>
            <a:r>
              <a:rPr lang="it-IT" sz="3200" b="1" i="1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vous</a:t>
            </a:r>
            <a:r>
              <a:rPr lang="it-IT" sz="3200" b="1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décidez d'</a:t>
            </a:r>
            <a:r>
              <a:rPr lang="it-IT" sz="3200" b="1" i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acheter</a:t>
            </a:r>
            <a:r>
              <a:rPr lang="it-IT" sz="32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 produit ou de faire un investissement en </a:t>
            </a:r>
            <a:r>
              <a:rPr lang="it-IT" sz="3200" b="1" i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raison</a:t>
            </a:r>
            <a:r>
              <a:rPr lang="it-IT" sz="32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b="1" i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lang="it-IT" sz="32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b="1" i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caractéristiques</a:t>
            </a:r>
            <a:r>
              <a:rPr lang="it-IT" sz="32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it-IT" sz="3200" b="1" i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durabilité</a:t>
            </a:r>
            <a:r>
              <a:rPr lang="it-IT" sz="32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qui </a:t>
            </a:r>
            <a:r>
              <a:rPr lang="it-IT" sz="3200" b="1" i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sont</a:t>
            </a:r>
            <a:r>
              <a:rPr lang="it-IT" sz="32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b="1" i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revendiquées</a:t>
            </a:r>
            <a:r>
              <a:rPr lang="it-IT" sz="32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3200" b="1" i="1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vous</a:t>
            </a:r>
            <a:r>
              <a:rPr lang="it-IT" sz="3200" b="1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devez </a:t>
            </a:r>
            <a:r>
              <a:rPr lang="it-IT" sz="32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également </a:t>
            </a:r>
            <a:r>
              <a:rPr lang="it-IT" sz="3200" b="1" i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vous</a:t>
            </a:r>
            <a:r>
              <a:rPr lang="it-IT" sz="32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b="1" i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informer</a:t>
            </a:r>
            <a:r>
              <a:rPr lang="it-IT" sz="32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b="1" i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soigneusement</a:t>
            </a:r>
            <a:r>
              <a:rPr lang="it-IT" sz="32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auprès de sources autres </a:t>
            </a:r>
            <a:r>
              <a:rPr lang="it-IT" sz="3200" b="1" i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</a:t>
            </a:r>
            <a:r>
              <a:rPr lang="it-IT" sz="32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b="1" i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celles</a:t>
            </a:r>
            <a:r>
              <a:rPr lang="it-IT" sz="32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qui proposent le produit !</a:t>
            </a:r>
            <a:endParaRPr lang="it-IT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magine 4" descr="Immagine che contiene testo, luce&#10;&#10;Descrizione generata automaticamente">
            <a:extLst>
              <a:ext uri="{FF2B5EF4-FFF2-40B4-BE49-F238E27FC236}">
                <a16:creationId xmlns:a16="http://schemas.microsoft.com/office/drawing/2014/main" xmlns="" id="{925C2F2C-701B-D143-0296-A55C30F299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712" y="4030432"/>
            <a:ext cx="2304661" cy="193199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D2B29DF6-2138-D995-DC62-E796090BD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8457" y="2558894"/>
            <a:ext cx="4212772" cy="3923434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4DA68624-8C40-4096-CAAD-408655EBD6BE}"/>
              </a:ext>
            </a:extLst>
          </p:cNvPr>
          <p:cNvSpPr txBox="1"/>
          <p:nvPr/>
        </p:nvSpPr>
        <p:spPr>
          <a:xfrm>
            <a:off x="11979156" y="6698530"/>
            <a:ext cx="45513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00B050"/>
                </a:solidFill>
                <a:latin typeface="Arial Black" panose="020B0A04020102020204" pitchFamily="34" charset="0"/>
              </a:rPr>
              <a:t>ATTENTION À L'ÉCOBLANCHIMENT !</a:t>
            </a:r>
          </a:p>
        </p:txBody>
      </p:sp>
    </p:spTree>
    <p:extLst>
      <p:ext uri="{BB962C8B-B14F-4D97-AF65-F5344CB8AC3E}">
        <p14:creationId xmlns:p14="http://schemas.microsoft.com/office/powerpoint/2010/main" val="2306099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/>
          <p:nvPr/>
        </p:nvSpPr>
        <p:spPr>
          <a:xfrm>
            <a:off x="1447800" y="1573291"/>
            <a:ext cx="1163138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en-US" sz="4400" b="1" dirty="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La finance durable est-elle aussi éthique ?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B8285FA7-2965-C0D3-C3CA-DBB266FD2143}"/>
              </a:ext>
            </a:extLst>
          </p:cNvPr>
          <p:cNvSpPr txBox="1"/>
          <p:nvPr/>
        </p:nvSpPr>
        <p:spPr>
          <a:xfrm>
            <a:off x="1447800" y="4278659"/>
            <a:ext cx="625792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fontAlgn="base"/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Dans la </a:t>
            </a:r>
            <a:r>
              <a:rPr lang="it-IT" sz="3200" b="1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finance durable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la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maximisation du 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profit et la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valeur 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des actions et des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dividendes restent prédominantes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en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essayant de ne pas trop nuire à 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l'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environnement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</a:t>
            </a:r>
            <a:endParaRPr lang="it-IT" sz="32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2BC4DCC8-113E-3B88-8F72-A354F436570B}"/>
              </a:ext>
            </a:extLst>
          </p:cNvPr>
          <p:cNvSpPr txBox="1"/>
          <p:nvPr/>
        </p:nvSpPr>
        <p:spPr>
          <a:xfrm>
            <a:off x="9144000" y="4278659"/>
            <a:ext cx="625792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L'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approche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de la </a:t>
            </a:r>
            <a:r>
              <a:rPr lang="it-IT" sz="3200" b="1" i="1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finance</a:t>
            </a:r>
            <a:r>
              <a:rPr lang="it-IT" sz="3200" b="1" i="1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3200" b="1" i="1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éthique</a:t>
            </a:r>
            <a:r>
              <a:rPr lang="it-IT" sz="3200" b="1" i="1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est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antithétique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: la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réalisation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de profits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économiques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est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recherchée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mais elle est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fonctionnelle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à l'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objectif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de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maximiser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les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bénéfices pour les personnes,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les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communautés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et la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planète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</a:t>
            </a:r>
            <a:endParaRPr lang="it-IT" sz="32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987E668B-811B-4C29-AE2D-7CA7277A82AA}"/>
              </a:ext>
            </a:extLst>
          </p:cNvPr>
          <p:cNvSpPr txBox="1"/>
          <p:nvPr/>
        </p:nvSpPr>
        <p:spPr>
          <a:xfrm>
            <a:off x="1763486" y="3018935"/>
            <a:ext cx="550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/>
              <a:t>Finance </a:t>
            </a:r>
            <a:r>
              <a:rPr lang="it-IT" sz="3200" b="1" dirty="0"/>
              <a:t>durable....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2BFBEF89-92FD-A8D6-18AA-7F20CCBCAC3E}"/>
              </a:ext>
            </a:extLst>
          </p:cNvPr>
          <p:cNvSpPr txBox="1"/>
          <p:nvPr/>
        </p:nvSpPr>
        <p:spPr>
          <a:xfrm>
            <a:off x="9144000" y="3018935"/>
            <a:ext cx="550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... ou la </a:t>
            </a:r>
            <a:r>
              <a:rPr lang="it-IT" sz="3200" b="1" dirty="0" err="1"/>
              <a:t>finance éthique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2148430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/>
          <p:nvPr/>
        </p:nvSpPr>
        <p:spPr>
          <a:xfrm>
            <a:off x="1447800" y="1234819"/>
            <a:ext cx="1163138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en-US" sz="4400" b="1" dirty="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La finance durable est-elle aussi éthique ?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AA2D7FAF-D72F-381C-3EFB-3D02C6F75D93}"/>
              </a:ext>
            </a:extLst>
          </p:cNvPr>
          <p:cNvSpPr txBox="1"/>
          <p:nvPr/>
        </p:nvSpPr>
        <p:spPr>
          <a:xfrm>
            <a:off x="1447800" y="2173456"/>
            <a:ext cx="8758528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fontAlgn="base"/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Les </a:t>
            </a:r>
            <a:r>
              <a:rPr lang="it-IT" sz="3200" b="1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risques 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d'une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approche fragmentaire 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sont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principalement supportés 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par les clients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de la banque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l'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environnement 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et la société. En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effet, les 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clients risquent d'</a:t>
            </a:r>
            <a:r>
              <a:rPr lang="it-IT" sz="3200" b="1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être induits en erreur 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en pensant faire des investissements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totalement 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verts et équitables, l'</a:t>
            </a:r>
            <a:r>
              <a:rPr lang="it-IT" sz="3200" b="1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environnement ne retire </a:t>
            </a:r>
            <a:r>
              <a:rPr lang="it-IT" sz="3200" b="1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qu'un bénéfice limité 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de l'investissement et la </a:t>
            </a:r>
            <a:r>
              <a:rPr lang="it-IT" sz="3200" b="1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société </a:t>
            </a:r>
            <a:r>
              <a:rPr lang="it-IT" sz="3200" b="1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voit ses </a:t>
            </a:r>
            <a:r>
              <a:rPr lang="it-IT" sz="3200" b="1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droits à la santé et à un avenir juste </a:t>
            </a:r>
            <a:r>
              <a:rPr lang="it-IT" sz="3200" b="1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menacés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</a:t>
            </a:r>
            <a:endParaRPr lang="it-IT" sz="32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228600" fontAlgn="base"/>
            <a:endParaRPr lang="it-IT" sz="3200" dirty="0">
              <a:effectLst/>
              <a:latin typeface="Calibri" panose="020F0502020204030204" pitchFamily="34" charset="0"/>
              <a:ea typeface="Microsoft Sans Serif" panose="020B0604020202020204" pitchFamily="34" charset="0"/>
            </a:endParaRPr>
          </a:p>
          <a:p>
            <a:pPr marL="228600" fontAlgn="base"/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Malgré cela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l'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approche fragmentée 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de la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finance durable persiste car elle 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profite aux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opérateurs économiques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</a:t>
            </a:r>
            <a:endParaRPr lang="it-IT" sz="32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228600" fontAlgn="base"/>
            <a:endParaRPr lang="it-IT" sz="28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414FF6B2-797B-4D32-57EF-E15823854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9461" y="2342692"/>
            <a:ext cx="5584424" cy="560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70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/>
          <p:nvPr/>
        </p:nvSpPr>
        <p:spPr>
          <a:xfrm>
            <a:off x="1447800" y="1573291"/>
            <a:ext cx="1163138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en-US" sz="4400" b="1" dirty="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La finance durable est-elle aussi éthique ?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AA2D7FAF-D72F-381C-3EFB-3D02C6F75D93}"/>
              </a:ext>
            </a:extLst>
          </p:cNvPr>
          <p:cNvSpPr txBox="1"/>
          <p:nvPr/>
        </p:nvSpPr>
        <p:spPr>
          <a:xfrm>
            <a:off x="1381515" y="2896731"/>
            <a:ext cx="1515699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fontAlgn="base"/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Dans le </a:t>
            </a:r>
            <a:r>
              <a:rPr lang="it-IT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règlement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européen </a:t>
            </a:r>
            <a:r>
              <a:rPr lang="it-IT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2019/2088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la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durabilité est définie presque exclusivement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en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considérant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la composante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environnementale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notamment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la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réduction des émissions de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CO2. Pour la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finance éthique, en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revanche, des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secteurs économiques entiers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doivent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nécessairement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être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exclus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des investissements (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armes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énergies fossiles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tabac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pornographie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etc.). Dans l'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approche de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la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finance éthique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les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aspects environnementaux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sociaux et de gouvernance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ont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la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même importance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</a:t>
            </a:r>
            <a:endParaRPr lang="it-IT" sz="28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4AE01B71-C1D9-7DDD-E9F8-E7F27F25CCAD}"/>
              </a:ext>
            </a:extLst>
          </p:cNvPr>
          <p:cNvSpPr txBox="1"/>
          <p:nvPr/>
        </p:nvSpPr>
        <p:spPr>
          <a:xfrm>
            <a:off x="3686176" y="5875525"/>
            <a:ext cx="1115649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fontAlgn="base"/>
            <a:r>
              <a:rPr lang="it-IT" sz="3200" b="1" i="1" u="sng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Principaux enseignements</a:t>
            </a:r>
            <a:endParaRPr lang="it-IT" sz="3200" b="1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228600" fontAlgn="base"/>
            <a:r>
              <a:rPr lang="it-IT" sz="3200" b="1" i="1" u="sng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Par conséquent, nous </a:t>
            </a:r>
            <a:r>
              <a:rPr lang="it-IT" sz="3200" b="1" i="1" u="sng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pouvons </a:t>
            </a:r>
            <a:r>
              <a:rPr lang="it-IT" sz="3200" b="1" i="1" u="sng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dire que la finance éthique est certainement </a:t>
            </a:r>
            <a:r>
              <a:rPr lang="it-IT" sz="3200" b="1" i="1" u="sng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aussi </a:t>
            </a:r>
            <a:r>
              <a:rPr lang="it-IT" sz="3200" b="1" i="1" u="sng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durable</a:t>
            </a:r>
            <a:r>
              <a:rPr lang="it-IT" sz="3200" b="1" i="1" u="sng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mais que la soi-disant "</a:t>
            </a:r>
            <a:r>
              <a:rPr lang="it-IT" sz="3200" b="1" i="1" u="sng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finance durable</a:t>
            </a:r>
            <a:r>
              <a:rPr lang="it-IT" sz="3200" b="1" i="1" u="sng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" </a:t>
            </a:r>
            <a:r>
              <a:rPr lang="it-IT" sz="3200" b="1" i="1" u="sng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peut ne pas </a:t>
            </a:r>
            <a:r>
              <a:rPr lang="it-IT" sz="3200" b="1" i="1" u="sng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être </a:t>
            </a:r>
            <a:r>
              <a:rPr lang="it-IT" sz="3200" b="1" i="1" u="sng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éthique</a:t>
            </a:r>
            <a:r>
              <a:rPr lang="it-IT" sz="3200" b="1" i="1" u="sng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</a:t>
            </a:r>
            <a:endParaRPr lang="it-IT" sz="3200" b="1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pic>
        <p:nvPicPr>
          <p:cNvPr id="10" name="Immagine 9" descr="Immagine che contiene testo, luce&#10;&#10;Descrizione generata automaticamente">
            <a:extLst>
              <a:ext uri="{FF2B5EF4-FFF2-40B4-BE49-F238E27FC236}">
                <a16:creationId xmlns:a16="http://schemas.microsoft.com/office/drawing/2014/main" xmlns="" id="{89C2C170-B241-C9E9-B7FE-61D25AEB27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515" y="5602027"/>
            <a:ext cx="2304661" cy="193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83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/>
          <p:nvPr/>
        </p:nvSpPr>
        <p:spPr>
          <a:xfrm>
            <a:off x="1447800" y="1573291"/>
            <a:ext cx="1163138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en-US" sz="4400" b="1" dirty="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Outils d'investissement éthique et durable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AA2D7FAF-D72F-381C-3EFB-3D02C6F75D93}"/>
              </a:ext>
            </a:extLst>
          </p:cNvPr>
          <p:cNvSpPr txBox="1"/>
          <p:nvPr/>
        </p:nvSpPr>
        <p:spPr>
          <a:xfrm>
            <a:off x="1447800" y="2845509"/>
            <a:ext cx="1035775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457200" algn="just" fontAlgn="base">
              <a:buFont typeface="Wingdings" panose="05000000000000000000" pitchFamily="2" charset="2"/>
              <a:buChar char="v"/>
            </a:pPr>
            <a:r>
              <a:rPr lang="it-IT" sz="2800" b="1" i="1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Fonds d'investissement </a:t>
            </a:r>
            <a:r>
              <a:rPr lang="it-IT" sz="2800" b="1" i="1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durable </a:t>
            </a:r>
            <a:r>
              <a:rPr lang="it-IT" sz="2800" b="1" i="1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et responsable (ISR</a:t>
            </a:r>
            <a:r>
              <a:rPr lang="it-IT" sz="2800" b="1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) : ce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sont des fonds d'investissement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qui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combinent la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recherche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de performance avec des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enjeux socialement responsables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C'est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un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type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d'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instrument financier qui fonctionne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par la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levée de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capitaux auprès de plusieurs épargnants et qui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investit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dans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différents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actifs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tels que des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actions, des obligations, des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matières premières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et d'autres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instruments financiers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 Lors de la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sélection des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investissements,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ces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fonds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répondent aux critères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ESG (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environnement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social et gouvernance). L'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environnement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les droits sociaux et humains et la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transparence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de la gouvernance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caractérisent les choix d'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investissement du fonds.</a:t>
            </a:r>
            <a:endParaRPr lang="it-IT" sz="28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228600" algn="just" fontAlgn="base"/>
            <a:endParaRPr lang="it-IT" sz="28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4F068BF7-7A23-C047-A84A-26A0EC3E7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7814" y="2845509"/>
            <a:ext cx="5002499" cy="457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76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/>
          <p:nvPr/>
        </p:nvSpPr>
        <p:spPr>
          <a:xfrm>
            <a:off x="1447800" y="1573291"/>
            <a:ext cx="1163138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en-US" sz="4400" b="1" dirty="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Outils d'investissement éthique et durable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AA2D7FAF-D72F-381C-3EFB-3D02C6F75D93}"/>
              </a:ext>
            </a:extLst>
          </p:cNvPr>
          <p:cNvSpPr txBox="1"/>
          <p:nvPr/>
        </p:nvSpPr>
        <p:spPr>
          <a:xfrm>
            <a:off x="713985" y="2842310"/>
            <a:ext cx="11810881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indent="-457200" fontAlgn="base">
              <a:buFont typeface="Wingdings" panose="05000000000000000000" pitchFamily="2" charset="2"/>
              <a:buChar char="v"/>
            </a:pPr>
            <a:r>
              <a:rPr lang="it-IT" sz="2800" b="1" i="1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Social Lending :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il s’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agit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de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prêts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personnels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accordés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par des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particuliers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à d'autres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particuliers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ou entreprises par le biais de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plateformes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internet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spécifiques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et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donc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sans passer par les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canaux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traditionnels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tels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que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les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banques ou autres sociétés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financières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Il signifie littéralement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"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prêt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social" et,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comme le terme l'indique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il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s'agit d'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une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forme de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financement / investissement réalisée par le biais de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portails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web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spécialisés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et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autorisés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qui mettent en relation l'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offre et la demande. En pratique,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il met en relation ceux qui ont besoin de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demander un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prêt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ou un financement pour un projet à fort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potentiel de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rendement et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ceux qui disposent d'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une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certaine liquidité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pour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investir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 De cette façon,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même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un petit épargnant a la possibilité de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s'assurer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un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rendement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de manière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directe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autonome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et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même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innovante.</a:t>
            </a:r>
            <a:endParaRPr lang="it-IT" sz="28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685800" indent="-457200" algn="just" fontAlgn="base">
              <a:buFont typeface="Wingdings" panose="05000000000000000000" pitchFamily="2" charset="2"/>
              <a:buChar char="v"/>
            </a:pPr>
            <a:endParaRPr lang="it-IT" sz="28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CD548002-378A-E241-DC96-17BF4F6D5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4867" y="2845509"/>
            <a:ext cx="4522162" cy="450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33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/>
          <p:nvPr/>
        </p:nvSpPr>
        <p:spPr>
          <a:xfrm>
            <a:off x="1447799" y="984995"/>
            <a:ext cx="1163138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en-US" sz="4400" b="1" dirty="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Outils d'investissement éthique et durable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AA2D7FAF-D72F-381C-3EFB-3D02C6F75D93}"/>
              </a:ext>
            </a:extLst>
          </p:cNvPr>
          <p:cNvSpPr txBox="1"/>
          <p:nvPr/>
        </p:nvSpPr>
        <p:spPr>
          <a:xfrm>
            <a:off x="1447799" y="1932816"/>
            <a:ext cx="15844157" cy="754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fontAlgn="base"/>
            <a:r>
              <a:rPr lang="it-IT" sz="3200" b="1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Quels sont les </a:t>
            </a:r>
            <a:r>
              <a:rPr lang="it-IT" sz="3200" b="1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avantages</a:t>
            </a:r>
            <a:r>
              <a:rPr lang="it-IT" sz="3200" b="1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du prêt social ?</a:t>
            </a:r>
          </a:p>
          <a:p>
            <a:pPr marL="685800" fontAlgn="base"/>
            <a:endParaRPr lang="it-IT" sz="28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1143000" indent="-457200" fontAlgn="base">
              <a:buFont typeface="Wingdings" panose="05000000000000000000" pitchFamily="2" charset="2"/>
              <a:buChar char="ü"/>
            </a:pP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Pour les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prêteurs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le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principal avantage est la facilité d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'utilisation et les bons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rendements attendus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car les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projets sélectionnés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ont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déjà été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classés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par les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plateformes elles-mêmes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qui ont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reçu une sorte d'autocollant, ou de notation.</a:t>
            </a:r>
            <a:endParaRPr lang="it-IT" sz="28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1143000" indent="-457200" fontAlgn="base">
              <a:buFont typeface="Wingdings" panose="05000000000000000000" pitchFamily="2" charset="2"/>
              <a:buChar char="ü"/>
            </a:pP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Pour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ceux qui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reçoivent le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prêt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/ financement, l'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avantage est la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rapidité de la gestion.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Comme ces opérations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sont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conclues numériquement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tout se passe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rapidement, avec des étapes standard et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transparentes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 Et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ce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n'est pas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tout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: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en général, vous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bénéficiez également de taux d'intérêt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inférieurs à ceux des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banques.</a:t>
            </a:r>
            <a:endParaRPr lang="it-IT" sz="28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685800" fontAlgn="base"/>
            <a:endParaRPr lang="it-IT" sz="2800" b="1" dirty="0">
              <a:effectLst/>
              <a:latin typeface="Calibri" panose="020F0502020204030204" pitchFamily="34" charset="0"/>
              <a:ea typeface="Microsoft Sans Serif" panose="020B0604020202020204" pitchFamily="34" charset="0"/>
            </a:endParaRPr>
          </a:p>
          <a:p>
            <a:pPr marL="685800" fontAlgn="base"/>
            <a:r>
              <a:rPr lang="it-IT" sz="3200" b="1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Quels sont les risques du prêt social ?</a:t>
            </a:r>
          </a:p>
          <a:p>
            <a:pPr marL="685800" fontAlgn="base"/>
            <a:endParaRPr lang="it-IT" sz="2800" dirty="0">
              <a:effectLst/>
              <a:latin typeface="Calibri" panose="020F0502020204030204" pitchFamily="34" charset="0"/>
              <a:ea typeface="Microsoft Sans Serif" panose="020B0604020202020204" pitchFamily="34" charset="0"/>
            </a:endParaRPr>
          </a:p>
          <a:p>
            <a:pPr marL="685800" fontAlgn="base"/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Les risques sont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ceux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de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tout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investissement :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il n'est pas dit que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les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rendements attendus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soient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centrés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mais un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choix judicieux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du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montant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à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investir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et du projet à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financer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minimise ce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risque,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comme cela se passe d'ailleurs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aussi par les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canaux traditionnels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</a:t>
            </a:r>
            <a:endParaRPr lang="it-IT" sz="28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685800" indent="-457200" algn="just" fontAlgn="base">
              <a:buFont typeface="Wingdings" panose="05000000000000000000" pitchFamily="2" charset="2"/>
              <a:buChar char="v"/>
            </a:pPr>
            <a:endParaRPr lang="it-IT" sz="28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685800" indent="-457200" algn="just" fontAlgn="base">
              <a:buFont typeface="Wingdings" panose="05000000000000000000" pitchFamily="2" charset="2"/>
              <a:buChar char="v"/>
            </a:pPr>
            <a:endParaRPr lang="it-IT" sz="28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887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3986" y="2724207"/>
            <a:ext cx="5938994" cy="375388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6"/>
          <p:cNvSpPr txBox="1"/>
          <p:nvPr/>
        </p:nvSpPr>
        <p:spPr>
          <a:xfrm>
            <a:off x="1447800" y="1573291"/>
            <a:ext cx="35814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Résumé</a:t>
            </a:r>
            <a:endParaRPr/>
          </a:p>
        </p:txBody>
      </p:sp>
      <p:sp>
        <p:nvSpPr>
          <p:cNvPr id="84" name="Google Shape;84;p6"/>
          <p:cNvSpPr txBox="1"/>
          <p:nvPr/>
        </p:nvSpPr>
        <p:spPr>
          <a:xfrm>
            <a:off x="2214257" y="2931140"/>
            <a:ext cx="35814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Finance durable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6"/>
          <p:cNvSpPr txBox="1"/>
          <p:nvPr/>
        </p:nvSpPr>
        <p:spPr>
          <a:xfrm>
            <a:off x="2214256" y="3422703"/>
            <a:ext cx="4251858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 finance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 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prend en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compte les facteurs environnementaux 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lors des investissements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6" name="Google Shape;86;p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7968" y="2931140"/>
            <a:ext cx="638173" cy="148624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6"/>
          <p:cNvSpPr txBox="1"/>
          <p:nvPr/>
        </p:nvSpPr>
        <p:spPr>
          <a:xfrm>
            <a:off x="2214257" y="5621977"/>
            <a:ext cx="2743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Finances éthiques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6"/>
          <p:cNvSpPr txBox="1"/>
          <p:nvPr/>
        </p:nvSpPr>
        <p:spPr>
          <a:xfrm>
            <a:off x="2214256" y="6083643"/>
            <a:ext cx="487234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Une finance qui tient compte des facteurs environnementaux, sociaux et de gouvernance lors des investissements.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9" name="Google Shape;89;p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7968" y="5621977"/>
            <a:ext cx="638173" cy="148624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6"/>
          <p:cNvSpPr txBox="1"/>
          <p:nvPr/>
        </p:nvSpPr>
        <p:spPr>
          <a:xfrm>
            <a:off x="13106400" y="2957451"/>
            <a:ext cx="2743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Greenwashing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6"/>
          <p:cNvSpPr txBox="1"/>
          <p:nvPr/>
        </p:nvSpPr>
        <p:spPr>
          <a:xfrm>
            <a:off x="13106400" y="3447007"/>
            <a:ext cx="4561115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Une stratégie de communication ou de marketing d'entreprises, d'institutions ou d'organisations qui présentent comme éco-durables des activités et des produits qui, en fait, ne le sont pas..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2" name="Google Shape;92;p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30111" y="2957451"/>
            <a:ext cx="638173" cy="148624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6"/>
          <p:cNvSpPr txBox="1"/>
          <p:nvPr/>
        </p:nvSpPr>
        <p:spPr>
          <a:xfrm>
            <a:off x="13106400" y="5621977"/>
            <a:ext cx="2743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GNE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6"/>
          <p:cNvSpPr txBox="1"/>
          <p:nvPr/>
        </p:nvSpPr>
        <p:spPr>
          <a:xfrm>
            <a:off x="13106400" y="6145197"/>
            <a:ext cx="487234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paramètres </a:t>
            </a: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plus </a:t>
            </a:r>
            <a:r>
              <a:rPr lang="it-IT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pertinents qui </a:t>
            </a: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sont </a:t>
            </a:r>
            <a:r>
              <a:rPr lang="it-IT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utilisés </a:t>
            </a: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 </a:t>
            </a:r>
            <a:r>
              <a:rPr lang="it-IT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évaluer </a:t>
            </a: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it-IT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durabilité </a:t>
            </a: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d'une entreprise ou d'un produit d'investissement.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5" name="Google Shape;95;p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30111" y="5621977"/>
            <a:ext cx="638173" cy="1486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"/>
          <p:cNvSpPr txBox="1"/>
          <p:nvPr/>
        </p:nvSpPr>
        <p:spPr>
          <a:xfrm>
            <a:off x="6221361" y="5176684"/>
            <a:ext cx="54102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C709"/>
              </a:buClr>
              <a:buSzPts val="8000"/>
              <a:buFont typeface="Calibri"/>
              <a:buNone/>
            </a:pPr>
            <a:r>
              <a:rPr lang="en-US" sz="8000" b="1">
                <a:solidFill>
                  <a:srgbClr val="FAC709"/>
                </a:solidFill>
                <a:latin typeface="Calibri"/>
                <a:ea typeface="Calibri"/>
                <a:cs typeface="Calibri"/>
                <a:sym typeface="Calibri"/>
              </a:rPr>
              <a:t>Merci !</a:t>
            </a:r>
            <a:endParaRPr sz="8000" b="1" i="0" u="none" strike="noStrike" cap="none">
              <a:solidFill>
                <a:srgbClr val="FAC7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8"/>
          <p:cNvSpPr txBox="1"/>
          <p:nvPr/>
        </p:nvSpPr>
        <p:spPr>
          <a:xfrm>
            <a:off x="4343400" y="6853084"/>
            <a:ext cx="9166122" cy="213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Partenaire : Soc. Coop. </a:t>
            </a: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Fuori 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 </a:t>
            </a: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Sommerso</a:t>
            </a:r>
            <a:endParaRPr dirty="0"/>
          </a:p>
          <a:p>
            <a:pPr marL="127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44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"/>
          <p:cNvSpPr txBox="1"/>
          <p:nvPr/>
        </p:nvSpPr>
        <p:spPr>
          <a:xfrm>
            <a:off x="1524000" y="1503549"/>
            <a:ext cx="946265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Objectifs et buts </a:t>
            </a:r>
            <a:endParaRPr/>
          </a:p>
        </p:txBody>
      </p:sp>
      <p:sp>
        <p:nvSpPr>
          <p:cNvPr id="31" name="Google Shape;31;p2"/>
          <p:cNvSpPr txBox="1"/>
          <p:nvPr/>
        </p:nvSpPr>
        <p:spPr>
          <a:xfrm>
            <a:off x="1524000" y="2262365"/>
            <a:ext cx="1004018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À la fin de ce module, vous serez en mesure de :</a:t>
            </a:r>
            <a:endParaRPr/>
          </a:p>
        </p:txBody>
      </p:sp>
      <p:pic>
        <p:nvPicPr>
          <p:cNvPr id="32" name="Google Shape;32;p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7413" y="3488164"/>
            <a:ext cx="370416" cy="2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57"/>
          <a:stretch/>
        </p:blipFill>
        <p:spPr>
          <a:xfrm>
            <a:off x="1782619" y="6201921"/>
            <a:ext cx="381000" cy="326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" name="Google Shape;34;p2"/>
          <p:cNvGrpSpPr/>
          <p:nvPr/>
        </p:nvGrpSpPr>
        <p:grpSpPr>
          <a:xfrm>
            <a:off x="1797413" y="4504752"/>
            <a:ext cx="389419" cy="357695"/>
            <a:chOff x="10576646" y="4322694"/>
            <a:chExt cx="700954" cy="668406"/>
          </a:xfrm>
        </p:grpSpPr>
        <p:pic>
          <p:nvPicPr>
            <p:cNvPr id="35" name="Google Shape;35;p2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272" r="-2858"/>
            <a:stretch/>
          </p:blipFill>
          <p:spPr>
            <a:xfrm>
              <a:off x="10576646" y="4381500"/>
              <a:ext cx="700954" cy="609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Google Shape;36;p2"/>
            <p:cNvSpPr/>
            <p:nvPr/>
          </p:nvSpPr>
          <p:spPr>
            <a:xfrm>
              <a:off x="10820400" y="4322694"/>
              <a:ext cx="228600" cy="7173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" name="Google Shape;38;p2"/>
          <p:cNvSpPr txBox="1"/>
          <p:nvPr/>
        </p:nvSpPr>
        <p:spPr>
          <a:xfrm>
            <a:off x="2666998" y="3365077"/>
            <a:ext cx="7113816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Soyez plus conscient de l'impact que votre argent peut avoir sur la société et l'environnement.</a:t>
            </a:r>
            <a:endParaRPr dirty="0"/>
          </a:p>
        </p:txBody>
      </p:sp>
      <p:sp>
        <p:nvSpPr>
          <p:cNvPr id="42" name="Google Shape;42;p2"/>
          <p:cNvSpPr txBox="1"/>
          <p:nvPr/>
        </p:nvSpPr>
        <p:spPr>
          <a:xfrm>
            <a:off x="2666998" y="4504752"/>
            <a:ext cx="7587345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Être incité à orienter son épargne vers des banques et des produits d'investissement responsables et durables.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"/>
          <p:cNvSpPr txBox="1"/>
          <p:nvPr/>
        </p:nvSpPr>
        <p:spPr>
          <a:xfrm>
            <a:off x="2666998" y="6075874"/>
            <a:ext cx="6983188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Connaître les paramètres et les documents à rechercher pour vérifier la durabilité d'un produit financier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Google Shape;46;p2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4192" y="4319144"/>
            <a:ext cx="7357337" cy="43571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34;p2">
            <a:extLst>
              <a:ext uri="{FF2B5EF4-FFF2-40B4-BE49-F238E27FC236}">
                <a16:creationId xmlns:a16="http://schemas.microsoft.com/office/drawing/2014/main" xmlns="" id="{BE0894AF-DEFF-DB73-D694-32C302ECF54C}"/>
              </a:ext>
            </a:extLst>
          </p:cNvPr>
          <p:cNvGrpSpPr/>
          <p:nvPr/>
        </p:nvGrpSpPr>
        <p:grpSpPr>
          <a:xfrm>
            <a:off x="1778410" y="7665625"/>
            <a:ext cx="389419" cy="357695"/>
            <a:chOff x="10576646" y="4322694"/>
            <a:chExt cx="700954" cy="668406"/>
          </a:xfrm>
        </p:grpSpPr>
        <p:pic>
          <p:nvPicPr>
            <p:cNvPr id="3" name="Google Shape;35;p2">
              <a:extLst>
                <a:ext uri="{FF2B5EF4-FFF2-40B4-BE49-F238E27FC236}">
                  <a16:creationId xmlns:a16="http://schemas.microsoft.com/office/drawing/2014/main" xmlns="" id="{07050541-AD33-02DD-4DB1-B119F9C4FB93}"/>
                </a:ext>
              </a:extLst>
            </p:cNvPr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272" r="-2858"/>
            <a:stretch/>
          </p:blipFill>
          <p:spPr>
            <a:xfrm>
              <a:off x="10576646" y="4381500"/>
              <a:ext cx="700954" cy="609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36;p2">
              <a:extLst>
                <a:ext uri="{FF2B5EF4-FFF2-40B4-BE49-F238E27FC236}">
                  <a16:creationId xmlns:a16="http://schemas.microsoft.com/office/drawing/2014/main" xmlns="" id="{C4103701-15D3-7C13-78C4-1790BA02A0AC}"/>
                </a:ext>
              </a:extLst>
            </p:cNvPr>
            <p:cNvSpPr/>
            <p:nvPr/>
          </p:nvSpPr>
          <p:spPr>
            <a:xfrm>
              <a:off x="10820400" y="4322694"/>
              <a:ext cx="228600" cy="7173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Google Shape;45;p2">
            <a:extLst>
              <a:ext uri="{FF2B5EF4-FFF2-40B4-BE49-F238E27FC236}">
                <a16:creationId xmlns:a16="http://schemas.microsoft.com/office/drawing/2014/main" xmlns="" id="{4FF92855-12B9-7340-9CF1-E4F4CC514F9C}"/>
              </a:ext>
            </a:extLst>
          </p:cNvPr>
          <p:cNvSpPr txBox="1"/>
          <p:nvPr/>
        </p:nvSpPr>
        <p:spPr>
          <a:xfrm>
            <a:off x="2666998" y="7608873"/>
            <a:ext cx="698318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Reconnaître les pratiques d'écoblanchiment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"/>
          <p:cNvSpPr txBox="1"/>
          <p:nvPr/>
        </p:nvSpPr>
        <p:spPr>
          <a:xfrm>
            <a:off x="1524000" y="1503549"/>
            <a:ext cx="946265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Index</a:t>
            </a:r>
            <a:endParaRPr/>
          </a:p>
        </p:txBody>
      </p:sp>
      <p:pic>
        <p:nvPicPr>
          <p:cNvPr id="52" name="Google Shape;52;p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2476" y="3238500"/>
            <a:ext cx="370416" cy="2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57"/>
          <a:stretch/>
        </p:blipFill>
        <p:spPr>
          <a:xfrm>
            <a:off x="1552476" y="5630660"/>
            <a:ext cx="381000" cy="326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" name="Google Shape;54;p3"/>
          <p:cNvGrpSpPr/>
          <p:nvPr/>
        </p:nvGrpSpPr>
        <p:grpSpPr>
          <a:xfrm>
            <a:off x="1535373" y="4672441"/>
            <a:ext cx="389419" cy="357695"/>
            <a:chOff x="10576646" y="4322694"/>
            <a:chExt cx="700954" cy="668406"/>
          </a:xfrm>
        </p:grpSpPr>
        <p:pic>
          <p:nvPicPr>
            <p:cNvPr id="55" name="Google Shape;55;p3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272" r="-2858"/>
            <a:stretch/>
          </p:blipFill>
          <p:spPr>
            <a:xfrm>
              <a:off x="10576646" y="4381500"/>
              <a:ext cx="700954" cy="609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" name="Google Shape;56;p3"/>
            <p:cNvSpPr/>
            <p:nvPr/>
          </p:nvSpPr>
          <p:spPr>
            <a:xfrm>
              <a:off x="10820400" y="4322694"/>
              <a:ext cx="228600" cy="7173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" name="Google Shape;57;p3"/>
          <p:cNvGrpSpPr/>
          <p:nvPr/>
        </p:nvGrpSpPr>
        <p:grpSpPr>
          <a:xfrm>
            <a:off x="2422061" y="2951102"/>
            <a:ext cx="7440396" cy="1383292"/>
            <a:chOff x="6420992" y="1321255"/>
            <a:chExt cx="5124927" cy="1383292"/>
          </a:xfrm>
        </p:grpSpPr>
        <p:sp>
          <p:nvSpPr>
            <p:cNvPr id="58" name="Google Shape;58;p3"/>
            <p:cNvSpPr txBox="1"/>
            <p:nvPr/>
          </p:nvSpPr>
          <p:spPr>
            <a:xfrm>
              <a:off x="6420994" y="1750480"/>
              <a:ext cx="5124925" cy="954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 gestion de l'épargne et son impact sur la société et l'environnement</a:t>
              </a:r>
              <a:endParaRPr dirty="0"/>
            </a:p>
          </p:txBody>
        </p:sp>
        <p:sp>
          <p:nvSpPr>
            <p:cNvPr id="59" name="Google Shape;59;p3"/>
            <p:cNvSpPr txBox="1"/>
            <p:nvPr/>
          </p:nvSpPr>
          <p:spPr>
            <a:xfrm>
              <a:off x="6420992" y="1321255"/>
              <a:ext cx="5124925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Unité 1</a:t>
              </a:r>
              <a:endParaRPr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" name="Google Shape;60;p3"/>
          <p:cNvGrpSpPr/>
          <p:nvPr/>
        </p:nvGrpSpPr>
        <p:grpSpPr>
          <a:xfrm>
            <a:off x="2422060" y="4429137"/>
            <a:ext cx="5987153" cy="937286"/>
            <a:chOff x="6420993" y="1336374"/>
            <a:chExt cx="5124926" cy="937286"/>
          </a:xfrm>
        </p:grpSpPr>
        <p:sp>
          <p:nvSpPr>
            <p:cNvPr id="61" name="Google Shape;61;p3"/>
            <p:cNvSpPr txBox="1"/>
            <p:nvPr/>
          </p:nvSpPr>
          <p:spPr>
            <a:xfrm>
              <a:off x="6420994" y="1750480"/>
              <a:ext cx="5124925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Finance durable et métriques ESG</a:t>
              </a:r>
              <a:endParaRPr dirty="0"/>
            </a:p>
          </p:txBody>
        </p:sp>
        <p:sp>
          <p:nvSpPr>
            <p:cNvPr id="62" name="Google Shape;62;p3"/>
            <p:cNvSpPr txBox="1"/>
            <p:nvPr/>
          </p:nvSpPr>
          <p:spPr>
            <a:xfrm>
              <a:off x="6420993" y="1336374"/>
              <a:ext cx="5124925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Unité 2</a:t>
              </a:r>
              <a:endParaRPr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" name="Google Shape;63;p3"/>
          <p:cNvGrpSpPr/>
          <p:nvPr/>
        </p:nvGrpSpPr>
        <p:grpSpPr>
          <a:xfrm>
            <a:off x="2422061" y="5522419"/>
            <a:ext cx="6362711" cy="970848"/>
            <a:chOff x="6420993" y="1302812"/>
            <a:chExt cx="5124926" cy="970848"/>
          </a:xfrm>
        </p:grpSpPr>
        <p:sp>
          <p:nvSpPr>
            <p:cNvPr id="64" name="Google Shape;64;p3"/>
            <p:cNvSpPr txBox="1"/>
            <p:nvPr/>
          </p:nvSpPr>
          <p:spPr>
            <a:xfrm>
              <a:off x="6420994" y="1750480"/>
              <a:ext cx="5124925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 finance durable est-elle aussi éthique ?</a:t>
              </a:r>
              <a:endParaRPr dirty="0"/>
            </a:p>
          </p:txBody>
        </p:sp>
        <p:sp>
          <p:nvSpPr>
            <p:cNvPr id="65" name="Google Shape;65;p3"/>
            <p:cNvSpPr txBox="1"/>
            <p:nvPr/>
          </p:nvSpPr>
          <p:spPr>
            <a:xfrm>
              <a:off x="6420993" y="1302812"/>
              <a:ext cx="5124925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Unité 3</a:t>
              </a:r>
              <a:endParaRPr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6" name="Google Shape;66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03229" y="3238500"/>
            <a:ext cx="8143646" cy="5584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52;p3">
            <a:extLst>
              <a:ext uri="{FF2B5EF4-FFF2-40B4-BE49-F238E27FC236}">
                <a16:creationId xmlns:a16="http://schemas.microsoft.com/office/drawing/2014/main" xmlns="" id="{240A3CAA-E672-5D3F-DEAD-48587F30A462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7768" y="6736170"/>
            <a:ext cx="370416" cy="28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oogle Shape;57;p3">
            <a:extLst>
              <a:ext uri="{FF2B5EF4-FFF2-40B4-BE49-F238E27FC236}">
                <a16:creationId xmlns:a16="http://schemas.microsoft.com/office/drawing/2014/main" xmlns="" id="{77BEE3C8-E59C-69F5-C6AB-C153A31F4E47}"/>
              </a:ext>
            </a:extLst>
          </p:cNvPr>
          <p:cNvGrpSpPr/>
          <p:nvPr/>
        </p:nvGrpSpPr>
        <p:grpSpPr>
          <a:xfrm>
            <a:off x="2422060" y="6632301"/>
            <a:ext cx="7440396" cy="952405"/>
            <a:chOff x="6420992" y="1321255"/>
            <a:chExt cx="5124927" cy="952405"/>
          </a:xfrm>
        </p:grpSpPr>
        <p:sp>
          <p:nvSpPr>
            <p:cNvPr id="4" name="Google Shape;58;p3">
              <a:extLst>
                <a:ext uri="{FF2B5EF4-FFF2-40B4-BE49-F238E27FC236}">
                  <a16:creationId xmlns:a16="http://schemas.microsoft.com/office/drawing/2014/main" xmlns="" id="{4037E391-6648-CB8C-41BE-9092DC0E075C}"/>
                </a:ext>
              </a:extLst>
            </p:cNvPr>
            <p:cNvSpPr txBox="1"/>
            <p:nvPr/>
          </p:nvSpPr>
          <p:spPr>
            <a:xfrm>
              <a:off x="6420994" y="1750480"/>
              <a:ext cx="5124925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Outils d'investissement éthique et durable</a:t>
              </a:r>
              <a:endParaRPr dirty="0"/>
            </a:p>
          </p:txBody>
        </p:sp>
        <p:sp>
          <p:nvSpPr>
            <p:cNvPr id="5" name="Google Shape;59;p3">
              <a:extLst>
                <a:ext uri="{FF2B5EF4-FFF2-40B4-BE49-F238E27FC236}">
                  <a16:creationId xmlns:a16="http://schemas.microsoft.com/office/drawing/2014/main" xmlns="" id="{C7D4067D-6E58-4FBF-AFB9-A17C4230EB8D}"/>
                </a:ext>
              </a:extLst>
            </p:cNvPr>
            <p:cNvSpPr txBox="1"/>
            <p:nvPr/>
          </p:nvSpPr>
          <p:spPr>
            <a:xfrm>
              <a:off x="6420992" y="1321255"/>
              <a:ext cx="5124925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Unité 4</a:t>
              </a:r>
              <a:endParaRPr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/>
          <p:nvPr/>
        </p:nvSpPr>
        <p:spPr>
          <a:xfrm>
            <a:off x="1447800" y="1573291"/>
            <a:ext cx="11631386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en-US" sz="4400" b="1" dirty="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La gestion de l'épargne et son impact sur la société et l'environnement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20DE77F7-4A5A-5842-A225-270E31B5B6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3019800"/>
            <a:ext cx="8510344" cy="479485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28BF9A60-5E90-DDCE-5325-72848D7B994B}"/>
              </a:ext>
            </a:extLst>
          </p:cNvPr>
          <p:cNvSpPr txBox="1"/>
          <p:nvPr/>
        </p:nvSpPr>
        <p:spPr>
          <a:xfrm>
            <a:off x="1447800" y="3909459"/>
            <a:ext cx="74349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banques et autres </a:t>
            </a:r>
            <a:r>
              <a:rPr lang="it-IT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intermédiaires financiers </a:t>
            </a:r>
            <a:r>
              <a:rPr lang="it-IT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transfèrent de l'argent </a:t>
            </a: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it-IT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sujets qui ont </a:t>
            </a:r>
            <a:r>
              <a:rPr lang="it-IT" sz="3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accumulé des économies </a:t>
            </a: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(comme les </a:t>
            </a:r>
            <a:r>
              <a:rPr lang="it-IT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ménages</a:t>
            </a: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vers des </a:t>
            </a:r>
            <a:r>
              <a:rPr lang="it-IT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sujets </a:t>
            </a: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it-IT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déficit </a:t>
            </a:r>
            <a:r>
              <a:rPr lang="it-IT" sz="3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financier</a:t>
            </a: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 </a:t>
            </a: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doivent </a:t>
            </a:r>
            <a:r>
              <a:rPr lang="it-IT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investir </a:t>
            </a: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 </a:t>
            </a:r>
            <a:r>
              <a:rPr lang="it-IT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dépenser </a:t>
            </a: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plus </a:t>
            </a:r>
            <a:r>
              <a:rPr lang="it-IT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 </a:t>
            </a: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leurs </a:t>
            </a:r>
            <a:r>
              <a:rPr lang="it-IT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ressources disponibles </a:t>
            </a: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(comme les entreprises ou les </a:t>
            </a:r>
            <a:r>
              <a:rPr lang="it-IT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administrations </a:t>
            </a: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publiques).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/>
          <p:nvPr/>
        </p:nvSpPr>
        <p:spPr>
          <a:xfrm>
            <a:off x="1447800" y="1573291"/>
            <a:ext cx="11631386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en-US" sz="4400" b="1" dirty="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La gestion de l'épargne et son impact sur la société et l'environnement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magine 3" descr="Immagine che contiene giocattolo, LEGO&#10;&#10;Descrizione generata automaticamente">
            <a:extLst>
              <a:ext uri="{FF2B5EF4-FFF2-40B4-BE49-F238E27FC236}">
                <a16:creationId xmlns:a16="http://schemas.microsoft.com/office/drawing/2014/main" xmlns="" id="{1D71C6CF-0559-5AA9-01A2-763C71D55D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396" y="3019800"/>
            <a:ext cx="7788349" cy="438807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DEF8A65E-484B-3E75-9524-40A6C49B14CB}"/>
              </a:ext>
            </a:extLst>
          </p:cNvPr>
          <p:cNvSpPr txBox="1"/>
          <p:nvPr/>
        </p:nvSpPr>
        <p:spPr>
          <a:xfrm>
            <a:off x="1447800" y="3550756"/>
            <a:ext cx="88718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Lorsqu'ils </a:t>
            </a:r>
            <a:r>
              <a:rPr lang="it-IT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décident comment investir 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leur argent, les épargnants et les banques </a:t>
            </a:r>
            <a:r>
              <a:rPr lang="it-IT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ont 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it-IT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rôle crucial à jouer 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it-IT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orientant les 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capitaux </a:t>
            </a:r>
            <a:r>
              <a:rPr lang="it-IT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vers des sujets 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des activités </a:t>
            </a:r>
            <a:r>
              <a:rPr lang="it-IT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 ont 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impact positif sur la société et l'</a:t>
            </a:r>
            <a:r>
              <a:rPr lang="it-IT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environnement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AECFC477-74A9-71D5-64ED-54A03EC31632}"/>
              </a:ext>
            </a:extLst>
          </p:cNvPr>
          <p:cNvSpPr txBox="1"/>
          <p:nvPr/>
        </p:nvSpPr>
        <p:spPr>
          <a:xfrm>
            <a:off x="2600130" y="5867919"/>
            <a:ext cx="718457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fontAlgn="base"/>
            <a:r>
              <a:rPr lang="it-IT" sz="2800" b="1" i="1" u="sng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Ainsi, nous </a:t>
            </a:r>
            <a:r>
              <a:rPr lang="it-IT" sz="2800" b="1" i="1" u="sng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pouvons </a:t>
            </a:r>
            <a:r>
              <a:rPr lang="it-IT" sz="2800" b="1" i="1" u="sng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dire que </a:t>
            </a:r>
            <a:r>
              <a:rPr lang="it-IT" sz="2800" b="1" i="1" u="sng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la gestion de l'</a:t>
            </a:r>
            <a:r>
              <a:rPr lang="it-IT" sz="2800" b="1" i="1" u="sng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épargne </a:t>
            </a:r>
            <a:r>
              <a:rPr lang="it-IT" sz="2800" b="1" i="1" u="sng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 des </a:t>
            </a:r>
            <a:r>
              <a:rPr lang="it-IT" sz="2800" b="1" i="1" u="sng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conséquences </a:t>
            </a:r>
            <a:r>
              <a:rPr lang="it-IT" sz="2800" b="1" i="1" u="sng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concrètes sur la réalité </a:t>
            </a:r>
            <a:r>
              <a:rPr lang="it-IT" sz="2800" b="1" i="1" u="sng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qui </a:t>
            </a:r>
            <a:r>
              <a:rPr lang="it-IT" sz="2800" b="1" i="1" u="sng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nous entoure</a:t>
            </a:r>
            <a:r>
              <a:rPr lang="it-IT" sz="2800" b="1" i="1" u="sng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qui </a:t>
            </a:r>
            <a:r>
              <a:rPr lang="it-IT" sz="2800" b="1" i="1" u="sng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peuvent être aussi </a:t>
            </a:r>
            <a:r>
              <a:rPr lang="it-IT" sz="2800" b="1" i="1" u="sng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bien </a:t>
            </a:r>
            <a:r>
              <a:rPr lang="it-IT" sz="2800" b="1" i="1" u="sng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positives que négatives en fonction du </a:t>
            </a:r>
            <a:r>
              <a:rPr lang="it-IT" sz="2800" b="1" i="1" u="sng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type d'</a:t>
            </a:r>
            <a:r>
              <a:rPr lang="it-IT" sz="2800" b="1" i="1" u="sng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investissement que </a:t>
            </a:r>
            <a:r>
              <a:rPr lang="it-IT" sz="2800" b="1" i="1" u="sng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nous </a:t>
            </a:r>
            <a:r>
              <a:rPr lang="it-IT" sz="2800" b="1" i="1" u="sng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faisons.</a:t>
            </a:r>
            <a:endParaRPr lang="it-IT" sz="2800" b="1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228600" fontAlgn="base"/>
            <a:r>
              <a:rPr lang="en-US" sz="1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 </a:t>
            </a:r>
            <a:endParaRPr lang="it-IT" sz="18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endParaRPr lang="it-IT" dirty="0"/>
          </a:p>
        </p:txBody>
      </p:sp>
      <p:pic>
        <p:nvPicPr>
          <p:cNvPr id="9" name="Immagine 8" descr="Immagine che contiene testo, luce&#10;&#10;Descrizione generata automaticamente">
            <a:extLst>
              <a:ext uri="{FF2B5EF4-FFF2-40B4-BE49-F238E27FC236}">
                <a16:creationId xmlns:a16="http://schemas.microsoft.com/office/drawing/2014/main" xmlns="" id="{460121D3-1994-8224-E741-A957A46B21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69" y="5897595"/>
            <a:ext cx="2304661" cy="193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78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/>
          <p:nvPr/>
        </p:nvSpPr>
        <p:spPr>
          <a:xfrm>
            <a:off x="1447800" y="1573291"/>
            <a:ext cx="1163138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n-US" sz="4400" b="1" dirty="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La finance durable et les indicateurs ESG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28BF9A60-5E90-DDCE-5325-72848D7B994B}"/>
              </a:ext>
            </a:extLst>
          </p:cNvPr>
          <p:cNvSpPr txBox="1"/>
          <p:nvPr/>
        </p:nvSpPr>
        <p:spPr>
          <a:xfrm>
            <a:off x="1447800" y="2419677"/>
            <a:ext cx="704305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i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"La </a:t>
            </a:r>
            <a:r>
              <a:rPr lang="it-IT" sz="32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finance durable</a:t>
            </a:r>
            <a:r>
              <a:rPr lang="it-IT" sz="3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 </a:t>
            </a:r>
            <a:r>
              <a:rPr lang="it-I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désigne </a:t>
            </a:r>
            <a:r>
              <a:rPr lang="it-I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it-I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finance qui </a:t>
            </a:r>
            <a:r>
              <a:rPr lang="it-I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prend </a:t>
            </a:r>
            <a:r>
              <a:rPr lang="it-I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compte les facteurs environnementaux </a:t>
            </a:r>
            <a:r>
              <a:rPr lang="it-I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dans la prise de décision d'investissement, en </a:t>
            </a:r>
            <a:r>
              <a:rPr lang="it-I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orientant les </a:t>
            </a:r>
            <a:r>
              <a:rPr lang="it-I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capitaux </a:t>
            </a:r>
            <a:r>
              <a:rPr lang="it-I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vers des </a:t>
            </a:r>
            <a:r>
              <a:rPr lang="it-I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activités et des projets </a:t>
            </a:r>
            <a:r>
              <a:rPr lang="it-I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durables à plus long terme</a:t>
            </a:r>
            <a:r>
              <a:rPr lang="it-I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La finance </a:t>
            </a:r>
            <a:r>
              <a:rPr lang="it-I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 définie comme durable </a:t>
            </a:r>
            <a:r>
              <a:rPr lang="it-I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la base des </a:t>
            </a:r>
            <a:r>
              <a:rPr lang="it-IT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paramètres </a:t>
            </a:r>
            <a:r>
              <a:rPr lang="it-IT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ESG</a:t>
            </a:r>
            <a:r>
              <a:rPr lang="it-I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c'est-à-dire en </a:t>
            </a:r>
            <a:r>
              <a:rPr lang="it-I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fonction </a:t>
            </a:r>
            <a:r>
              <a:rPr lang="it-I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it-I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facteurs environnementaux </a:t>
            </a:r>
            <a:r>
              <a:rPr lang="it-I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(Environnement), sociaux (Social) et de gouvernance d'entreprise (Gouvernance).</a:t>
            </a:r>
          </a:p>
          <a:p>
            <a:endParaRPr lang="it-IT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BFB0FE95-4761-21D3-C0B0-1D6E18538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0857" y="3027717"/>
            <a:ext cx="9224947" cy="397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25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/>
          <p:nvPr/>
        </p:nvSpPr>
        <p:spPr>
          <a:xfrm>
            <a:off x="1447800" y="1573291"/>
            <a:ext cx="1163138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n-US" sz="4400" b="1" dirty="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La finance durable et les indicateurs ESG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8D784DA6-9103-6240-2102-227930CBE5EC}"/>
              </a:ext>
            </a:extLst>
          </p:cNvPr>
          <p:cNvSpPr txBox="1"/>
          <p:nvPr/>
        </p:nvSpPr>
        <p:spPr>
          <a:xfrm>
            <a:off x="8801101" y="3359914"/>
            <a:ext cx="809934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fontAlgn="base"/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Les </a:t>
            </a:r>
            <a:r>
              <a:rPr lang="it-IT" sz="3200" b="1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ESG sont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évalués à l'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aide de scores par des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agences spécialisées 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(</a:t>
            </a:r>
            <a:r>
              <a:rPr lang="it-IT" sz="3200" i="1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notations ESG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)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qui 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expriment une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évaluation sommaire 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du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niveau 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de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durabilité environnementale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sociale et de gouvernance d'entreprise des émetteurs (entreprises,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États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organisations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supranationales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), des titres et/ou des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instruments de 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placement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collectif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</a:t>
            </a:r>
            <a:endParaRPr lang="it-IT" sz="32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3BF47719-36B6-298C-6FAD-9F8A656F1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486" y="2864537"/>
            <a:ext cx="5908927" cy="45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84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/>
          <p:nvPr/>
        </p:nvSpPr>
        <p:spPr>
          <a:xfrm>
            <a:off x="1447800" y="1573291"/>
            <a:ext cx="1163138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n-US" sz="4400" b="1" dirty="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La finance durable et les indicateurs ESG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5F736935-3CCF-0210-4FC5-167363F898BE}"/>
              </a:ext>
            </a:extLst>
          </p:cNvPr>
          <p:cNvSpPr txBox="1"/>
          <p:nvPr/>
        </p:nvSpPr>
        <p:spPr>
          <a:xfrm>
            <a:off x="7263493" y="2610710"/>
            <a:ext cx="916849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fontAlgn="base"/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Pour les "produits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financiers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visant des investissements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durables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", les opérateurs doivent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divulguer la manière dont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ils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atteignent les objectifs d'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investissement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durable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Ces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informations doivent être mises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à disposition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sur le site web, dans les </a:t>
            </a:r>
            <a:r>
              <a:rPr lang="it-IT" sz="2800" b="1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informations </a:t>
            </a:r>
            <a:r>
              <a:rPr lang="it-IT" sz="2800" b="1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précontractuelles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et dans les </a:t>
            </a:r>
            <a:r>
              <a:rPr lang="it-IT" sz="2800" b="1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rapports </a:t>
            </a:r>
            <a:r>
              <a:rPr lang="it-IT" sz="2800" b="1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périodiques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comme le prévoit le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SFDR (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Sustainable 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Finance Disclosure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Regulation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) de l'UE.</a:t>
            </a:r>
            <a:endParaRPr lang="it-IT" sz="28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A74F03B7-9841-49E8-BE0C-D2096D603629}"/>
              </a:ext>
            </a:extLst>
          </p:cNvPr>
          <p:cNvSpPr txBox="1"/>
          <p:nvPr/>
        </p:nvSpPr>
        <p:spPr>
          <a:xfrm>
            <a:off x="7263493" y="5817940"/>
            <a:ext cx="916849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fontAlgn="base"/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La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complexité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et le manque de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transparence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des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méthodologies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utilisées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pour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calculer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les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scores ESG et les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différentes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pondérations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attribuées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aux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facteurs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ESG par les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différentes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agences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limitent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la fiabilité et la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comparabilité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des scores ESG,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laissant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la porte ouverte aux </a:t>
            </a:r>
            <a:r>
              <a:rPr lang="it-IT" sz="2800" b="1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pratiques de </a:t>
            </a:r>
            <a:r>
              <a:rPr lang="it-IT" sz="2800" b="1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blanchiment</a:t>
            </a:r>
            <a:r>
              <a:rPr lang="it-IT" sz="2800" b="1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b="1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écologique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</a:t>
            </a:r>
            <a:endParaRPr lang="it-IT" sz="28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708BF717-F1FD-2209-7615-60D96B94A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015" y="2965877"/>
            <a:ext cx="4543450" cy="464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78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/>
          <p:nvPr/>
        </p:nvSpPr>
        <p:spPr>
          <a:xfrm>
            <a:off x="1447800" y="1573291"/>
            <a:ext cx="1163138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n-US" sz="4400" b="1" dirty="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La finance durable et les indicateurs ESG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A0065949-0644-F563-84CE-6394EFEF2097}"/>
              </a:ext>
            </a:extLst>
          </p:cNvPr>
          <p:cNvSpPr txBox="1"/>
          <p:nvPr/>
        </p:nvSpPr>
        <p:spPr>
          <a:xfrm>
            <a:off x="1173615" y="2342692"/>
            <a:ext cx="15940769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fontAlgn="base"/>
            <a:r>
              <a:rPr lang="it-IT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blanchiment écologique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 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 stratégie de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communication 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 de marketing d'entreprises, d'institutions ou d'organisations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 présentent comme éco-durables des 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activités et des produits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 ne 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sont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 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réalité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Avec le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blanchiment écologique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les entreprises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tentent de manière trompeuse d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'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augmenter 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leurs ventes en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exploitant 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sensibilité croissante 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 consommateurs en matière de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durabilité environnementale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28600" fontAlgn="base"/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fontAlgn="base"/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Dans les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les plus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fréquents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greenwashing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la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communication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présente les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caractéristiques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suivantes : </a:t>
            </a: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n'existe pas d'informations ou de données précises pour étayer cette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déclaration 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informations et les données sont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déclarées comme 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certifiées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alors qu'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elles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 sont pas reconnues 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 des organismes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faisant autorité 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caractéristiques 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uniques de ce qui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 communiqué 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sont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soulignées 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l'information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 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générale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qu'elle 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crée une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confusion chez les 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consommateurs ;</a:t>
            </a: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 étiquettes fausses ou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contrefaites peuvent 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être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utilisées 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 allégations environnementales mensongères 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sont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signalées</a:t>
            </a:r>
            <a:r>
              <a:rPr lang="en-US" sz="1400" i="1" u="none" strike="noStrike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 </a:t>
            </a:r>
            <a:endParaRPr lang="it-IT" sz="12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499665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1432</Words>
  <Application>Microsoft Office PowerPoint</Application>
  <PresentationFormat>Personalizzato</PresentationFormat>
  <Paragraphs>83</Paragraphs>
  <Slides>18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18</vt:i4>
      </vt:variant>
    </vt:vector>
  </HeadingPairs>
  <TitlesOfParts>
    <vt:vector size="27" baseType="lpstr">
      <vt:lpstr>Wingdings</vt:lpstr>
      <vt:lpstr>Helvetica Neue</vt:lpstr>
      <vt:lpstr>Calibri</vt:lpstr>
      <vt:lpstr>Microsoft Sans Serif</vt:lpstr>
      <vt:lpstr>Arial Black</vt:lpstr>
      <vt:lpstr>Arial</vt:lpstr>
      <vt:lpstr>Symbol</vt:lpstr>
      <vt:lpstr>Diseño personalizado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Monia Coppola</dc:creator>
  <cp:keywords>, docId:1AB90103E9276164E40B9A86BE948E57</cp:keywords>
  <cp:lastModifiedBy>Windows User</cp:lastModifiedBy>
  <cp:revision>13</cp:revision>
  <dcterms:created xsi:type="dcterms:W3CDTF">2022-02-16T10:54:20Z</dcterms:created>
  <dcterms:modified xsi:type="dcterms:W3CDTF">2023-03-27T10:46:43Z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2022-02-16T00:00:00Z</vt:filetime>
  </property>
  <property fmtid="{D5CDD505-2E9C-101B-9397-08002B2CF9AE}" pid="3" name="Creator">
    <vt:lpwstr>Canva</vt:lpwstr>
  </property>
  <property fmtid="{D5CDD505-2E9C-101B-9397-08002B2CF9AE}" pid="4" name="LastSaved">
    <vt:filetime>2022-02-16T00:00:00Z</vt:filetime>
  </property>
</Properties>
</file>