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8288000" cy="10287000"/>
  <p:notesSz cx="18288000" cy="10287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898" y="-101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5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440"/>
              </a:lnSpc>
            </a:pPr>
            <a:r>
              <a:rPr dirty="0"/>
              <a:t>"Le</a:t>
            </a:r>
            <a:r>
              <a:rPr spc="-5" dirty="0"/>
              <a:t> soutien de</a:t>
            </a:r>
            <a:r>
              <a:rPr dirty="0"/>
              <a:t> la </a:t>
            </a:r>
            <a:r>
              <a:rPr spc="-5" dirty="0"/>
              <a:t>Commission</a:t>
            </a:r>
            <a:r>
              <a:rPr spc="5" dirty="0"/>
              <a:t> </a:t>
            </a:r>
            <a:r>
              <a:rPr spc="-5" dirty="0"/>
              <a:t>européenne</a:t>
            </a:r>
            <a:r>
              <a:rPr spc="-10" dirty="0"/>
              <a:t> </a:t>
            </a:r>
            <a:r>
              <a:rPr dirty="0"/>
              <a:t>à</a:t>
            </a:r>
            <a:r>
              <a:rPr spc="5" dirty="0"/>
              <a:t> </a:t>
            </a:r>
            <a:r>
              <a:rPr dirty="0"/>
              <a:t>la </a:t>
            </a:r>
            <a:r>
              <a:rPr spc="-5" dirty="0"/>
              <a:t>production</a:t>
            </a:r>
            <a:r>
              <a:rPr dirty="0"/>
              <a:t> </a:t>
            </a:r>
            <a:r>
              <a:rPr spc="-5" dirty="0"/>
              <a:t>de</a:t>
            </a:r>
            <a:r>
              <a:rPr dirty="0"/>
              <a:t> cette </a:t>
            </a:r>
            <a:r>
              <a:rPr spc="-5" dirty="0"/>
              <a:t>publication</a:t>
            </a:r>
            <a:r>
              <a:rPr dirty="0"/>
              <a:t> </a:t>
            </a:r>
            <a:r>
              <a:rPr spc="-5" dirty="0"/>
              <a:t>ne </a:t>
            </a:r>
            <a:r>
              <a:rPr dirty="0"/>
              <a:t>constitue</a:t>
            </a:r>
            <a:r>
              <a:rPr spc="-5" dirty="0"/>
              <a:t> pas une </a:t>
            </a:r>
            <a:r>
              <a:rPr dirty="0"/>
              <a:t>approbation</a:t>
            </a:r>
            <a:r>
              <a:rPr spc="5" dirty="0"/>
              <a:t> </a:t>
            </a:r>
            <a:r>
              <a:rPr spc="-5" dirty="0"/>
              <a:t>de</a:t>
            </a:r>
            <a:r>
              <a:rPr spc="-10" dirty="0"/>
              <a:t> </a:t>
            </a:r>
            <a:r>
              <a:rPr spc="-5" dirty="0"/>
              <a:t>son</a:t>
            </a:r>
            <a:r>
              <a:rPr dirty="0"/>
              <a:t> </a:t>
            </a:r>
            <a:r>
              <a:rPr spc="-5" dirty="0"/>
              <a:t>contenu,</a:t>
            </a:r>
            <a:r>
              <a:rPr spc="35" dirty="0"/>
              <a:t> </a:t>
            </a:r>
            <a:r>
              <a:rPr spc="-5" dirty="0"/>
              <a:t>qui</a:t>
            </a:r>
            <a:r>
              <a:rPr dirty="0"/>
              <a:t> reflète</a:t>
            </a:r>
            <a:r>
              <a:rPr spc="-5" dirty="0"/>
              <a:t> </a:t>
            </a:r>
            <a:r>
              <a:rPr spc="-15" dirty="0"/>
              <a:t>la</a:t>
            </a:r>
          </a:p>
          <a:p>
            <a:pPr marL="12700">
              <a:lnSpc>
                <a:spcPts val="1714"/>
              </a:lnSpc>
            </a:pPr>
            <a:r>
              <a:rPr spc="-30" dirty="0"/>
              <a:t>p</a:t>
            </a:r>
            <a:r>
              <a:rPr spc="-25" dirty="0"/>
              <a:t>os</a:t>
            </a:r>
            <a:r>
              <a:rPr spc="-30" dirty="0"/>
              <a:t>i</a:t>
            </a:r>
            <a:r>
              <a:rPr spc="-25" dirty="0"/>
              <a:t>t</a:t>
            </a:r>
            <a:r>
              <a:rPr spc="-30" dirty="0"/>
              <a:t>i</a:t>
            </a:r>
            <a:r>
              <a:rPr spc="-25" dirty="0"/>
              <a:t>o</a:t>
            </a:r>
            <a:r>
              <a:rPr dirty="0"/>
              <a:t>n</a:t>
            </a:r>
            <a:r>
              <a:rPr spc="-50" dirty="0"/>
              <a:t> </a:t>
            </a:r>
            <a:r>
              <a:rPr spc="-35" dirty="0"/>
              <a:t>d</a:t>
            </a:r>
            <a:r>
              <a:rPr dirty="0"/>
              <a:t>e</a:t>
            </a:r>
            <a:r>
              <a:rPr spc="-50" dirty="0"/>
              <a:t> </a:t>
            </a:r>
            <a:r>
              <a:rPr spc="-30" dirty="0"/>
              <a:t>l</a:t>
            </a:r>
            <a:r>
              <a:rPr dirty="0"/>
              <a:t>a</a:t>
            </a:r>
            <a:r>
              <a:rPr spc="-45" dirty="0"/>
              <a:t> </a:t>
            </a:r>
            <a:r>
              <a:rPr spc="-35" dirty="0"/>
              <a:t>C</a:t>
            </a:r>
            <a:r>
              <a:rPr spc="-25" dirty="0"/>
              <a:t>o</a:t>
            </a:r>
            <a:r>
              <a:rPr spc="-30" dirty="0"/>
              <a:t>m</a:t>
            </a:r>
            <a:r>
              <a:rPr spc="-25" dirty="0"/>
              <a:t>m</a:t>
            </a:r>
            <a:r>
              <a:rPr spc="-30" dirty="0"/>
              <a:t>i</a:t>
            </a:r>
            <a:r>
              <a:rPr spc="-25" dirty="0"/>
              <a:t>ss</a:t>
            </a:r>
            <a:r>
              <a:rPr spc="-30" dirty="0"/>
              <a:t>i</a:t>
            </a:r>
            <a:r>
              <a:rPr spc="-25" dirty="0"/>
              <a:t>o</a:t>
            </a:r>
            <a:r>
              <a:rPr dirty="0"/>
              <a:t>n</a:t>
            </a:r>
            <a:r>
              <a:rPr spc="-55" dirty="0"/>
              <a:t> </a:t>
            </a:r>
            <a:r>
              <a:rPr spc="-30" dirty="0"/>
              <a:t>eu</a:t>
            </a:r>
            <a:r>
              <a:rPr spc="-25" dirty="0"/>
              <a:t>ro</a:t>
            </a:r>
            <a:r>
              <a:rPr spc="-30" dirty="0"/>
              <a:t>péen</a:t>
            </a:r>
            <a:r>
              <a:rPr spc="-25" dirty="0"/>
              <a:t>n</a:t>
            </a:r>
            <a:r>
              <a:rPr spc="-30" dirty="0"/>
              <a:t>e</a:t>
            </a:r>
            <a:r>
              <a:rPr dirty="0"/>
              <a:t>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8906510"/>
            <a:ext cx="18287365" cy="1381125"/>
          </a:xfrm>
          <a:custGeom>
            <a:avLst/>
            <a:gdLst/>
            <a:ahLst/>
            <a:cxnLst/>
            <a:rect l="l" t="t" r="r" b="b"/>
            <a:pathLst>
              <a:path w="18287365" h="1381125">
                <a:moveTo>
                  <a:pt x="18287365" y="0"/>
                </a:moveTo>
                <a:lnTo>
                  <a:pt x="0" y="0"/>
                </a:lnTo>
                <a:lnTo>
                  <a:pt x="0" y="1381125"/>
                </a:lnTo>
                <a:lnTo>
                  <a:pt x="18287365" y="1381125"/>
                </a:lnTo>
                <a:lnTo>
                  <a:pt x="18287365" y="0"/>
                </a:lnTo>
                <a:close/>
              </a:path>
            </a:pathLst>
          </a:custGeom>
          <a:solidFill>
            <a:srgbClr val="F9C608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57275" y="9265285"/>
            <a:ext cx="3152775" cy="666750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0" y="8856345"/>
            <a:ext cx="18288000" cy="0"/>
          </a:xfrm>
          <a:custGeom>
            <a:avLst/>
            <a:gdLst/>
            <a:ahLst/>
            <a:cxnLst/>
            <a:rect l="l" t="t" r="r" b="b"/>
            <a:pathLst>
              <a:path w="18288000">
                <a:moveTo>
                  <a:pt x="0" y="0"/>
                </a:moveTo>
                <a:lnTo>
                  <a:pt x="18288000" y="0"/>
                </a:lnTo>
              </a:path>
            </a:pathLst>
          </a:custGeom>
          <a:ln w="85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001F5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5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440"/>
              </a:lnSpc>
            </a:pPr>
            <a:r>
              <a:rPr dirty="0"/>
              <a:t>"Le</a:t>
            </a:r>
            <a:r>
              <a:rPr spc="-5" dirty="0"/>
              <a:t> soutien de</a:t>
            </a:r>
            <a:r>
              <a:rPr dirty="0"/>
              <a:t> la </a:t>
            </a:r>
            <a:r>
              <a:rPr spc="-5" dirty="0"/>
              <a:t>Commission</a:t>
            </a:r>
            <a:r>
              <a:rPr spc="5" dirty="0"/>
              <a:t> </a:t>
            </a:r>
            <a:r>
              <a:rPr spc="-5" dirty="0"/>
              <a:t>européenne</a:t>
            </a:r>
            <a:r>
              <a:rPr spc="-10" dirty="0"/>
              <a:t> </a:t>
            </a:r>
            <a:r>
              <a:rPr dirty="0"/>
              <a:t>à</a:t>
            </a:r>
            <a:r>
              <a:rPr spc="5" dirty="0"/>
              <a:t> </a:t>
            </a:r>
            <a:r>
              <a:rPr dirty="0"/>
              <a:t>la </a:t>
            </a:r>
            <a:r>
              <a:rPr spc="-5" dirty="0"/>
              <a:t>production</a:t>
            </a:r>
            <a:r>
              <a:rPr dirty="0"/>
              <a:t> </a:t>
            </a:r>
            <a:r>
              <a:rPr spc="-5" dirty="0"/>
              <a:t>de</a:t>
            </a:r>
            <a:r>
              <a:rPr dirty="0"/>
              <a:t> cette </a:t>
            </a:r>
            <a:r>
              <a:rPr spc="-5" dirty="0"/>
              <a:t>publication</a:t>
            </a:r>
            <a:r>
              <a:rPr dirty="0"/>
              <a:t> </a:t>
            </a:r>
            <a:r>
              <a:rPr spc="-5" dirty="0"/>
              <a:t>ne </a:t>
            </a:r>
            <a:r>
              <a:rPr dirty="0"/>
              <a:t>constitue</a:t>
            </a:r>
            <a:r>
              <a:rPr spc="-5" dirty="0"/>
              <a:t> pas une </a:t>
            </a:r>
            <a:r>
              <a:rPr dirty="0"/>
              <a:t>approbation</a:t>
            </a:r>
            <a:r>
              <a:rPr spc="5" dirty="0"/>
              <a:t> </a:t>
            </a:r>
            <a:r>
              <a:rPr spc="-5" dirty="0"/>
              <a:t>de</a:t>
            </a:r>
            <a:r>
              <a:rPr spc="-10" dirty="0"/>
              <a:t> </a:t>
            </a:r>
            <a:r>
              <a:rPr spc="-5" dirty="0"/>
              <a:t>son</a:t>
            </a:r>
            <a:r>
              <a:rPr dirty="0"/>
              <a:t> </a:t>
            </a:r>
            <a:r>
              <a:rPr spc="-5" dirty="0"/>
              <a:t>contenu,</a:t>
            </a:r>
            <a:r>
              <a:rPr spc="35" dirty="0"/>
              <a:t> </a:t>
            </a:r>
            <a:r>
              <a:rPr spc="-5" dirty="0"/>
              <a:t>qui</a:t>
            </a:r>
            <a:r>
              <a:rPr dirty="0"/>
              <a:t> reflète</a:t>
            </a:r>
            <a:r>
              <a:rPr spc="-5" dirty="0"/>
              <a:t> </a:t>
            </a:r>
            <a:r>
              <a:rPr spc="-15" dirty="0"/>
              <a:t>la</a:t>
            </a:r>
          </a:p>
          <a:p>
            <a:pPr marL="12700">
              <a:lnSpc>
                <a:spcPts val="1714"/>
              </a:lnSpc>
            </a:pPr>
            <a:r>
              <a:rPr spc="-30" dirty="0"/>
              <a:t>p</a:t>
            </a:r>
            <a:r>
              <a:rPr spc="-25" dirty="0"/>
              <a:t>os</a:t>
            </a:r>
            <a:r>
              <a:rPr spc="-30" dirty="0"/>
              <a:t>i</a:t>
            </a:r>
            <a:r>
              <a:rPr spc="-25" dirty="0"/>
              <a:t>t</a:t>
            </a:r>
            <a:r>
              <a:rPr spc="-30" dirty="0"/>
              <a:t>i</a:t>
            </a:r>
            <a:r>
              <a:rPr spc="-25" dirty="0"/>
              <a:t>o</a:t>
            </a:r>
            <a:r>
              <a:rPr dirty="0"/>
              <a:t>n</a:t>
            </a:r>
            <a:r>
              <a:rPr spc="-50" dirty="0"/>
              <a:t> </a:t>
            </a:r>
            <a:r>
              <a:rPr spc="-35" dirty="0"/>
              <a:t>d</a:t>
            </a:r>
            <a:r>
              <a:rPr dirty="0"/>
              <a:t>e</a:t>
            </a:r>
            <a:r>
              <a:rPr spc="-50" dirty="0"/>
              <a:t> </a:t>
            </a:r>
            <a:r>
              <a:rPr spc="-30" dirty="0"/>
              <a:t>l</a:t>
            </a:r>
            <a:r>
              <a:rPr dirty="0"/>
              <a:t>a</a:t>
            </a:r>
            <a:r>
              <a:rPr spc="-45" dirty="0"/>
              <a:t> </a:t>
            </a:r>
            <a:r>
              <a:rPr spc="-35" dirty="0"/>
              <a:t>C</a:t>
            </a:r>
            <a:r>
              <a:rPr spc="-25" dirty="0"/>
              <a:t>o</a:t>
            </a:r>
            <a:r>
              <a:rPr spc="-30" dirty="0"/>
              <a:t>m</a:t>
            </a:r>
            <a:r>
              <a:rPr spc="-25" dirty="0"/>
              <a:t>m</a:t>
            </a:r>
            <a:r>
              <a:rPr spc="-30" dirty="0"/>
              <a:t>i</a:t>
            </a:r>
            <a:r>
              <a:rPr spc="-25" dirty="0"/>
              <a:t>ss</a:t>
            </a:r>
            <a:r>
              <a:rPr spc="-30" dirty="0"/>
              <a:t>i</a:t>
            </a:r>
            <a:r>
              <a:rPr spc="-25" dirty="0"/>
              <a:t>o</a:t>
            </a:r>
            <a:r>
              <a:rPr dirty="0"/>
              <a:t>n</a:t>
            </a:r>
            <a:r>
              <a:rPr spc="-55" dirty="0"/>
              <a:t> </a:t>
            </a:r>
            <a:r>
              <a:rPr spc="-30" dirty="0"/>
              <a:t>eu</a:t>
            </a:r>
            <a:r>
              <a:rPr spc="-25" dirty="0"/>
              <a:t>ro</a:t>
            </a:r>
            <a:r>
              <a:rPr spc="-30" dirty="0"/>
              <a:t>péen</a:t>
            </a:r>
            <a:r>
              <a:rPr spc="-25" dirty="0"/>
              <a:t>n</a:t>
            </a:r>
            <a:r>
              <a:rPr spc="-30" dirty="0"/>
              <a:t>e</a:t>
            </a:r>
            <a:r>
              <a:rPr dirty="0"/>
              <a:t>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8906510"/>
            <a:ext cx="18287365" cy="1381125"/>
          </a:xfrm>
          <a:custGeom>
            <a:avLst/>
            <a:gdLst/>
            <a:ahLst/>
            <a:cxnLst/>
            <a:rect l="l" t="t" r="r" b="b"/>
            <a:pathLst>
              <a:path w="18287365" h="1381125">
                <a:moveTo>
                  <a:pt x="18287365" y="0"/>
                </a:moveTo>
                <a:lnTo>
                  <a:pt x="0" y="0"/>
                </a:lnTo>
                <a:lnTo>
                  <a:pt x="0" y="1381125"/>
                </a:lnTo>
                <a:lnTo>
                  <a:pt x="18287365" y="1381125"/>
                </a:lnTo>
                <a:lnTo>
                  <a:pt x="18287365" y="0"/>
                </a:lnTo>
                <a:close/>
              </a:path>
            </a:pathLst>
          </a:custGeom>
          <a:solidFill>
            <a:srgbClr val="F9C609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57275" y="9265285"/>
            <a:ext cx="3152775" cy="666750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0" y="8856345"/>
            <a:ext cx="18288000" cy="0"/>
          </a:xfrm>
          <a:custGeom>
            <a:avLst/>
            <a:gdLst/>
            <a:ahLst/>
            <a:cxnLst/>
            <a:rect l="l" t="t" r="r" b="b"/>
            <a:pathLst>
              <a:path w="18288000">
                <a:moveTo>
                  <a:pt x="0" y="0"/>
                </a:moveTo>
                <a:lnTo>
                  <a:pt x="18288000" y="0"/>
                </a:lnTo>
              </a:path>
            </a:pathLst>
          </a:custGeom>
          <a:ln w="85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544050" y="2356612"/>
            <a:ext cx="7510144" cy="53854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5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440"/>
              </a:lnSpc>
            </a:pPr>
            <a:r>
              <a:rPr dirty="0"/>
              <a:t>"Le</a:t>
            </a:r>
            <a:r>
              <a:rPr spc="-5" dirty="0"/>
              <a:t> soutien de</a:t>
            </a:r>
            <a:r>
              <a:rPr dirty="0"/>
              <a:t> la </a:t>
            </a:r>
            <a:r>
              <a:rPr spc="-5" dirty="0"/>
              <a:t>Commission</a:t>
            </a:r>
            <a:r>
              <a:rPr spc="5" dirty="0"/>
              <a:t> </a:t>
            </a:r>
            <a:r>
              <a:rPr spc="-5" dirty="0"/>
              <a:t>européenne</a:t>
            </a:r>
            <a:r>
              <a:rPr spc="-10" dirty="0"/>
              <a:t> </a:t>
            </a:r>
            <a:r>
              <a:rPr dirty="0"/>
              <a:t>à</a:t>
            </a:r>
            <a:r>
              <a:rPr spc="5" dirty="0"/>
              <a:t> </a:t>
            </a:r>
            <a:r>
              <a:rPr dirty="0"/>
              <a:t>la </a:t>
            </a:r>
            <a:r>
              <a:rPr spc="-5" dirty="0"/>
              <a:t>production</a:t>
            </a:r>
            <a:r>
              <a:rPr dirty="0"/>
              <a:t> </a:t>
            </a:r>
            <a:r>
              <a:rPr spc="-5" dirty="0"/>
              <a:t>de</a:t>
            </a:r>
            <a:r>
              <a:rPr dirty="0"/>
              <a:t> cette </a:t>
            </a:r>
            <a:r>
              <a:rPr spc="-5" dirty="0"/>
              <a:t>publication</a:t>
            </a:r>
            <a:r>
              <a:rPr dirty="0"/>
              <a:t> </a:t>
            </a:r>
            <a:r>
              <a:rPr spc="-5" dirty="0"/>
              <a:t>ne </a:t>
            </a:r>
            <a:r>
              <a:rPr dirty="0"/>
              <a:t>constitue</a:t>
            </a:r>
            <a:r>
              <a:rPr spc="-5" dirty="0"/>
              <a:t> pas une </a:t>
            </a:r>
            <a:r>
              <a:rPr dirty="0"/>
              <a:t>approbation</a:t>
            </a:r>
            <a:r>
              <a:rPr spc="5" dirty="0"/>
              <a:t> </a:t>
            </a:r>
            <a:r>
              <a:rPr spc="-5" dirty="0"/>
              <a:t>de</a:t>
            </a:r>
            <a:r>
              <a:rPr spc="-10" dirty="0"/>
              <a:t> </a:t>
            </a:r>
            <a:r>
              <a:rPr spc="-5" dirty="0"/>
              <a:t>son</a:t>
            </a:r>
            <a:r>
              <a:rPr dirty="0"/>
              <a:t> </a:t>
            </a:r>
            <a:r>
              <a:rPr spc="-5" dirty="0"/>
              <a:t>contenu,</a:t>
            </a:r>
            <a:r>
              <a:rPr spc="35" dirty="0"/>
              <a:t> </a:t>
            </a:r>
            <a:r>
              <a:rPr spc="-5" dirty="0"/>
              <a:t>qui</a:t>
            </a:r>
            <a:r>
              <a:rPr dirty="0"/>
              <a:t> reflète</a:t>
            </a:r>
            <a:r>
              <a:rPr spc="-5" dirty="0"/>
              <a:t> </a:t>
            </a:r>
            <a:r>
              <a:rPr spc="-15" dirty="0"/>
              <a:t>la</a:t>
            </a:r>
          </a:p>
          <a:p>
            <a:pPr marL="12700">
              <a:lnSpc>
                <a:spcPts val="1714"/>
              </a:lnSpc>
            </a:pPr>
            <a:r>
              <a:rPr spc="-30" dirty="0"/>
              <a:t>p</a:t>
            </a:r>
            <a:r>
              <a:rPr spc="-25" dirty="0"/>
              <a:t>os</a:t>
            </a:r>
            <a:r>
              <a:rPr spc="-30" dirty="0"/>
              <a:t>i</a:t>
            </a:r>
            <a:r>
              <a:rPr spc="-25" dirty="0"/>
              <a:t>t</a:t>
            </a:r>
            <a:r>
              <a:rPr spc="-30" dirty="0"/>
              <a:t>i</a:t>
            </a:r>
            <a:r>
              <a:rPr spc="-25" dirty="0"/>
              <a:t>o</a:t>
            </a:r>
            <a:r>
              <a:rPr dirty="0"/>
              <a:t>n</a:t>
            </a:r>
            <a:r>
              <a:rPr spc="-50" dirty="0"/>
              <a:t> </a:t>
            </a:r>
            <a:r>
              <a:rPr spc="-35" dirty="0"/>
              <a:t>d</a:t>
            </a:r>
            <a:r>
              <a:rPr dirty="0"/>
              <a:t>e</a:t>
            </a:r>
            <a:r>
              <a:rPr spc="-50" dirty="0"/>
              <a:t> </a:t>
            </a:r>
            <a:r>
              <a:rPr spc="-30" dirty="0"/>
              <a:t>l</a:t>
            </a:r>
            <a:r>
              <a:rPr dirty="0"/>
              <a:t>a</a:t>
            </a:r>
            <a:r>
              <a:rPr spc="-45" dirty="0"/>
              <a:t> </a:t>
            </a:r>
            <a:r>
              <a:rPr spc="-35" dirty="0"/>
              <a:t>C</a:t>
            </a:r>
            <a:r>
              <a:rPr spc="-25" dirty="0"/>
              <a:t>o</a:t>
            </a:r>
            <a:r>
              <a:rPr spc="-30" dirty="0"/>
              <a:t>m</a:t>
            </a:r>
            <a:r>
              <a:rPr spc="-25" dirty="0"/>
              <a:t>m</a:t>
            </a:r>
            <a:r>
              <a:rPr spc="-30" dirty="0"/>
              <a:t>i</a:t>
            </a:r>
            <a:r>
              <a:rPr spc="-25" dirty="0"/>
              <a:t>ss</a:t>
            </a:r>
            <a:r>
              <a:rPr spc="-30" dirty="0"/>
              <a:t>i</a:t>
            </a:r>
            <a:r>
              <a:rPr spc="-25" dirty="0"/>
              <a:t>o</a:t>
            </a:r>
            <a:r>
              <a:rPr dirty="0"/>
              <a:t>n</a:t>
            </a:r>
            <a:r>
              <a:rPr spc="-55" dirty="0"/>
              <a:t> </a:t>
            </a:r>
            <a:r>
              <a:rPr spc="-30" dirty="0"/>
              <a:t>eu</a:t>
            </a:r>
            <a:r>
              <a:rPr spc="-25" dirty="0"/>
              <a:t>ro</a:t>
            </a:r>
            <a:r>
              <a:rPr spc="-30" dirty="0"/>
              <a:t>péen</a:t>
            </a:r>
            <a:r>
              <a:rPr spc="-25" dirty="0"/>
              <a:t>n</a:t>
            </a:r>
            <a:r>
              <a:rPr spc="-30" dirty="0"/>
              <a:t>e</a:t>
            </a:r>
            <a:r>
              <a:rPr dirty="0"/>
              <a:t>.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5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440"/>
              </a:lnSpc>
            </a:pPr>
            <a:r>
              <a:rPr dirty="0"/>
              <a:t>"Le</a:t>
            </a:r>
            <a:r>
              <a:rPr spc="-5" dirty="0"/>
              <a:t> soutien de</a:t>
            </a:r>
            <a:r>
              <a:rPr dirty="0"/>
              <a:t> la </a:t>
            </a:r>
            <a:r>
              <a:rPr spc="-5" dirty="0"/>
              <a:t>Commission</a:t>
            </a:r>
            <a:r>
              <a:rPr spc="5" dirty="0"/>
              <a:t> </a:t>
            </a:r>
            <a:r>
              <a:rPr spc="-5" dirty="0"/>
              <a:t>européenne</a:t>
            </a:r>
            <a:r>
              <a:rPr spc="-10" dirty="0"/>
              <a:t> </a:t>
            </a:r>
            <a:r>
              <a:rPr dirty="0"/>
              <a:t>à</a:t>
            </a:r>
            <a:r>
              <a:rPr spc="5" dirty="0"/>
              <a:t> </a:t>
            </a:r>
            <a:r>
              <a:rPr dirty="0"/>
              <a:t>la </a:t>
            </a:r>
            <a:r>
              <a:rPr spc="-5" dirty="0"/>
              <a:t>production</a:t>
            </a:r>
            <a:r>
              <a:rPr dirty="0"/>
              <a:t> </a:t>
            </a:r>
            <a:r>
              <a:rPr spc="-5" dirty="0"/>
              <a:t>de</a:t>
            </a:r>
            <a:r>
              <a:rPr dirty="0"/>
              <a:t> cette </a:t>
            </a:r>
            <a:r>
              <a:rPr spc="-5" dirty="0"/>
              <a:t>publication</a:t>
            </a:r>
            <a:r>
              <a:rPr dirty="0"/>
              <a:t> </a:t>
            </a:r>
            <a:r>
              <a:rPr spc="-5" dirty="0"/>
              <a:t>ne </a:t>
            </a:r>
            <a:r>
              <a:rPr dirty="0"/>
              <a:t>constitue</a:t>
            </a:r>
            <a:r>
              <a:rPr spc="-5" dirty="0"/>
              <a:t> pas une </a:t>
            </a:r>
            <a:r>
              <a:rPr dirty="0"/>
              <a:t>approbation</a:t>
            </a:r>
            <a:r>
              <a:rPr spc="5" dirty="0"/>
              <a:t> </a:t>
            </a:r>
            <a:r>
              <a:rPr spc="-5" dirty="0"/>
              <a:t>de</a:t>
            </a:r>
            <a:r>
              <a:rPr spc="-10" dirty="0"/>
              <a:t> </a:t>
            </a:r>
            <a:r>
              <a:rPr spc="-5" dirty="0"/>
              <a:t>son</a:t>
            </a:r>
            <a:r>
              <a:rPr dirty="0"/>
              <a:t> </a:t>
            </a:r>
            <a:r>
              <a:rPr spc="-5" dirty="0"/>
              <a:t>contenu,</a:t>
            </a:r>
            <a:r>
              <a:rPr spc="35" dirty="0"/>
              <a:t> </a:t>
            </a:r>
            <a:r>
              <a:rPr spc="-5" dirty="0"/>
              <a:t>qui</a:t>
            </a:r>
            <a:r>
              <a:rPr dirty="0"/>
              <a:t> reflète</a:t>
            </a:r>
            <a:r>
              <a:rPr spc="-5" dirty="0"/>
              <a:t> </a:t>
            </a:r>
            <a:r>
              <a:rPr spc="-15" dirty="0"/>
              <a:t>la</a:t>
            </a:r>
          </a:p>
          <a:p>
            <a:pPr marL="12700">
              <a:lnSpc>
                <a:spcPts val="1714"/>
              </a:lnSpc>
            </a:pPr>
            <a:r>
              <a:rPr spc="-30" dirty="0"/>
              <a:t>p</a:t>
            </a:r>
            <a:r>
              <a:rPr spc="-25" dirty="0"/>
              <a:t>os</a:t>
            </a:r>
            <a:r>
              <a:rPr spc="-30" dirty="0"/>
              <a:t>i</a:t>
            </a:r>
            <a:r>
              <a:rPr spc="-25" dirty="0"/>
              <a:t>t</a:t>
            </a:r>
            <a:r>
              <a:rPr spc="-30" dirty="0"/>
              <a:t>i</a:t>
            </a:r>
            <a:r>
              <a:rPr spc="-25" dirty="0"/>
              <a:t>o</a:t>
            </a:r>
            <a:r>
              <a:rPr dirty="0"/>
              <a:t>n</a:t>
            </a:r>
            <a:r>
              <a:rPr spc="-50" dirty="0"/>
              <a:t> </a:t>
            </a:r>
            <a:r>
              <a:rPr spc="-35" dirty="0"/>
              <a:t>d</a:t>
            </a:r>
            <a:r>
              <a:rPr dirty="0"/>
              <a:t>e</a:t>
            </a:r>
            <a:r>
              <a:rPr spc="-50" dirty="0"/>
              <a:t> </a:t>
            </a:r>
            <a:r>
              <a:rPr spc="-30" dirty="0"/>
              <a:t>l</a:t>
            </a:r>
            <a:r>
              <a:rPr dirty="0"/>
              <a:t>a</a:t>
            </a:r>
            <a:r>
              <a:rPr spc="-45" dirty="0"/>
              <a:t> </a:t>
            </a:r>
            <a:r>
              <a:rPr spc="-35" dirty="0"/>
              <a:t>C</a:t>
            </a:r>
            <a:r>
              <a:rPr spc="-25" dirty="0"/>
              <a:t>o</a:t>
            </a:r>
            <a:r>
              <a:rPr spc="-30" dirty="0"/>
              <a:t>m</a:t>
            </a:r>
            <a:r>
              <a:rPr spc="-25" dirty="0"/>
              <a:t>m</a:t>
            </a:r>
            <a:r>
              <a:rPr spc="-30" dirty="0"/>
              <a:t>i</a:t>
            </a:r>
            <a:r>
              <a:rPr spc="-25" dirty="0"/>
              <a:t>ss</a:t>
            </a:r>
            <a:r>
              <a:rPr spc="-30" dirty="0"/>
              <a:t>i</a:t>
            </a:r>
            <a:r>
              <a:rPr spc="-25" dirty="0"/>
              <a:t>o</a:t>
            </a:r>
            <a:r>
              <a:rPr dirty="0"/>
              <a:t>n</a:t>
            </a:r>
            <a:r>
              <a:rPr spc="-55" dirty="0"/>
              <a:t> </a:t>
            </a:r>
            <a:r>
              <a:rPr spc="-30" dirty="0"/>
              <a:t>eu</a:t>
            </a:r>
            <a:r>
              <a:rPr spc="-25" dirty="0"/>
              <a:t>ro</a:t>
            </a:r>
            <a:r>
              <a:rPr spc="-30" dirty="0"/>
              <a:t>péen</a:t>
            </a:r>
            <a:r>
              <a:rPr spc="-25" dirty="0"/>
              <a:t>n</a:t>
            </a:r>
            <a:r>
              <a:rPr spc="-30" dirty="0"/>
              <a:t>e</a:t>
            </a:r>
            <a:r>
              <a:rPr dirty="0"/>
              <a:t>.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5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440"/>
              </a:lnSpc>
            </a:pPr>
            <a:r>
              <a:rPr dirty="0"/>
              <a:t>"Le</a:t>
            </a:r>
            <a:r>
              <a:rPr spc="-5" dirty="0"/>
              <a:t> soutien de</a:t>
            </a:r>
            <a:r>
              <a:rPr dirty="0"/>
              <a:t> la </a:t>
            </a:r>
            <a:r>
              <a:rPr spc="-5" dirty="0"/>
              <a:t>Commission</a:t>
            </a:r>
            <a:r>
              <a:rPr spc="5" dirty="0"/>
              <a:t> </a:t>
            </a:r>
            <a:r>
              <a:rPr spc="-5" dirty="0"/>
              <a:t>européenne</a:t>
            </a:r>
            <a:r>
              <a:rPr spc="-10" dirty="0"/>
              <a:t> </a:t>
            </a:r>
            <a:r>
              <a:rPr dirty="0"/>
              <a:t>à</a:t>
            </a:r>
            <a:r>
              <a:rPr spc="5" dirty="0"/>
              <a:t> </a:t>
            </a:r>
            <a:r>
              <a:rPr dirty="0"/>
              <a:t>la </a:t>
            </a:r>
            <a:r>
              <a:rPr spc="-5" dirty="0"/>
              <a:t>production</a:t>
            </a:r>
            <a:r>
              <a:rPr dirty="0"/>
              <a:t> </a:t>
            </a:r>
            <a:r>
              <a:rPr spc="-5" dirty="0"/>
              <a:t>de</a:t>
            </a:r>
            <a:r>
              <a:rPr dirty="0"/>
              <a:t> cette </a:t>
            </a:r>
            <a:r>
              <a:rPr spc="-5" dirty="0"/>
              <a:t>publication</a:t>
            </a:r>
            <a:r>
              <a:rPr dirty="0"/>
              <a:t> </a:t>
            </a:r>
            <a:r>
              <a:rPr spc="-5" dirty="0"/>
              <a:t>ne </a:t>
            </a:r>
            <a:r>
              <a:rPr dirty="0"/>
              <a:t>constitue</a:t>
            </a:r>
            <a:r>
              <a:rPr spc="-5" dirty="0"/>
              <a:t> pas une </a:t>
            </a:r>
            <a:r>
              <a:rPr dirty="0"/>
              <a:t>approbation</a:t>
            </a:r>
            <a:r>
              <a:rPr spc="5" dirty="0"/>
              <a:t> </a:t>
            </a:r>
            <a:r>
              <a:rPr spc="-5" dirty="0"/>
              <a:t>de</a:t>
            </a:r>
            <a:r>
              <a:rPr spc="-10" dirty="0"/>
              <a:t> </a:t>
            </a:r>
            <a:r>
              <a:rPr spc="-5" dirty="0"/>
              <a:t>son</a:t>
            </a:r>
            <a:r>
              <a:rPr dirty="0"/>
              <a:t> </a:t>
            </a:r>
            <a:r>
              <a:rPr spc="-5" dirty="0"/>
              <a:t>contenu,</a:t>
            </a:r>
            <a:r>
              <a:rPr spc="35" dirty="0"/>
              <a:t> </a:t>
            </a:r>
            <a:r>
              <a:rPr spc="-5" dirty="0"/>
              <a:t>qui</a:t>
            </a:r>
            <a:r>
              <a:rPr dirty="0"/>
              <a:t> reflète</a:t>
            </a:r>
            <a:r>
              <a:rPr spc="-5" dirty="0"/>
              <a:t> </a:t>
            </a:r>
            <a:r>
              <a:rPr spc="-15" dirty="0"/>
              <a:t>la</a:t>
            </a:r>
          </a:p>
          <a:p>
            <a:pPr marL="12700">
              <a:lnSpc>
                <a:spcPts val="1714"/>
              </a:lnSpc>
            </a:pPr>
            <a:r>
              <a:rPr spc="-30" dirty="0"/>
              <a:t>p</a:t>
            </a:r>
            <a:r>
              <a:rPr spc="-25" dirty="0"/>
              <a:t>os</a:t>
            </a:r>
            <a:r>
              <a:rPr spc="-30" dirty="0"/>
              <a:t>i</a:t>
            </a:r>
            <a:r>
              <a:rPr spc="-25" dirty="0"/>
              <a:t>t</a:t>
            </a:r>
            <a:r>
              <a:rPr spc="-30" dirty="0"/>
              <a:t>i</a:t>
            </a:r>
            <a:r>
              <a:rPr spc="-25" dirty="0"/>
              <a:t>o</a:t>
            </a:r>
            <a:r>
              <a:rPr dirty="0"/>
              <a:t>n</a:t>
            </a:r>
            <a:r>
              <a:rPr spc="-50" dirty="0"/>
              <a:t> </a:t>
            </a:r>
            <a:r>
              <a:rPr spc="-35" dirty="0"/>
              <a:t>d</a:t>
            </a:r>
            <a:r>
              <a:rPr dirty="0"/>
              <a:t>e</a:t>
            </a:r>
            <a:r>
              <a:rPr spc="-50" dirty="0"/>
              <a:t> </a:t>
            </a:r>
            <a:r>
              <a:rPr spc="-30" dirty="0"/>
              <a:t>l</a:t>
            </a:r>
            <a:r>
              <a:rPr dirty="0"/>
              <a:t>a</a:t>
            </a:r>
            <a:r>
              <a:rPr spc="-45" dirty="0"/>
              <a:t> </a:t>
            </a:r>
            <a:r>
              <a:rPr spc="-35" dirty="0"/>
              <a:t>C</a:t>
            </a:r>
            <a:r>
              <a:rPr spc="-25" dirty="0"/>
              <a:t>o</a:t>
            </a:r>
            <a:r>
              <a:rPr spc="-30" dirty="0"/>
              <a:t>m</a:t>
            </a:r>
            <a:r>
              <a:rPr spc="-25" dirty="0"/>
              <a:t>m</a:t>
            </a:r>
            <a:r>
              <a:rPr spc="-30" dirty="0"/>
              <a:t>i</a:t>
            </a:r>
            <a:r>
              <a:rPr spc="-25" dirty="0"/>
              <a:t>ss</a:t>
            </a:r>
            <a:r>
              <a:rPr spc="-30" dirty="0"/>
              <a:t>i</a:t>
            </a:r>
            <a:r>
              <a:rPr spc="-25" dirty="0"/>
              <a:t>o</a:t>
            </a:r>
            <a:r>
              <a:rPr dirty="0"/>
              <a:t>n</a:t>
            </a:r>
            <a:r>
              <a:rPr spc="-55" dirty="0"/>
              <a:t> </a:t>
            </a:r>
            <a:r>
              <a:rPr spc="-30" dirty="0"/>
              <a:t>eu</a:t>
            </a:r>
            <a:r>
              <a:rPr spc="-25" dirty="0"/>
              <a:t>ro</a:t>
            </a:r>
            <a:r>
              <a:rPr spc="-30" dirty="0"/>
              <a:t>péen</a:t>
            </a:r>
            <a:r>
              <a:rPr spc="-25" dirty="0"/>
              <a:t>n</a:t>
            </a:r>
            <a:r>
              <a:rPr spc="-30" dirty="0"/>
              <a:t>e</a:t>
            </a:r>
            <a:r>
              <a:rPr dirty="0"/>
              <a:t>.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20444" y="1600708"/>
            <a:ext cx="15247111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67180" y="2797810"/>
            <a:ext cx="16153638" cy="42906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001F5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536694" y="9255125"/>
            <a:ext cx="11047730" cy="4235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440"/>
              </a:lnSpc>
            </a:pPr>
            <a:r>
              <a:rPr dirty="0"/>
              <a:t>"Le</a:t>
            </a:r>
            <a:r>
              <a:rPr spc="-5" dirty="0"/>
              <a:t> soutien de</a:t>
            </a:r>
            <a:r>
              <a:rPr dirty="0"/>
              <a:t> la </a:t>
            </a:r>
            <a:r>
              <a:rPr spc="-5" dirty="0"/>
              <a:t>Commission</a:t>
            </a:r>
            <a:r>
              <a:rPr spc="5" dirty="0"/>
              <a:t> </a:t>
            </a:r>
            <a:r>
              <a:rPr spc="-5" dirty="0"/>
              <a:t>européenne</a:t>
            </a:r>
            <a:r>
              <a:rPr spc="-10" dirty="0"/>
              <a:t> </a:t>
            </a:r>
            <a:r>
              <a:rPr dirty="0"/>
              <a:t>à</a:t>
            </a:r>
            <a:r>
              <a:rPr spc="5" dirty="0"/>
              <a:t> </a:t>
            </a:r>
            <a:r>
              <a:rPr dirty="0"/>
              <a:t>la </a:t>
            </a:r>
            <a:r>
              <a:rPr spc="-5" dirty="0"/>
              <a:t>production</a:t>
            </a:r>
            <a:r>
              <a:rPr dirty="0"/>
              <a:t> </a:t>
            </a:r>
            <a:r>
              <a:rPr spc="-5" dirty="0"/>
              <a:t>de</a:t>
            </a:r>
            <a:r>
              <a:rPr dirty="0"/>
              <a:t> cette </a:t>
            </a:r>
            <a:r>
              <a:rPr spc="-5" dirty="0"/>
              <a:t>publication</a:t>
            </a:r>
            <a:r>
              <a:rPr dirty="0"/>
              <a:t> </a:t>
            </a:r>
            <a:r>
              <a:rPr spc="-5" dirty="0"/>
              <a:t>ne </a:t>
            </a:r>
            <a:r>
              <a:rPr dirty="0"/>
              <a:t>constitue</a:t>
            </a:r>
            <a:r>
              <a:rPr spc="-5" dirty="0"/>
              <a:t> pas une </a:t>
            </a:r>
            <a:r>
              <a:rPr dirty="0"/>
              <a:t>approbation</a:t>
            </a:r>
            <a:r>
              <a:rPr spc="5" dirty="0"/>
              <a:t> </a:t>
            </a:r>
            <a:r>
              <a:rPr spc="-5" dirty="0"/>
              <a:t>de</a:t>
            </a:r>
            <a:r>
              <a:rPr spc="-10" dirty="0"/>
              <a:t> </a:t>
            </a:r>
            <a:r>
              <a:rPr spc="-5" dirty="0"/>
              <a:t>son</a:t>
            </a:r>
            <a:r>
              <a:rPr dirty="0"/>
              <a:t> </a:t>
            </a:r>
            <a:r>
              <a:rPr spc="-5" dirty="0"/>
              <a:t>contenu,</a:t>
            </a:r>
            <a:r>
              <a:rPr spc="35" dirty="0"/>
              <a:t> </a:t>
            </a:r>
            <a:r>
              <a:rPr spc="-5" dirty="0"/>
              <a:t>qui</a:t>
            </a:r>
            <a:r>
              <a:rPr dirty="0"/>
              <a:t> reflète</a:t>
            </a:r>
            <a:r>
              <a:rPr spc="-5" dirty="0"/>
              <a:t> </a:t>
            </a:r>
            <a:r>
              <a:rPr spc="-15" dirty="0"/>
              <a:t>la</a:t>
            </a:r>
          </a:p>
          <a:p>
            <a:pPr marL="12700">
              <a:lnSpc>
                <a:spcPts val="1714"/>
              </a:lnSpc>
            </a:pPr>
            <a:r>
              <a:rPr spc="-30" dirty="0"/>
              <a:t>p</a:t>
            </a:r>
            <a:r>
              <a:rPr spc="-25" dirty="0"/>
              <a:t>os</a:t>
            </a:r>
            <a:r>
              <a:rPr spc="-30" dirty="0"/>
              <a:t>i</a:t>
            </a:r>
            <a:r>
              <a:rPr spc="-25" dirty="0"/>
              <a:t>t</a:t>
            </a:r>
            <a:r>
              <a:rPr spc="-30" dirty="0"/>
              <a:t>i</a:t>
            </a:r>
            <a:r>
              <a:rPr spc="-25" dirty="0"/>
              <a:t>o</a:t>
            </a:r>
            <a:r>
              <a:rPr dirty="0"/>
              <a:t>n</a:t>
            </a:r>
            <a:r>
              <a:rPr spc="-50" dirty="0"/>
              <a:t> </a:t>
            </a:r>
            <a:r>
              <a:rPr spc="-35" dirty="0"/>
              <a:t>d</a:t>
            </a:r>
            <a:r>
              <a:rPr dirty="0"/>
              <a:t>e</a:t>
            </a:r>
            <a:r>
              <a:rPr spc="-50" dirty="0"/>
              <a:t> </a:t>
            </a:r>
            <a:r>
              <a:rPr spc="-30" dirty="0"/>
              <a:t>l</a:t>
            </a:r>
            <a:r>
              <a:rPr dirty="0"/>
              <a:t>a</a:t>
            </a:r>
            <a:r>
              <a:rPr spc="-45" dirty="0"/>
              <a:t> </a:t>
            </a:r>
            <a:r>
              <a:rPr spc="-35" dirty="0"/>
              <a:t>C</a:t>
            </a:r>
            <a:r>
              <a:rPr spc="-25" dirty="0"/>
              <a:t>o</a:t>
            </a:r>
            <a:r>
              <a:rPr spc="-30" dirty="0"/>
              <a:t>m</a:t>
            </a:r>
            <a:r>
              <a:rPr spc="-25" dirty="0"/>
              <a:t>m</a:t>
            </a:r>
            <a:r>
              <a:rPr spc="-30" dirty="0"/>
              <a:t>i</a:t>
            </a:r>
            <a:r>
              <a:rPr spc="-25" dirty="0"/>
              <a:t>ss</a:t>
            </a:r>
            <a:r>
              <a:rPr spc="-30" dirty="0"/>
              <a:t>i</a:t>
            </a:r>
            <a:r>
              <a:rPr spc="-25" dirty="0"/>
              <a:t>o</a:t>
            </a:r>
            <a:r>
              <a:rPr dirty="0"/>
              <a:t>n</a:t>
            </a:r>
            <a:r>
              <a:rPr spc="-55" dirty="0"/>
              <a:t> </a:t>
            </a:r>
            <a:r>
              <a:rPr spc="-30" dirty="0"/>
              <a:t>eu</a:t>
            </a:r>
            <a:r>
              <a:rPr spc="-25" dirty="0"/>
              <a:t>ro</a:t>
            </a:r>
            <a:r>
              <a:rPr spc="-30" dirty="0"/>
              <a:t>péen</a:t>
            </a:r>
            <a:r>
              <a:rPr spc="-25" dirty="0"/>
              <a:t>n</a:t>
            </a:r>
            <a:r>
              <a:rPr spc="-30" dirty="0"/>
              <a:t>e</a:t>
            </a:r>
            <a:r>
              <a:rPr dirty="0"/>
              <a:t>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deepl.com/pro?cta=edit-document&amp;pdf=1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7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8864600"/>
            <a:ext cx="18288000" cy="1423670"/>
            <a:chOff x="0" y="8864600"/>
            <a:chExt cx="18288000" cy="1423670"/>
          </a:xfrm>
        </p:grpSpPr>
        <p:sp>
          <p:nvSpPr>
            <p:cNvPr id="3" name="object 3"/>
            <p:cNvSpPr/>
            <p:nvPr/>
          </p:nvSpPr>
          <p:spPr>
            <a:xfrm>
              <a:off x="0" y="8950325"/>
              <a:ext cx="18287365" cy="1337945"/>
            </a:xfrm>
            <a:custGeom>
              <a:avLst/>
              <a:gdLst/>
              <a:ahLst/>
              <a:cxnLst/>
              <a:rect l="l" t="t" r="r" b="b"/>
              <a:pathLst>
                <a:path w="18287365" h="1337945">
                  <a:moveTo>
                    <a:pt x="18287365" y="0"/>
                  </a:moveTo>
                  <a:lnTo>
                    <a:pt x="0" y="0"/>
                  </a:lnTo>
                  <a:lnTo>
                    <a:pt x="0" y="1337945"/>
                  </a:lnTo>
                  <a:lnTo>
                    <a:pt x="18287365" y="1337945"/>
                  </a:lnTo>
                  <a:lnTo>
                    <a:pt x="18287365" y="0"/>
                  </a:lnTo>
                  <a:close/>
                </a:path>
              </a:pathLst>
            </a:custGeom>
            <a:solidFill>
              <a:srgbClr val="F9C6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8864600"/>
              <a:ext cx="18288000" cy="85725"/>
            </a:xfrm>
            <a:custGeom>
              <a:avLst/>
              <a:gdLst/>
              <a:ahLst/>
              <a:cxnLst/>
              <a:rect l="l" t="t" r="r" b="b"/>
              <a:pathLst>
                <a:path w="18288000" h="85725">
                  <a:moveTo>
                    <a:pt x="18288000" y="0"/>
                  </a:moveTo>
                  <a:lnTo>
                    <a:pt x="0" y="0"/>
                  </a:lnTo>
                  <a:lnTo>
                    <a:pt x="0" y="85725"/>
                  </a:lnTo>
                  <a:lnTo>
                    <a:pt x="18288000" y="85725"/>
                  </a:lnTo>
                  <a:lnTo>
                    <a:pt x="182880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57275" y="9265284"/>
              <a:ext cx="3152775" cy="666750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8131809" y="4209033"/>
            <a:ext cx="160020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85" dirty="0"/>
              <a:t>ﬂy-project.eu</a:t>
            </a:r>
            <a:endParaRPr sz="2000"/>
          </a:p>
        </p:txBody>
      </p:sp>
      <p:sp>
        <p:nvSpPr>
          <p:cNvPr id="7" name="object 7"/>
          <p:cNvSpPr txBox="1"/>
          <p:nvPr/>
        </p:nvSpPr>
        <p:spPr>
          <a:xfrm>
            <a:off x="5752084" y="5619750"/>
            <a:ext cx="8301990" cy="21837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1" spc="-5" dirty="0">
                <a:latin typeface="Calibri"/>
                <a:cs typeface="Calibri"/>
              </a:rPr>
              <a:t>Dangers</a:t>
            </a:r>
            <a:r>
              <a:rPr sz="4800" b="1" spc="-30" dirty="0">
                <a:latin typeface="Calibri"/>
                <a:cs typeface="Calibri"/>
              </a:rPr>
              <a:t> </a:t>
            </a:r>
            <a:r>
              <a:rPr sz="4800" b="1" spc="-5" dirty="0">
                <a:latin typeface="Calibri"/>
                <a:cs typeface="Calibri"/>
              </a:rPr>
              <a:t>et</a:t>
            </a:r>
            <a:r>
              <a:rPr sz="4800" b="1" spc="-25" dirty="0">
                <a:latin typeface="Calibri"/>
                <a:cs typeface="Calibri"/>
              </a:rPr>
              <a:t> </a:t>
            </a:r>
            <a:r>
              <a:rPr sz="4800" b="1" spc="-5" dirty="0">
                <a:latin typeface="Calibri"/>
                <a:cs typeface="Calibri"/>
              </a:rPr>
              <a:t>risques</a:t>
            </a:r>
            <a:r>
              <a:rPr sz="4800" b="1" spc="-25" dirty="0">
                <a:latin typeface="Calibri"/>
                <a:cs typeface="Calibri"/>
              </a:rPr>
              <a:t> </a:t>
            </a:r>
            <a:r>
              <a:rPr sz="4800" b="1" dirty="0">
                <a:latin typeface="Calibri"/>
                <a:cs typeface="Calibri"/>
              </a:rPr>
              <a:t>du</a:t>
            </a:r>
            <a:r>
              <a:rPr sz="4800" b="1" spc="50" dirty="0">
                <a:latin typeface="Calibri"/>
                <a:cs typeface="Calibri"/>
              </a:rPr>
              <a:t> </a:t>
            </a:r>
            <a:r>
              <a:rPr sz="4800" b="1" dirty="0">
                <a:latin typeface="Calibri"/>
                <a:cs typeface="Calibri"/>
              </a:rPr>
              <a:t>partenaire</a:t>
            </a:r>
            <a:endParaRPr sz="4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4450" dirty="0">
              <a:latin typeface="Calibri"/>
              <a:cs typeface="Calibri"/>
            </a:endParaRPr>
          </a:p>
          <a:p>
            <a:pPr marR="1028065" algn="ctr">
              <a:lnSpc>
                <a:spcPct val="100000"/>
              </a:lnSpc>
              <a:spcBef>
                <a:spcPts val="5"/>
              </a:spcBef>
            </a:pPr>
            <a:r>
              <a:rPr sz="4800" b="1" spc="-5" dirty="0">
                <a:latin typeface="Calibri"/>
                <a:cs typeface="Calibri"/>
              </a:rPr>
              <a:t>financier</a:t>
            </a:r>
            <a:r>
              <a:rPr sz="4800" b="1" spc="-25" dirty="0">
                <a:latin typeface="Calibri"/>
                <a:cs typeface="Calibri"/>
              </a:rPr>
              <a:t> </a:t>
            </a:r>
            <a:r>
              <a:rPr sz="4800" b="1" dirty="0">
                <a:latin typeface="Calibri"/>
                <a:cs typeface="Calibri"/>
              </a:rPr>
              <a:t>:</a:t>
            </a:r>
            <a:r>
              <a:rPr sz="4800" b="1" spc="-15" dirty="0">
                <a:latin typeface="Calibri"/>
                <a:cs typeface="Calibri"/>
              </a:rPr>
              <a:t> </a:t>
            </a:r>
            <a:r>
              <a:rPr sz="4800" b="1" dirty="0">
                <a:latin typeface="Calibri"/>
                <a:cs typeface="Calibri"/>
              </a:rPr>
              <a:t>IDP</a:t>
            </a:r>
            <a:r>
              <a:rPr sz="4800" b="1" spc="-20" dirty="0">
                <a:latin typeface="Calibri"/>
                <a:cs typeface="Calibri"/>
              </a:rPr>
              <a:t> </a:t>
            </a:r>
            <a:r>
              <a:rPr sz="4800" b="1" dirty="0">
                <a:latin typeface="Calibri"/>
                <a:cs typeface="Calibri"/>
              </a:rPr>
              <a:t>&amp;</a:t>
            </a:r>
            <a:r>
              <a:rPr sz="4800" b="1" spc="-15" dirty="0">
                <a:latin typeface="Calibri"/>
                <a:cs typeface="Calibri"/>
              </a:rPr>
              <a:t> </a:t>
            </a:r>
            <a:r>
              <a:rPr sz="4800" b="1" dirty="0">
                <a:latin typeface="Calibri"/>
                <a:cs typeface="Calibri"/>
              </a:rPr>
              <a:t>IHF</a:t>
            </a:r>
            <a:endParaRPr sz="48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35932" y="9345421"/>
            <a:ext cx="11344910" cy="5181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700"/>
              </a:lnSpc>
              <a:spcBef>
                <a:spcPts val="100"/>
              </a:spcBef>
            </a:pPr>
            <a:r>
              <a:rPr sz="1500" dirty="0">
                <a:latin typeface="Calibri"/>
                <a:cs typeface="Calibri"/>
              </a:rPr>
              <a:t>"Le</a:t>
            </a:r>
            <a:r>
              <a:rPr sz="1500" spc="-5" dirty="0">
                <a:latin typeface="Calibri"/>
                <a:cs typeface="Calibri"/>
              </a:rPr>
              <a:t> soutien</a:t>
            </a:r>
            <a:r>
              <a:rPr sz="150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de </a:t>
            </a:r>
            <a:r>
              <a:rPr sz="1500" dirty="0">
                <a:latin typeface="Calibri"/>
                <a:cs typeface="Calibri"/>
              </a:rPr>
              <a:t>la</a:t>
            </a:r>
            <a:r>
              <a:rPr sz="1500" spc="5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Commission</a:t>
            </a:r>
            <a:r>
              <a:rPr sz="150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européenne </a:t>
            </a:r>
            <a:r>
              <a:rPr sz="1500" dirty="0">
                <a:latin typeface="Calibri"/>
                <a:cs typeface="Calibri"/>
              </a:rPr>
              <a:t>à la</a:t>
            </a:r>
            <a:r>
              <a:rPr sz="1500" spc="5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production</a:t>
            </a:r>
            <a:r>
              <a:rPr sz="150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de</a:t>
            </a:r>
            <a:r>
              <a:rPr sz="1500" dirty="0">
                <a:latin typeface="Calibri"/>
                <a:cs typeface="Calibri"/>
              </a:rPr>
              <a:t> cette </a:t>
            </a:r>
            <a:r>
              <a:rPr sz="1500" spc="-5" dirty="0">
                <a:latin typeface="Calibri"/>
                <a:cs typeface="Calibri"/>
              </a:rPr>
              <a:t>publication</a:t>
            </a:r>
            <a:r>
              <a:rPr sz="150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ne </a:t>
            </a:r>
            <a:r>
              <a:rPr sz="1500" dirty="0">
                <a:latin typeface="Calibri"/>
                <a:cs typeface="Calibri"/>
              </a:rPr>
              <a:t>constitue</a:t>
            </a:r>
            <a:r>
              <a:rPr sz="1500" spc="-5" dirty="0">
                <a:latin typeface="Calibri"/>
                <a:cs typeface="Calibri"/>
              </a:rPr>
              <a:t> pas une</a:t>
            </a:r>
            <a:r>
              <a:rPr sz="1500" dirty="0">
                <a:latin typeface="Calibri"/>
                <a:cs typeface="Calibri"/>
              </a:rPr>
              <a:t> approbation </a:t>
            </a:r>
            <a:r>
              <a:rPr sz="1500" spc="-5" dirty="0">
                <a:latin typeface="Calibri"/>
                <a:cs typeface="Calibri"/>
              </a:rPr>
              <a:t>du</a:t>
            </a:r>
            <a:r>
              <a:rPr sz="1500" dirty="0">
                <a:latin typeface="Calibri"/>
                <a:cs typeface="Calibri"/>
              </a:rPr>
              <a:t> contenu </a:t>
            </a:r>
            <a:r>
              <a:rPr sz="1500" spc="-5" dirty="0">
                <a:latin typeface="Calibri"/>
                <a:cs typeface="Calibri"/>
              </a:rPr>
              <a:t>qui</a:t>
            </a:r>
            <a:r>
              <a:rPr sz="1500" spc="3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ne</a:t>
            </a:r>
            <a:r>
              <a:rPr sz="1500" spc="-1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reflète</a:t>
            </a:r>
            <a:r>
              <a:rPr sz="1500" spc="5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que </a:t>
            </a:r>
            <a:r>
              <a:rPr sz="1500" dirty="0">
                <a:latin typeface="Calibri"/>
                <a:cs typeface="Calibri"/>
              </a:rPr>
              <a:t>les </a:t>
            </a:r>
            <a:r>
              <a:rPr sz="1500" spc="-325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opinions</a:t>
            </a:r>
            <a:r>
              <a:rPr sz="150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des</a:t>
            </a:r>
            <a:r>
              <a:rPr sz="1500" dirty="0">
                <a:latin typeface="Calibri"/>
                <a:cs typeface="Calibri"/>
              </a:rPr>
              <a:t> auteurs,</a:t>
            </a:r>
            <a:r>
              <a:rPr sz="1500" spc="-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et la</a:t>
            </a:r>
            <a:r>
              <a:rPr sz="1500" spc="5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Commission ne peut</a:t>
            </a:r>
            <a:r>
              <a:rPr sz="1500" dirty="0">
                <a:latin typeface="Calibri"/>
                <a:cs typeface="Calibri"/>
              </a:rPr>
              <a:t> être tenue responsable</a:t>
            </a:r>
            <a:r>
              <a:rPr sz="1500" spc="-1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de l'usage</a:t>
            </a:r>
            <a:r>
              <a:rPr sz="1500" spc="-1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qui pourrait</a:t>
            </a:r>
            <a:r>
              <a:rPr sz="1500" dirty="0">
                <a:latin typeface="Calibri"/>
                <a:cs typeface="Calibri"/>
              </a:rPr>
              <a:t> être</a:t>
            </a:r>
            <a:r>
              <a:rPr sz="1500" spc="-1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fait</a:t>
            </a:r>
            <a:r>
              <a:rPr sz="150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des</a:t>
            </a:r>
            <a:r>
              <a:rPr sz="150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informations</a:t>
            </a:r>
            <a:r>
              <a:rPr sz="150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qu'elle</a:t>
            </a:r>
            <a:r>
              <a:rPr sz="1500" dirty="0">
                <a:latin typeface="Calibri"/>
                <a:cs typeface="Calibri"/>
              </a:rPr>
              <a:t> contient."</a:t>
            </a:r>
            <a:endParaRPr sz="1500">
              <a:latin typeface="Calibri"/>
              <a:cs typeface="Calibri"/>
            </a:endParaRPr>
          </a:p>
        </p:txBody>
      </p:sp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568315" y="1831339"/>
            <a:ext cx="7245477" cy="2123439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65109" y="6868159"/>
            <a:ext cx="570360" cy="1712530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10686415" cy="807084"/>
          </a:xfrm>
          <a:prstGeom prst="rect">
            <a:avLst/>
          </a:prstGeom>
        </p:spPr>
      </p:pic>
      <p:sp>
        <p:nvSpPr>
          <p:cNvPr id="12" name="object 12"/>
          <p:cNvSpPr txBox="1"/>
          <p:nvPr/>
        </p:nvSpPr>
        <p:spPr>
          <a:xfrm>
            <a:off x="2465323" y="227329"/>
            <a:ext cx="4000500" cy="32448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>
              <a:lnSpc>
                <a:spcPts val="1150"/>
              </a:lnSpc>
              <a:spcBef>
                <a:spcPts val="180"/>
              </a:spcBef>
            </a:pPr>
            <a:r>
              <a:rPr sz="1000" spc="-5" dirty="0">
                <a:solidFill>
                  <a:srgbClr val="0F2B46"/>
                </a:solidFill>
                <a:latin typeface="Arial MT"/>
                <a:cs typeface="Arial MT"/>
              </a:rPr>
              <a:t>Abonnez-vous</a:t>
            </a:r>
            <a:r>
              <a:rPr sz="1000" dirty="0">
                <a:solidFill>
                  <a:srgbClr val="0F2B46"/>
                </a:solidFill>
                <a:latin typeface="Arial MT"/>
                <a:cs typeface="Arial MT"/>
              </a:rPr>
              <a:t> à</a:t>
            </a:r>
            <a:r>
              <a:rPr sz="1000" spc="5" dirty="0">
                <a:solidFill>
                  <a:srgbClr val="0F2B46"/>
                </a:solidFill>
                <a:latin typeface="Arial MT"/>
                <a:cs typeface="Arial MT"/>
              </a:rPr>
              <a:t> </a:t>
            </a:r>
            <a:r>
              <a:rPr sz="1000" spc="-5" dirty="0">
                <a:solidFill>
                  <a:srgbClr val="0F2B46"/>
                </a:solidFill>
                <a:latin typeface="Arial MT"/>
                <a:cs typeface="Arial MT"/>
              </a:rPr>
              <a:t>DeepL</a:t>
            </a:r>
            <a:r>
              <a:rPr sz="1000" dirty="0">
                <a:solidFill>
                  <a:srgbClr val="0F2B46"/>
                </a:solidFill>
                <a:latin typeface="Arial MT"/>
                <a:cs typeface="Arial MT"/>
              </a:rPr>
              <a:t> </a:t>
            </a:r>
            <a:r>
              <a:rPr sz="1000" spc="-5" dirty="0">
                <a:solidFill>
                  <a:srgbClr val="0F2B46"/>
                </a:solidFill>
                <a:latin typeface="Arial MT"/>
                <a:cs typeface="Arial MT"/>
              </a:rPr>
              <a:t>Pro</a:t>
            </a:r>
            <a:r>
              <a:rPr sz="1000" spc="5" dirty="0">
                <a:solidFill>
                  <a:srgbClr val="0F2B46"/>
                </a:solidFill>
                <a:latin typeface="Arial MT"/>
                <a:cs typeface="Arial MT"/>
              </a:rPr>
              <a:t> </a:t>
            </a:r>
            <a:r>
              <a:rPr sz="1000" spc="-5" dirty="0">
                <a:solidFill>
                  <a:srgbClr val="0F2B46"/>
                </a:solidFill>
                <a:latin typeface="Arial MT"/>
                <a:cs typeface="Arial MT"/>
              </a:rPr>
              <a:t>pour</a:t>
            </a:r>
            <a:r>
              <a:rPr sz="1000" dirty="0">
                <a:solidFill>
                  <a:srgbClr val="0F2B46"/>
                </a:solidFill>
                <a:latin typeface="Arial MT"/>
                <a:cs typeface="Arial MT"/>
              </a:rPr>
              <a:t> </a:t>
            </a:r>
            <a:r>
              <a:rPr sz="1000" spc="-5" dirty="0">
                <a:solidFill>
                  <a:srgbClr val="0F2B46"/>
                </a:solidFill>
                <a:latin typeface="Arial MT"/>
                <a:cs typeface="Arial MT"/>
              </a:rPr>
              <a:t>traduire</a:t>
            </a:r>
            <a:r>
              <a:rPr sz="1000" spc="5" dirty="0">
                <a:solidFill>
                  <a:srgbClr val="0F2B46"/>
                </a:solidFill>
                <a:latin typeface="Arial MT"/>
                <a:cs typeface="Arial MT"/>
              </a:rPr>
              <a:t> </a:t>
            </a:r>
            <a:r>
              <a:rPr sz="1000" spc="-5" dirty="0">
                <a:solidFill>
                  <a:srgbClr val="0F2B46"/>
                </a:solidFill>
                <a:latin typeface="Arial MT"/>
                <a:cs typeface="Arial MT"/>
              </a:rPr>
              <a:t>des</a:t>
            </a:r>
            <a:r>
              <a:rPr sz="1000" spc="5" dirty="0">
                <a:solidFill>
                  <a:srgbClr val="0F2B46"/>
                </a:solidFill>
                <a:latin typeface="Arial MT"/>
                <a:cs typeface="Arial MT"/>
              </a:rPr>
              <a:t> </a:t>
            </a:r>
            <a:r>
              <a:rPr sz="1000" spc="-5" dirty="0">
                <a:solidFill>
                  <a:srgbClr val="0F2B46"/>
                </a:solidFill>
                <a:latin typeface="Arial MT"/>
                <a:cs typeface="Arial MT"/>
              </a:rPr>
              <a:t>fichiers plus</a:t>
            </a:r>
            <a:r>
              <a:rPr sz="1000" spc="5" dirty="0">
                <a:solidFill>
                  <a:srgbClr val="0F2B46"/>
                </a:solidFill>
                <a:latin typeface="Arial MT"/>
                <a:cs typeface="Arial MT"/>
              </a:rPr>
              <a:t> </a:t>
            </a:r>
            <a:r>
              <a:rPr sz="1000" spc="-5" dirty="0">
                <a:solidFill>
                  <a:srgbClr val="0F2B46"/>
                </a:solidFill>
                <a:latin typeface="Arial MT"/>
                <a:cs typeface="Arial MT"/>
              </a:rPr>
              <a:t>volumineux. </a:t>
            </a:r>
            <a:r>
              <a:rPr sz="1000" spc="-265" dirty="0">
                <a:solidFill>
                  <a:srgbClr val="0F2B46"/>
                </a:solidFill>
                <a:latin typeface="Arial MT"/>
                <a:cs typeface="Arial MT"/>
              </a:rPr>
              <a:t> </a:t>
            </a:r>
            <a:r>
              <a:rPr sz="1000" dirty="0">
                <a:solidFill>
                  <a:srgbClr val="0F2B46"/>
                </a:solidFill>
                <a:latin typeface="Arial MT"/>
                <a:cs typeface="Arial MT"/>
              </a:rPr>
              <a:t>Visitez</a:t>
            </a:r>
            <a:r>
              <a:rPr sz="1000" spc="-5" dirty="0">
                <a:solidFill>
                  <a:srgbClr val="0F2B46"/>
                </a:solidFill>
                <a:latin typeface="Arial MT"/>
                <a:cs typeface="Arial MT"/>
              </a:rPr>
              <a:t> </a:t>
            </a:r>
            <a:r>
              <a:rPr sz="1000" spc="-5" dirty="0">
                <a:solidFill>
                  <a:srgbClr val="006393"/>
                </a:solidFill>
                <a:latin typeface="Arial MT"/>
                <a:cs typeface="Arial MT"/>
                <a:hlinkClick r:id="rId6"/>
              </a:rPr>
              <a:t>www.DeepL.com/pro</a:t>
            </a:r>
            <a:r>
              <a:rPr sz="1000" spc="-5" dirty="0">
                <a:solidFill>
                  <a:srgbClr val="0F2B46"/>
                </a:solidFill>
                <a:latin typeface="Arial MT"/>
                <a:cs typeface="Arial MT"/>
              </a:rPr>
              <a:t>pour</a:t>
            </a:r>
            <a:r>
              <a:rPr sz="1000" dirty="0">
                <a:solidFill>
                  <a:srgbClr val="0F2B46"/>
                </a:solidFill>
                <a:latin typeface="Arial MT"/>
                <a:cs typeface="Arial MT"/>
              </a:rPr>
              <a:t> </a:t>
            </a:r>
            <a:r>
              <a:rPr sz="1000" spc="-5" dirty="0">
                <a:solidFill>
                  <a:srgbClr val="0F2B46"/>
                </a:solidFill>
                <a:latin typeface="Arial MT"/>
                <a:cs typeface="Arial MT"/>
              </a:rPr>
              <a:t>en</a:t>
            </a:r>
            <a:r>
              <a:rPr sz="1000" dirty="0">
                <a:solidFill>
                  <a:srgbClr val="0F2B46"/>
                </a:solidFill>
                <a:latin typeface="Arial MT"/>
                <a:cs typeface="Arial MT"/>
              </a:rPr>
              <a:t> </a:t>
            </a:r>
            <a:r>
              <a:rPr sz="1000" spc="-5" dirty="0">
                <a:solidFill>
                  <a:srgbClr val="0F2B46"/>
                </a:solidFill>
                <a:latin typeface="Arial MT"/>
                <a:cs typeface="Arial MT"/>
              </a:rPr>
              <a:t>savoir</a:t>
            </a:r>
            <a:r>
              <a:rPr sz="1000" dirty="0">
                <a:solidFill>
                  <a:srgbClr val="0F2B46"/>
                </a:solidFill>
                <a:latin typeface="Arial MT"/>
                <a:cs typeface="Arial MT"/>
              </a:rPr>
              <a:t> </a:t>
            </a:r>
            <a:r>
              <a:rPr sz="1000" spc="-5" dirty="0">
                <a:solidFill>
                  <a:srgbClr val="0F2B46"/>
                </a:solidFill>
                <a:latin typeface="Arial MT"/>
                <a:cs typeface="Arial MT"/>
              </a:rPr>
              <a:t>plus.</a:t>
            </a:r>
            <a:endParaRPr sz="10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8813495"/>
            <a:ext cx="18288000" cy="1474470"/>
            <a:chOff x="0" y="8813495"/>
            <a:chExt cx="18288000" cy="1474470"/>
          </a:xfrm>
        </p:grpSpPr>
        <p:sp>
          <p:nvSpPr>
            <p:cNvPr id="3" name="object 3"/>
            <p:cNvSpPr/>
            <p:nvPr/>
          </p:nvSpPr>
          <p:spPr>
            <a:xfrm>
              <a:off x="0" y="8906510"/>
              <a:ext cx="18287365" cy="1381125"/>
            </a:xfrm>
            <a:custGeom>
              <a:avLst/>
              <a:gdLst/>
              <a:ahLst/>
              <a:cxnLst/>
              <a:rect l="l" t="t" r="r" b="b"/>
              <a:pathLst>
                <a:path w="18287365" h="1381125">
                  <a:moveTo>
                    <a:pt x="18287365" y="0"/>
                  </a:moveTo>
                  <a:lnTo>
                    <a:pt x="0" y="0"/>
                  </a:lnTo>
                  <a:lnTo>
                    <a:pt x="0" y="1381125"/>
                  </a:lnTo>
                  <a:lnTo>
                    <a:pt x="18287365" y="1381125"/>
                  </a:lnTo>
                  <a:lnTo>
                    <a:pt x="18287365" y="0"/>
                  </a:lnTo>
                  <a:close/>
                </a:path>
              </a:pathLst>
            </a:custGeom>
            <a:solidFill>
              <a:srgbClr val="F9C60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57275" y="9265285"/>
              <a:ext cx="3152775" cy="666750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0" y="8856345"/>
              <a:ext cx="18288000" cy="0"/>
            </a:xfrm>
            <a:custGeom>
              <a:avLst/>
              <a:gdLst/>
              <a:ahLst/>
              <a:cxnLst/>
              <a:rect l="l" t="t" r="r" b="b"/>
              <a:pathLst>
                <a:path w="18288000">
                  <a:moveTo>
                    <a:pt x="0" y="0"/>
                  </a:moveTo>
                  <a:lnTo>
                    <a:pt x="18288000" y="0"/>
                  </a:lnTo>
                </a:path>
              </a:pathLst>
            </a:custGeom>
            <a:ln w="856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253744" y="1600708"/>
            <a:ext cx="1120521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Unité</a:t>
            </a:r>
            <a:r>
              <a:rPr dirty="0"/>
              <a:t> </a:t>
            </a:r>
            <a:r>
              <a:rPr spc="-5" dirty="0"/>
              <a:t>2</a:t>
            </a:r>
            <a:r>
              <a:rPr spc="5" dirty="0"/>
              <a:t> </a:t>
            </a:r>
            <a:r>
              <a:rPr spc="-5" dirty="0"/>
              <a:t>:</a:t>
            </a:r>
            <a:r>
              <a:rPr spc="5" dirty="0"/>
              <a:t> </a:t>
            </a:r>
            <a:r>
              <a:rPr spc="-5" dirty="0"/>
              <a:t>Comment</a:t>
            </a:r>
            <a:r>
              <a:rPr spc="5" dirty="0"/>
              <a:t> </a:t>
            </a:r>
            <a:r>
              <a:rPr spc="-5" dirty="0"/>
              <a:t>atténuer</a:t>
            </a:r>
            <a:r>
              <a:rPr spc="5" dirty="0"/>
              <a:t> </a:t>
            </a:r>
            <a:r>
              <a:rPr spc="-5" dirty="0"/>
              <a:t>le</a:t>
            </a:r>
            <a:r>
              <a:rPr spc="-20" dirty="0"/>
              <a:t> </a:t>
            </a:r>
            <a:r>
              <a:rPr spc="-10" dirty="0"/>
              <a:t>risque</a:t>
            </a:r>
            <a:r>
              <a:rPr spc="-25" dirty="0"/>
              <a:t> </a:t>
            </a:r>
            <a:r>
              <a:rPr spc="-10" dirty="0"/>
              <a:t>financier</a:t>
            </a:r>
            <a:r>
              <a:rPr spc="45" dirty="0"/>
              <a:t> </a:t>
            </a:r>
            <a:r>
              <a:rPr spc="-5" dirty="0"/>
              <a:t>?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253744" y="2790951"/>
            <a:ext cx="15703550" cy="44608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b="1" spc="-5" dirty="0">
                <a:latin typeface="Calibri"/>
                <a:cs typeface="Calibri"/>
              </a:rPr>
              <a:t>Une</a:t>
            </a:r>
            <a:r>
              <a:rPr sz="3200" b="1" spc="10" dirty="0">
                <a:latin typeface="Calibri"/>
                <a:cs typeface="Calibri"/>
              </a:rPr>
              <a:t> </a:t>
            </a:r>
            <a:r>
              <a:rPr sz="3200" b="1" spc="-15" dirty="0">
                <a:latin typeface="Calibri"/>
                <a:cs typeface="Calibri"/>
              </a:rPr>
              <a:t>approche </a:t>
            </a:r>
            <a:r>
              <a:rPr sz="3200" b="1" spc="-5" dirty="0">
                <a:latin typeface="Calibri"/>
                <a:cs typeface="Calibri"/>
              </a:rPr>
              <a:t>quadridimensionnelle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550">
              <a:latin typeface="Calibri"/>
              <a:cs typeface="Calibri"/>
            </a:endParaRPr>
          </a:p>
          <a:p>
            <a:pPr marL="12700" marR="177800">
              <a:lnSpc>
                <a:spcPts val="3340"/>
              </a:lnSpc>
            </a:pPr>
            <a:r>
              <a:rPr sz="2800" spc="-5" dirty="0">
                <a:latin typeface="Calibri"/>
                <a:cs typeface="Calibri"/>
              </a:rPr>
              <a:t>Lorsqu'il</a:t>
            </a:r>
            <a:r>
              <a:rPr sz="2800" dirty="0">
                <a:latin typeface="Calibri"/>
                <a:cs typeface="Calibri"/>
              </a:rPr>
              <a:t> y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un risque,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il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y a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aussi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une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contre-mesure.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Dans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une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certaine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mesure,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nombreuses formes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risque </a:t>
            </a:r>
            <a:r>
              <a:rPr sz="2800" spc="-5" dirty="0">
                <a:latin typeface="Calibri"/>
                <a:cs typeface="Calibri"/>
              </a:rPr>
              <a:t>financier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peuvent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être </a:t>
            </a:r>
            <a:r>
              <a:rPr sz="2800" spc="-5" dirty="0">
                <a:latin typeface="Calibri"/>
                <a:cs typeface="Calibri"/>
              </a:rPr>
              <a:t>prédites, ou du </a:t>
            </a:r>
            <a:r>
              <a:rPr sz="2800" dirty="0">
                <a:latin typeface="Calibri"/>
                <a:cs typeface="Calibri"/>
              </a:rPr>
              <a:t>moins </a:t>
            </a:r>
            <a:r>
              <a:rPr sz="2800" spc="-5" dirty="0">
                <a:latin typeface="Calibri"/>
                <a:cs typeface="Calibri"/>
              </a:rPr>
              <a:t>estimées.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750">
              <a:latin typeface="Calibri"/>
              <a:cs typeface="Calibri"/>
            </a:endParaRPr>
          </a:p>
          <a:p>
            <a:pPr marL="12700" marR="5080">
              <a:lnSpc>
                <a:spcPts val="3350"/>
              </a:lnSpc>
            </a:pPr>
            <a:r>
              <a:rPr sz="2800" spc="-5" dirty="0">
                <a:latin typeface="Calibri"/>
                <a:cs typeface="Calibri"/>
              </a:rPr>
              <a:t>La gestion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des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risques</a:t>
            </a:r>
            <a:r>
              <a:rPr sz="2800" dirty="0">
                <a:latin typeface="Calibri"/>
                <a:cs typeface="Calibri"/>
              </a:rPr>
              <a:t> est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avant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tout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une question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 planification</a:t>
            </a:r>
            <a:r>
              <a:rPr sz="2800" dirty="0">
                <a:latin typeface="Calibri"/>
                <a:cs typeface="Calibri"/>
              </a:rPr>
              <a:t> :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être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conscient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du</a:t>
            </a:r>
            <a:r>
              <a:rPr sz="2800" dirty="0">
                <a:latin typeface="Calibri"/>
                <a:cs typeface="Calibri"/>
              </a:rPr>
              <a:t> risque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est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à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mi-chemin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 l'opération</a:t>
            </a:r>
            <a:r>
              <a:rPr sz="2800" dirty="0">
                <a:latin typeface="Calibri"/>
                <a:cs typeface="Calibri"/>
              </a:rPr>
              <a:t> consistant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à </a:t>
            </a:r>
            <a:r>
              <a:rPr sz="2800" spc="-5" dirty="0">
                <a:latin typeface="Calibri"/>
                <a:cs typeface="Calibri"/>
              </a:rPr>
              <a:t>se </a:t>
            </a:r>
            <a:r>
              <a:rPr sz="2800" dirty="0">
                <a:latin typeface="Calibri"/>
                <a:cs typeface="Calibri"/>
              </a:rPr>
              <a:t>couvrir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et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à </a:t>
            </a:r>
            <a:r>
              <a:rPr sz="2800" spc="-5" dirty="0">
                <a:latin typeface="Calibri"/>
                <a:cs typeface="Calibri"/>
              </a:rPr>
              <a:t>se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protéger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scénarios désagréables </a:t>
            </a:r>
            <a:r>
              <a:rPr sz="2800" dirty="0">
                <a:latin typeface="Calibri"/>
                <a:cs typeface="Calibri"/>
              </a:rPr>
              <a:t>et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perturbateurs.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750">
              <a:latin typeface="Calibri"/>
              <a:cs typeface="Calibri"/>
            </a:endParaRPr>
          </a:p>
          <a:p>
            <a:pPr marL="12700" marR="1134110">
              <a:lnSpc>
                <a:spcPts val="3340"/>
              </a:lnSpc>
            </a:pPr>
            <a:r>
              <a:rPr sz="2800" dirty="0">
                <a:latin typeface="Calibri"/>
                <a:cs typeface="Calibri"/>
              </a:rPr>
              <a:t>Pour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une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gestion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efficace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des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risques,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il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faut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intervenir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sur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les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cinq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éléments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financiers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clés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d'où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peut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provenir </a:t>
            </a:r>
            <a:r>
              <a:rPr sz="2800" dirty="0">
                <a:latin typeface="Calibri"/>
                <a:cs typeface="Calibri"/>
              </a:rPr>
              <a:t>le risque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: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53744" y="7796276"/>
            <a:ext cx="1174178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84095" algn="l"/>
                <a:tab pos="5232400" algn="l"/>
                <a:tab pos="9292590" algn="l"/>
              </a:tabLst>
            </a:pPr>
            <a:r>
              <a:rPr sz="4200" b="1" spc="-22" baseline="1984" dirty="0">
                <a:solidFill>
                  <a:srgbClr val="001F5F"/>
                </a:solidFill>
                <a:latin typeface="Calibri"/>
                <a:cs typeface="Calibri"/>
              </a:rPr>
              <a:t>RECETTES	</a:t>
            </a:r>
            <a:r>
              <a:rPr sz="2800" b="1" spc="-15" dirty="0">
                <a:solidFill>
                  <a:srgbClr val="001F5F"/>
                </a:solidFill>
                <a:latin typeface="Calibri"/>
                <a:cs typeface="Calibri"/>
              </a:rPr>
              <a:t>DÉPENSES	ACTIFS/INVESTISSEMENTS	</a:t>
            </a:r>
            <a:r>
              <a:rPr sz="2800" b="1" spc="-5" dirty="0">
                <a:solidFill>
                  <a:srgbClr val="001F5F"/>
                </a:solidFill>
                <a:latin typeface="Calibri"/>
                <a:cs typeface="Calibri"/>
              </a:rPr>
              <a:t>DETTE</a:t>
            </a:r>
            <a:r>
              <a:rPr sz="2800" b="1" spc="-3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Calibri"/>
                <a:cs typeface="Calibri"/>
              </a:rPr>
              <a:t>et</a:t>
            </a:r>
            <a:r>
              <a:rPr sz="2800" b="1" spc="-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spc="-15" dirty="0">
                <a:solidFill>
                  <a:srgbClr val="001F5F"/>
                </a:solidFill>
                <a:latin typeface="Calibri"/>
                <a:cs typeface="Calibri"/>
              </a:rPr>
              <a:t>CRÉDIT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712189" y="7783321"/>
            <a:ext cx="270065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-15" dirty="0">
                <a:solidFill>
                  <a:srgbClr val="001F5F"/>
                </a:solidFill>
                <a:latin typeface="Calibri"/>
                <a:cs typeface="Calibri"/>
              </a:rPr>
              <a:t>ENVIRONNEMENT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10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4643100" y="1029335"/>
            <a:ext cx="2603880" cy="761365"/>
          </a:xfrm>
          <a:prstGeom prst="rect">
            <a:avLst/>
          </a:prstGeom>
        </p:spPr>
      </p:pic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40"/>
              </a:lnSpc>
            </a:pPr>
            <a:r>
              <a:rPr dirty="0"/>
              <a:t>"Le</a:t>
            </a:r>
            <a:r>
              <a:rPr spc="-5" dirty="0"/>
              <a:t> soutien de</a:t>
            </a:r>
            <a:r>
              <a:rPr dirty="0"/>
              <a:t> la </a:t>
            </a:r>
            <a:r>
              <a:rPr spc="-5" dirty="0"/>
              <a:t>Commission</a:t>
            </a:r>
            <a:r>
              <a:rPr spc="5" dirty="0"/>
              <a:t> </a:t>
            </a:r>
            <a:r>
              <a:rPr spc="-5" dirty="0"/>
              <a:t>européenne</a:t>
            </a:r>
            <a:r>
              <a:rPr spc="-10" dirty="0"/>
              <a:t> </a:t>
            </a:r>
            <a:r>
              <a:rPr dirty="0"/>
              <a:t>à</a:t>
            </a:r>
            <a:r>
              <a:rPr spc="5" dirty="0"/>
              <a:t> </a:t>
            </a:r>
            <a:r>
              <a:rPr dirty="0"/>
              <a:t>la </a:t>
            </a:r>
            <a:r>
              <a:rPr spc="-5" dirty="0"/>
              <a:t>production</a:t>
            </a:r>
            <a:r>
              <a:rPr dirty="0"/>
              <a:t> </a:t>
            </a:r>
            <a:r>
              <a:rPr spc="-5" dirty="0"/>
              <a:t>de</a:t>
            </a:r>
            <a:r>
              <a:rPr dirty="0"/>
              <a:t> cette </a:t>
            </a:r>
            <a:r>
              <a:rPr spc="-5" dirty="0"/>
              <a:t>publication</a:t>
            </a:r>
            <a:r>
              <a:rPr dirty="0"/>
              <a:t> </a:t>
            </a:r>
            <a:r>
              <a:rPr spc="-5" dirty="0"/>
              <a:t>ne </a:t>
            </a:r>
            <a:r>
              <a:rPr dirty="0"/>
              <a:t>constitue</a:t>
            </a:r>
            <a:r>
              <a:rPr spc="-5" dirty="0"/>
              <a:t> pas une </a:t>
            </a:r>
            <a:r>
              <a:rPr dirty="0"/>
              <a:t>approbation</a:t>
            </a:r>
            <a:r>
              <a:rPr spc="5" dirty="0"/>
              <a:t> </a:t>
            </a:r>
            <a:r>
              <a:rPr spc="-5" dirty="0"/>
              <a:t>de</a:t>
            </a:r>
            <a:r>
              <a:rPr spc="-10" dirty="0"/>
              <a:t> </a:t>
            </a:r>
            <a:r>
              <a:rPr spc="-5" dirty="0"/>
              <a:t>son</a:t>
            </a:r>
            <a:r>
              <a:rPr dirty="0"/>
              <a:t> </a:t>
            </a:r>
            <a:r>
              <a:rPr spc="-5" dirty="0"/>
              <a:t>contenu,</a:t>
            </a:r>
            <a:r>
              <a:rPr spc="35" dirty="0"/>
              <a:t> </a:t>
            </a:r>
            <a:r>
              <a:rPr spc="-5" dirty="0"/>
              <a:t>qui</a:t>
            </a:r>
            <a:r>
              <a:rPr dirty="0"/>
              <a:t> reflète</a:t>
            </a:r>
            <a:r>
              <a:rPr spc="-5" dirty="0"/>
              <a:t> </a:t>
            </a:r>
            <a:r>
              <a:rPr spc="-15" dirty="0"/>
              <a:t>la</a:t>
            </a:r>
          </a:p>
          <a:p>
            <a:pPr marL="12700">
              <a:lnSpc>
                <a:spcPts val="1714"/>
              </a:lnSpc>
            </a:pPr>
            <a:r>
              <a:rPr spc="-30" dirty="0"/>
              <a:t>p</a:t>
            </a:r>
            <a:r>
              <a:rPr spc="-25" dirty="0"/>
              <a:t>os</a:t>
            </a:r>
            <a:r>
              <a:rPr spc="-30" dirty="0"/>
              <a:t>i</a:t>
            </a:r>
            <a:r>
              <a:rPr spc="-25" dirty="0"/>
              <a:t>t</a:t>
            </a:r>
            <a:r>
              <a:rPr spc="-30" dirty="0"/>
              <a:t>i</a:t>
            </a:r>
            <a:r>
              <a:rPr spc="-25" dirty="0"/>
              <a:t>o</a:t>
            </a:r>
            <a:r>
              <a:rPr dirty="0"/>
              <a:t>n</a:t>
            </a:r>
            <a:r>
              <a:rPr spc="-50" dirty="0"/>
              <a:t> </a:t>
            </a:r>
            <a:r>
              <a:rPr spc="-35" dirty="0"/>
              <a:t>d</a:t>
            </a:r>
            <a:r>
              <a:rPr dirty="0"/>
              <a:t>e</a:t>
            </a:r>
            <a:r>
              <a:rPr spc="-50" dirty="0"/>
              <a:t> </a:t>
            </a:r>
            <a:r>
              <a:rPr spc="-30" dirty="0"/>
              <a:t>l</a:t>
            </a:r>
            <a:r>
              <a:rPr dirty="0"/>
              <a:t>a</a:t>
            </a:r>
            <a:r>
              <a:rPr spc="-45" dirty="0"/>
              <a:t> </a:t>
            </a:r>
            <a:r>
              <a:rPr spc="-35" dirty="0"/>
              <a:t>C</a:t>
            </a:r>
            <a:r>
              <a:rPr spc="-25" dirty="0"/>
              <a:t>o</a:t>
            </a:r>
            <a:r>
              <a:rPr spc="-30" dirty="0"/>
              <a:t>m</a:t>
            </a:r>
            <a:r>
              <a:rPr spc="-25" dirty="0"/>
              <a:t>m</a:t>
            </a:r>
            <a:r>
              <a:rPr spc="-30" dirty="0"/>
              <a:t>i</a:t>
            </a:r>
            <a:r>
              <a:rPr spc="-25" dirty="0"/>
              <a:t>ss</a:t>
            </a:r>
            <a:r>
              <a:rPr spc="-30" dirty="0"/>
              <a:t>i</a:t>
            </a:r>
            <a:r>
              <a:rPr spc="-25" dirty="0"/>
              <a:t>o</a:t>
            </a:r>
            <a:r>
              <a:rPr dirty="0"/>
              <a:t>n</a:t>
            </a:r>
            <a:r>
              <a:rPr spc="-55" dirty="0"/>
              <a:t> </a:t>
            </a:r>
            <a:r>
              <a:rPr spc="-30" dirty="0"/>
              <a:t>eu</a:t>
            </a:r>
            <a:r>
              <a:rPr spc="-25" dirty="0"/>
              <a:t>ro</a:t>
            </a:r>
            <a:r>
              <a:rPr spc="-30" dirty="0"/>
              <a:t>péen</a:t>
            </a:r>
            <a:r>
              <a:rPr spc="-25" dirty="0"/>
              <a:t>n</a:t>
            </a:r>
            <a:r>
              <a:rPr spc="-30" dirty="0"/>
              <a:t>e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53744" y="1600708"/>
            <a:ext cx="470535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Gestion</a:t>
            </a:r>
            <a:r>
              <a:rPr spc="-55" dirty="0"/>
              <a:t> </a:t>
            </a:r>
            <a:r>
              <a:rPr spc="-10" dirty="0"/>
              <a:t>des</a:t>
            </a:r>
            <a:r>
              <a:rPr spc="-65" dirty="0"/>
              <a:t> </a:t>
            </a:r>
            <a:r>
              <a:rPr spc="-5" dirty="0"/>
              <a:t>revenus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54685" indent="-404495">
              <a:lnSpc>
                <a:spcPct val="100000"/>
              </a:lnSpc>
              <a:spcBef>
                <a:spcPts val="100"/>
              </a:spcBef>
              <a:buClr>
                <a:srgbClr val="001F5F"/>
              </a:buClr>
              <a:buFont typeface="Arial"/>
              <a:buChar char="•"/>
              <a:tabLst>
                <a:tab pos="655320" algn="l"/>
                <a:tab pos="655955" algn="l"/>
              </a:tabLst>
            </a:pPr>
            <a:r>
              <a:rPr spc="-5" dirty="0"/>
              <a:t>Diversifiez</a:t>
            </a:r>
            <a:r>
              <a:rPr spc="-45" dirty="0"/>
              <a:t> </a:t>
            </a:r>
            <a:r>
              <a:rPr spc="-5" dirty="0"/>
              <a:t>vos</a:t>
            </a:r>
            <a:r>
              <a:rPr spc="-20" dirty="0"/>
              <a:t> </a:t>
            </a:r>
            <a:r>
              <a:rPr spc="-15" dirty="0"/>
              <a:t>revenus</a:t>
            </a:r>
          </a:p>
          <a:p>
            <a:pPr marL="198755">
              <a:lnSpc>
                <a:spcPct val="100000"/>
              </a:lnSpc>
              <a:spcBef>
                <a:spcPts val="30"/>
              </a:spcBef>
            </a:pPr>
            <a:r>
              <a:rPr b="0" spc="-5" dirty="0">
                <a:solidFill>
                  <a:srgbClr val="000000"/>
                </a:solidFill>
                <a:latin typeface="Calibri"/>
                <a:cs typeface="Calibri"/>
              </a:rPr>
              <a:t>Soyez</a:t>
            </a:r>
            <a:r>
              <a:rPr b="0" spc="-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b="0" spc="-5" dirty="0">
                <a:solidFill>
                  <a:srgbClr val="000000"/>
                </a:solidFill>
                <a:latin typeface="Calibri"/>
                <a:cs typeface="Calibri"/>
              </a:rPr>
              <a:t>prêt</a:t>
            </a:r>
            <a:r>
              <a:rPr b="0" spc="-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b="0" spc="-5" dirty="0">
                <a:solidFill>
                  <a:srgbClr val="000000"/>
                </a:solidFill>
                <a:latin typeface="Calibri"/>
                <a:cs typeface="Calibri"/>
              </a:rPr>
              <a:t>pour</a:t>
            </a:r>
            <a:r>
              <a:rPr b="0" spc="-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b="0" spc="-5" dirty="0">
                <a:solidFill>
                  <a:srgbClr val="000000"/>
                </a:solidFill>
                <a:latin typeface="Calibri"/>
                <a:cs typeface="Calibri"/>
              </a:rPr>
              <a:t>un</a:t>
            </a:r>
            <a:r>
              <a:rPr b="0" spc="-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b="0" spc="-5" dirty="0">
                <a:solidFill>
                  <a:srgbClr val="000000"/>
                </a:solidFill>
                <a:latin typeface="Calibri"/>
                <a:cs typeface="Calibri"/>
              </a:rPr>
              <a:t>plan</a:t>
            </a:r>
            <a:r>
              <a:rPr b="0" spc="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b="0" spc="-40" dirty="0">
                <a:solidFill>
                  <a:srgbClr val="000000"/>
                </a:solidFill>
                <a:latin typeface="Calibri"/>
                <a:cs typeface="Calibri"/>
              </a:rPr>
              <a:t>B</a:t>
            </a:r>
            <a:r>
              <a:rPr b="0" spc="-40" dirty="0">
                <a:solidFill>
                  <a:srgbClr val="000000"/>
                </a:solidFill>
                <a:latin typeface="Arial MT"/>
                <a:cs typeface="Arial MT"/>
              </a:rPr>
              <a:t>...</a:t>
            </a:r>
          </a:p>
          <a:p>
            <a:pPr marL="186055">
              <a:lnSpc>
                <a:spcPct val="100000"/>
              </a:lnSpc>
            </a:pPr>
            <a:endParaRPr sz="2900">
              <a:latin typeface="Arial MT"/>
              <a:cs typeface="Arial MT"/>
            </a:endParaRPr>
          </a:p>
          <a:p>
            <a:pPr marL="654685" indent="-404495">
              <a:lnSpc>
                <a:spcPct val="100000"/>
              </a:lnSpc>
              <a:buClr>
                <a:srgbClr val="001F5F"/>
              </a:buClr>
              <a:buFont typeface="Arial"/>
              <a:buChar char="•"/>
              <a:tabLst>
                <a:tab pos="655320" algn="l"/>
                <a:tab pos="655955" algn="l"/>
              </a:tabLst>
            </a:pPr>
            <a:r>
              <a:rPr dirty="0"/>
              <a:t>Surveillez</a:t>
            </a:r>
            <a:r>
              <a:rPr spc="-20" dirty="0"/>
              <a:t> </a:t>
            </a:r>
            <a:r>
              <a:rPr spc="-5" dirty="0"/>
              <a:t>votre/vos</a:t>
            </a:r>
            <a:r>
              <a:rPr spc="-30" dirty="0"/>
              <a:t> </a:t>
            </a:r>
            <a:r>
              <a:rPr spc="-10" dirty="0"/>
              <a:t>flux</a:t>
            </a:r>
            <a:r>
              <a:rPr spc="-40" dirty="0"/>
              <a:t> </a:t>
            </a:r>
            <a:r>
              <a:rPr spc="-10" dirty="0"/>
              <a:t>de</a:t>
            </a:r>
            <a:r>
              <a:rPr spc="-45" dirty="0"/>
              <a:t> </a:t>
            </a:r>
            <a:r>
              <a:rPr spc="-5" dirty="0"/>
              <a:t>revenus</a:t>
            </a:r>
          </a:p>
          <a:p>
            <a:pPr marL="198755" marR="5080">
              <a:lnSpc>
                <a:spcPct val="100899"/>
              </a:lnSpc>
              <a:spcBef>
                <a:spcPts val="5"/>
              </a:spcBef>
            </a:pPr>
            <a:r>
              <a:rPr b="0" spc="-5" dirty="0">
                <a:solidFill>
                  <a:srgbClr val="000000"/>
                </a:solidFill>
                <a:latin typeface="Calibri"/>
                <a:cs typeface="Calibri"/>
              </a:rPr>
              <a:t>N'oubliez</a:t>
            </a:r>
            <a:r>
              <a:rPr b="0" spc="-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b="0" spc="-5" dirty="0">
                <a:solidFill>
                  <a:srgbClr val="000000"/>
                </a:solidFill>
                <a:latin typeface="Calibri"/>
                <a:cs typeface="Calibri"/>
              </a:rPr>
              <a:t>pas</a:t>
            </a:r>
            <a:r>
              <a:rPr b="0" spc="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b="0" spc="-5" dirty="0">
                <a:solidFill>
                  <a:srgbClr val="000000"/>
                </a:solidFill>
                <a:latin typeface="Calibri"/>
                <a:cs typeface="Calibri"/>
              </a:rPr>
              <a:t>de</a:t>
            </a:r>
            <a:r>
              <a:rPr b="0" spc="-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b="0" dirty="0">
                <a:solidFill>
                  <a:srgbClr val="000000"/>
                </a:solidFill>
                <a:latin typeface="Calibri"/>
                <a:cs typeface="Calibri"/>
              </a:rPr>
              <a:t>mettre</a:t>
            </a:r>
            <a:r>
              <a:rPr b="0" spc="-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b="0" dirty="0">
                <a:solidFill>
                  <a:srgbClr val="000000"/>
                </a:solidFill>
                <a:latin typeface="Calibri"/>
                <a:cs typeface="Calibri"/>
              </a:rPr>
              <a:t>en</a:t>
            </a:r>
            <a:r>
              <a:rPr b="0" spc="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b="0" spc="-5" dirty="0">
                <a:solidFill>
                  <a:srgbClr val="000000"/>
                </a:solidFill>
                <a:latin typeface="Calibri"/>
                <a:cs typeface="Calibri"/>
              </a:rPr>
              <a:t>place</a:t>
            </a:r>
            <a:r>
              <a:rPr b="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b="0" spc="-5" dirty="0">
                <a:solidFill>
                  <a:srgbClr val="000000"/>
                </a:solidFill>
                <a:latin typeface="Calibri"/>
                <a:cs typeface="Calibri"/>
              </a:rPr>
              <a:t>un</a:t>
            </a:r>
            <a:r>
              <a:rPr b="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b="0" spc="-10" dirty="0">
                <a:solidFill>
                  <a:srgbClr val="000000"/>
                </a:solidFill>
                <a:latin typeface="Calibri"/>
                <a:cs typeface="Calibri"/>
              </a:rPr>
              <a:t>filet</a:t>
            </a:r>
            <a:r>
              <a:rPr b="0" spc="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b="0" spc="-5" dirty="0">
                <a:solidFill>
                  <a:srgbClr val="000000"/>
                </a:solidFill>
                <a:latin typeface="Calibri"/>
                <a:cs typeface="Calibri"/>
              </a:rPr>
              <a:t>de</a:t>
            </a:r>
            <a:r>
              <a:rPr b="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b="0" spc="-5" dirty="0">
                <a:solidFill>
                  <a:srgbClr val="000000"/>
                </a:solidFill>
                <a:latin typeface="Calibri"/>
                <a:cs typeface="Calibri"/>
              </a:rPr>
              <a:t>sécurité</a:t>
            </a:r>
            <a:r>
              <a:rPr b="0" spc="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b="0" dirty="0">
                <a:solidFill>
                  <a:srgbClr val="000000"/>
                </a:solidFill>
                <a:latin typeface="Calibri"/>
                <a:cs typeface="Calibri"/>
              </a:rPr>
              <a:t>afin</a:t>
            </a:r>
            <a:r>
              <a:rPr b="0" spc="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b="0" spc="-5" dirty="0">
                <a:solidFill>
                  <a:srgbClr val="000000"/>
                </a:solidFill>
                <a:latin typeface="Calibri"/>
                <a:cs typeface="Calibri"/>
              </a:rPr>
              <a:t>d'affronter</a:t>
            </a:r>
            <a:r>
              <a:rPr b="0" dirty="0">
                <a:solidFill>
                  <a:srgbClr val="000000"/>
                </a:solidFill>
                <a:latin typeface="Calibri"/>
                <a:cs typeface="Calibri"/>
              </a:rPr>
              <a:t> avec</a:t>
            </a:r>
            <a:r>
              <a:rPr b="0" spc="-5" dirty="0">
                <a:solidFill>
                  <a:srgbClr val="000000"/>
                </a:solidFill>
                <a:latin typeface="Calibri"/>
                <a:cs typeface="Calibri"/>
              </a:rPr>
              <a:t> une </a:t>
            </a:r>
            <a:r>
              <a:rPr b="0" dirty="0">
                <a:solidFill>
                  <a:srgbClr val="000000"/>
                </a:solidFill>
                <a:latin typeface="Calibri"/>
                <a:cs typeface="Calibri"/>
              </a:rPr>
              <a:t>relative</a:t>
            </a:r>
            <a:r>
              <a:rPr b="0" spc="-5" dirty="0">
                <a:solidFill>
                  <a:srgbClr val="000000"/>
                </a:solidFill>
                <a:latin typeface="Calibri"/>
                <a:cs typeface="Calibri"/>
              </a:rPr>
              <a:t> facilité</a:t>
            </a:r>
            <a:r>
              <a:rPr b="0" dirty="0">
                <a:solidFill>
                  <a:srgbClr val="000000"/>
                </a:solidFill>
                <a:latin typeface="Calibri"/>
                <a:cs typeface="Calibri"/>
              </a:rPr>
              <a:t> tous</a:t>
            </a:r>
            <a:r>
              <a:rPr b="0" spc="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b="0" dirty="0">
                <a:solidFill>
                  <a:srgbClr val="000000"/>
                </a:solidFill>
                <a:latin typeface="Calibri"/>
                <a:cs typeface="Calibri"/>
              </a:rPr>
              <a:t>les</a:t>
            </a:r>
            <a:r>
              <a:rPr b="0" spc="5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b="0" spc="-15" dirty="0">
                <a:solidFill>
                  <a:srgbClr val="000000"/>
                </a:solidFill>
                <a:latin typeface="Calibri"/>
                <a:cs typeface="Calibri"/>
              </a:rPr>
              <a:t>risques </a:t>
            </a:r>
            <a:r>
              <a:rPr b="0" dirty="0">
                <a:solidFill>
                  <a:srgbClr val="000000"/>
                </a:solidFill>
                <a:latin typeface="Calibri"/>
                <a:cs typeface="Calibri"/>
              </a:rPr>
              <a:t>à </a:t>
            </a:r>
            <a:r>
              <a:rPr b="0" spc="-6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b="0" dirty="0">
                <a:solidFill>
                  <a:srgbClr val="000000"/>
                </a:solidFill>
                <a:latin typeface="Calibri"/>
                <a:cs typeface="Calibri"/>
              </a:rPr>
              <a:t>court</a:t>
            </a:r>
            <a:r>
              <a:rPr b="0" spc="-5" dirty="0">
                <a:solidFill>
                  <a:srgbClr val="000000"/>
                </a:solidFill>
                <a:latin typeface="Calibri"/>
                <a:cs typeface="Calibri"/>
              </a:rPr>
              <a:t> terme.</a:t>
            </a:r>
          </a:p>
          <a:p>
            <a:pPr marL="186055">
              <a:lnSpc>
                <a:spcPct val="100000"/>
              </a:lnSpc>
              <a:spcBef>
                <a:spcPts val="30"/>
              </a:spcBef>
            </a:pPr>
            <a:endParaRPr sz="2700">
              <a:latin typeface="Calibri"/>
              <a:cs typeface="Calibri"/>
            </a:endParaRPr>
          </a:p>
          <a:p>
            <a:pPr marL="654685" indent="-404495">
              <a:lnSpc>
                <a:spcPts val="3335"/>
              </a:lnSpc>
              <a:spcBef>
                <a:spcPts val="5"/>
              </a:spcBef>
              <a:buClr>
                <a:srgbClr val="001F5F"/>
              </a:buClr>
              <a:buFont typeface="Arial"/>
              <a:buChar char="•"/>
              <a:tabLst>
                <a:tab pos="655320" algn="l"/>
                <a:tab pos="655955" algn="l"/>
              </a:tabLst>
            </a:pPr>
            <a:r>
              <a:rPr spc="-5" dirty="0"/>
              <a:t>Souscrire</a:t>
            </a:r>
            <a:r>
              <a:rPr spc="-30" dirty="0"/>
              <a:t> </a:t>
            </a:r>
            <a:r>
              <a:rPr dirty="0"/>
              <a:t>une</a:t>
            </a:r>
            <a:r>
              <a:rPr spc="-30" dirty="0"/>
              <a:t> </a:t>
            </a:r>
            <a:r>
              <a:rPr spc="-15" dirty="0"/>
              <a:t>assurance</a:t>
            </a:r>
          </a:p>
          <a:p>
            <a:pPr marL="198755" marR="1214120">
              <a:lnSpc>
                <a:spcPts val="3350"/>
              </a:lnSpc>
              <a:spcBef>
                <a:spcPts val="80"/>
              </a:spcBef>
            </a:pPr>
            <a:r>
              <a:rPr b="0" dirty="0">
                <a:solidFill>
                  <a:srgbClr val="000000"/>
                </a:solidFill>
                <a:latin typeface="Calibri"/>
                <a:cs typeface="Calibri"/>
              </a:rPr>
              <a:t>Une </a:t>
            </a:r>
            <a:r>
              <a:rPr b="0" spc="-5" dirty="0">
                <a:solidFill>
                  <a:srgbClr val="000000"/>
                </a:solidFill>
                <a:latin typeface="Calibri"/>
                <a:cs typeface="Calibri"/>
              </a:rPr>
              <a:t>assurance</a:t>
            </a:r>
            <a:r>
              <a:rPr b="0" spc="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b="0" dirty="0">
                <a:solidFill>
                  <a:srgbClr val="000000"/>
                </a:solidFill>
                <a:latin typeface="Calibri"/>
                <a:cs typeface="Calibri"/>
              </a:rPr>
              <a:t>est</a:t>
            </a:r>
            <a:r>
              <a:rPr b="0" spc="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b="0" dirty="0">
                <a:solidFill>
                  <a:srgbClr val="000000"/>
                </a:solidFill>
                <a:latin typeface="Calibri"/>
                <a:cs typeface="Calibri"/>
              </a:rPr>
              <a:t>la</a:t>
            </a:r>
            <a:r>
              <a:rPr b="0" spc="-5" dirty="0">
                <a:solidFill>
                  <a:srgbClr val="000000"/>
                </a:solidFill>
                <a:latin typeface="Calibri"/>
                <a:cs typeface="Calibri"/>
              </a:rPr>
              <a:t> ressource</a:t>
            </a:r>
            <a:r>
              <a:rPr b="0" spc="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b="0" dirty="0">
                <a:solidFill>
                  <a:srgbClr val="000000"/>
                </a:solidFill>
                <a:latin typeface="Calibri"/>
                <a:cs typeface="Calibri"/>
              </a:rPr>
              <a:t>la</a:t>
            </a:r>
            <a:r>
              <a:rPr b="0" spc="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b="0" spc="-5" dirty="0">
                <a:solidFill>
                  <a:srgbClr val="000000"/>
                </a:solidFill>
                <a:latin typeface="Calibri"/>
                <a:cs typeface="Calibri"/>
              </a:rPr>
              <a:t>plus</a:t>
            </a:r>
            <a:r>
              <a:rPr b="0" spc="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b="0" spc="-5" dirty="0">
                <a:solidFill>
                  <a:srgbClr val="000000"/>
                </a:solidFill>
                <a:latin typeface="Calibri"/>
                <a:cs typeface="Calibri"/>
              </a:rPr>
              <a:t>solide</a:t>
            </a:r>
            <a:r>
              <a:rPr b="0" spc="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b="0" dirty="0">
                <a:solidFill>
                  <a:srgbClr val="000000"/>
                </a:solidFill>
                <a:latin typeface="Calibri"/>
                <a:cs typeface="Calibri"/>
              </a:rPr>
              <a:t>et</a:t>
            </a:r>
            <a:r>
              <a:rPr b="0" spc="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b="0" dirty="0">
                <a:solidFill>
                  <a:srgbClr val="000000"/>
                </a:solidFill>
                <a:latin typeface="Calibri"/>
                <a:cs typeface="Calibri"/>
              </a:rPr>
              <a:t>la</a:t>
            </a:r>
            <a:r>
              <a:rPr b="0" spc="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b="0" spc="-5" dirty="0">
                <a:solidFill>
                  <a:srgbClr val="000000"/>
                </a:solidFill>
                <a:latin typeface="Calibri"/>
                <a:cs typeface="Calibri"/>
              </a:rPr>
              <a:t>plus</a:t>
            </a:r>
            <a:r>
              <a:rPr b="0" spc="-4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b="0" spc="-5" dirty="0">
                <a:solidFill>
                  <a:srgbClr val="000000"/>
                </a:solidFill>
                <a:latin typeface="Calibri"/>
                <a:cs typeface="Calibri"/>
              </a:rPr>
              <a:t>fiable</a:t>
            </a:r>
            <a:r>
              <a:rPr b="0" spc="-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b="0" spc="-5" dirty="0">
                <a:solidFill>
                  <a:srgbClr val="000000"/>
                </a:solidFill>
                <a:latin typeface="Calibri"/>
                <a:cs typeface="Calibri"/>
              </a:rPr>
              <a:t>que</a:t>
            </a:r>
            <a:r>
              <a:rPr b="0" dirty="0">
                <a:solidFill>
                  <a:srgbClr val="000000"/>
                </a:solidFill>
                <a:latin typeface="Calibri"/>
                <a:cs typeface="Calibri"/>
              </a:rPr>
              <a:t> l'on</a:t>
            </a:r>
            <a:r>
              <a:rPr b="0" spc="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b="0" spc="-5" dirty="0">
                <a:solidFill>
                  <a:srgbClr val="000000"/>
                </a:solidFill>
                <a:latin typeface="Calibri"/>
                <a:cs typeface="Calibri"/>
              </a:rPr>
              <a:t>puisse</a:t>
            </a:r>
            <a:r>
              <a:rPr b="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b="0" spc="-5" dirty="0">
                <a:solidFill>
                  <a:srgbClr val="000000"/>
                </a:solidFill>
                <a:latin typeface="Calibri"/>
                <a:cs typeface="Calibri"/>
              </a:rPr>
              <a:t>envisager</a:t>
            </a:r>
            <a:r>
              <a:rPr b="0" spc="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b="0" spc="-5" dirty="0">
                <a:solidFill>
                  <a:srgbClr val="000000"/>
                </a:solidFill>
                <a:latin typeface="Calibri"/>
                <a:cs typeface="Calibri"/>
              </a:rPr>
              <a:t>pour</a:t>
            </a:r>
            <a:r>
              <a:rPr b="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b="0" spc="-5" dirty="0">
                <a:solidFill>
                  <a:srgbClr val="000000"/>
                </a:solidFill>
                <a:latin typeface="Calibri"/>
                <a:cs typeface="Calibri"/>
              </a:rPr>
              <a:t>déléguer</a:t>
            </a:r>
            <a:r>
              <a:rPr b="0" spc="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b="0" dirty="0">
                <a:solidFill>
                  <a:srgbClr val="000000"/>
                </a:solidFill>
                <a:latin typeface="Calibri"/>
                <a:cs typeface="Calibri"/>
              </a:rPr>
              <a:t>à </a:t>
            </a:r>
            <a:r>
              <a:rPr b="0" spc="-6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b="0" spc="-5" dirty="0">
                <a:solidFill>
                  <a:srgbClr val="000000"/>
                </a:solidFill>
                <a:latin typeface="Calibri"/>
                <a:cs typeface="Calibri"/>
              </a:rPr>
              <a:t>d'autres</a:t>
            </a:r>
            <a:r>
              <a:rPr b="0" spc="-10" dirty="0">
                <a:solidFill>
                  <a:srgbClr val="000000"/>
                </a:solidFill>
                <a:latin typeface="Calibri"/>
                <a:cs typeface="Calibri"/>
              </a:rPr>
              <a:t> son</a:t>
            </a:r>
            <a:r>
              <a:rPr b="0" spc="-5" dirty="0">
                <a:solidFill>
                  <a:srgbClr val="000000"/>
                </a:solidFill>
                <a:latin typeface="Calibri"/>
                <a:cs typeface="Calibri"/>
              </a:rPr>
              <a:t> propre </a:t>
            </a:r>
            <a:r>
              <a:rPr b="0" dirty="0">
                <a:solidFill>
                  <a:srgbClr val="000000"/>
                </a:solidFill>
                <a:latin typeface="Calibri"/>
                <a:cs typeface="Calibri"/>
              </a:rPr>
              <a:t>risque </a:t>
            </a:r>
            <a:r>
              <a:rPr b="0" spc="-5" dirty="0">
                <a:solidFill>
                  <a:srgbClr val="000000"/>
                </a:solidFill>
                <a:latin typeface="Calibri"/>
                <a:cs typeface="Calibri"/>
              </a:rPr>
              <a:t>financier.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643100" y="1029335"/>
            <a:ext cx="2603880" cy="761365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40"/>
              </a:lnSpc>
            </a:pPr>
            <a:r>
              <a:rPr dirty="0"/>
              <a:t>"Le</a:t>
            </a:r>
            <a:r>
              <a:rPr spc="-5" dirty="0"/>
              <a:t> soutien de</a:t>
            </a:r>
            <a:r>
              <a:rPr dirty="0"/>
              <a:t> la </a:t>
            </a:r>
            <a:r>
              <a:rPr spc="-5" dirty="0"/>
              <a:t>Commission</a:t>
            </a:r>
            <a:r>
              <a:rPr spc="5" dirty="0"/>
              <a:t> </a:t>
            </a:r>
            <a:r>
              <a:rPr spc="-5" dirty="0"/>
              <a:t>européenne</a:t>
            </a:r>
            <a:r>
              <a:rPr spc="-10" dirty="0"/>
              <a:t> </a:t>
            </a:r>
            <a:r>
              <a:rPr dirty="0"/>
              <a:t>à</a:t>
            </a:r>
            <a:r>
              <a:rPr spc="5" dirty="0"/>
              <a:t> </a:t>
            </a:r>
            <a:r>
              <a:rPr dirty="0"/>
              <a:t>la </a:t>
            </a:r>
            <a:r>
              <a:rPr spc="-5" dirty="0"/>
              <a:t>production</a:t>
            </a:r>
            <a:r>
              <a:rPr dirty="0"/>
              <a:t> </a:t>
            </a:r>
            <a:r>
              <a:rPr spc="-5" dirty="0"/>
              <a:t>de</a:t>
            </a:r>
            <a:r>
              <a:rPr dirty="0"/>
              <a:t> cette </a:t>
            </a:r>
            <a:r>
              <a:rPr spc="-5" dirty="0"/>
              <a:t>publication</a:t>
            </a:r>
            <a:r>
              <a:rPr dirty="0"/>
              <a:t> </a:t>
            </a:r>
            <a:r>
              <a:rPr spc="-5" dirty="0"/>
              <a:t>ne </a:t>
            </a:r>
            <a:r>
              <a:rPr dirty="0"/>
              <a:t>constitue</a:t>
            </a:r>
            <a:r>
              <a:rPr spc="-5" dirty="0"/>
              <a:t> pas une </a:t>
            </a:r>
            <a:r>
              <a:rPr dirty="0"/>
              <a:t>approbation</a:t>
            </a:r>
            <a:r>
              <a:rPr spc="5" dirty="0"/>
              <a:t> </a:t>
            </a:r>
            <a:r>
              <a:rPr spc="-5" dirty="0"/>
              <a:t>de</a:t>
            </a:r>
            <a:r>
              <a:rPr spc="-10" dirty="0"/>
              <a:t> </a:t>
            </a:r>
            <a:r>
              <a:rPr spc="-5" dirty="0"/>
              <a:t>son</a:t>
            </a:r>
            <a:r>
              <a:rPr dirty="0"/>
              <a:t> </a:t>
            </a:r>
            <a:r>
              <a:rPr spc="-5" dirty="0"/>
              <a:t>contenu,</a:t>
            </a:r>
            <a:r>
              <a:rPr spc="35" dirty="0"/>
              <a:t> </a:t>
            </a:r>
            <a:r>
              <a:rPr spc="-5" dirty="0"/>
              <a:t>qui</a:t>
            </a:r>
            <a:r>
              <a:rPr dirty="0"/>
              <a:t> reflète</a:t>
            </a:r>
            <a:r>
              <a:rPr spc="-5" dirty="0"/>
              <a:t> </a:t>
            </a:r>
            <a:r>
              <a:rPr spc="-15" dirty="0"/>
              <a:t>la</a:t>
            </a:r>
          </a:p>
          <a:p>
            <a:pPr marL="12700">
              <a:lnSpc>
                <a:spcPts val="1714"/>
              </a:lnSpc>
            </a:pPr>
            <a:r>
              <a:rPr spc="-30" dirty="0"/>
              <a:t>p</a:t>
            </a:r>
            <a:r>
              <a:rPr spc="-25" dirty="0"/>
              <a:t>os</a:t>
            </a:r>
            <a:r>
              <a:rPr spc="-30" dirty="0"/>
              <a:t>i</a:t>
            </a:r>
            <a:r>
              <a:rPr spc="-25" dirty="0"/>
              <a:t>t</a:t>
            </a:r>
            <a:r>
              <a:rPr spc="-30" dirty="0"/>
              <a:t>i</a:t>
            </a:r>
            <a:r>
              <a:rPr spc="-25" dirty="0"/>
              <a:t>o</a:t>
            </a:r>
            <a:r>
              <a:rPr dirty="0"/>
              <a:t>n</a:t>
            </a:r>
            <a:r>
              <a:rPr spc="-50" dirty="0"/>
              <a:t> </a:t>
            </a:r>
            <a:r>
              <a:rPr spc="-35" dirty="0"/>
              <a:t>d</a:t>
            </a:r>
            <a:r>
              <a:rPr dirty="0"/>
              <a:t>e</a:t>
            </a:r>
            <a:r>
              <a:rPr spc="-50" dirty="0"/>
              <a:t> </a:t>
            </a:r>
            <a:r>
              <a:rPr spc="-30" dirty="0"/>
              <a:t>l</a:t>
            </a:r>
            <a:r>
              <a:rPr dirty="0"/>
              <a:t>a</a:t>
            </a:r>
            <a:r>
              <a:rPr spc="-45" dirty="0"/>
              <a:t> </a:t>
            </a:r>
            <a:r>
              <a:rPr spc="-35" dirty="0"/>
              <a:t>C</a:t>
            </a:r>
            <a:r>
              <a:rPr spc="-25" dirty="0"/>
              <a:t>o</a:t>
            </a:r>
            <a:r>
              <a:rPr spc="-30" dirty="0"/>
              <a:t>m</a:t>
            </a:r>
            <a:r>
              <a:rPr spc="-25" dirty="0"/>
              <a:t>m</a:t>
            </a:r>
            <a:r>
              <a:rPr spc="-30" dirty="0"/>
              <a:t>i</a:t>
            </a:r>
            <a:r>
              <a:rPr spc="-25" dirty="0"/>
              <a:t>ss</a:t>
            </a:r>
            <a:r>
              <a:rPr spc="-30" dirty="0"/>
              <a:t>i</a:t>
            </a:r>
            <a:r>
              <a:rPr spc="-25" dirty="0"/>
              <a:t>o</a:t>
            </a:r>
            <a:r>
              <a:rPr dirty="0"/>
              <a:t>n</a:t>
            </a:r>
            <a:r>
              <a:rPr spc="-55" dirty="0"/>
              <a:t> </a:t>
            </a:r>
            <a:r>
              <a:rPr spc="-30" dirty="0"/>
              <a:t>eu</a:t>
            </a:r>
            <a:r>
              <a:rPr spc="-25" dirty="0"/>
              <a:t>ro</a:t>
            </a:r>
            <a:r>
              <a:rPr spc="-30" dirty="0"/>
              <a:t>péen</a:t>
            </a:r>
            <a:r>
              <a:rPr spc="-25" dirty="0"/>
              <a:t>n</a:t>
            </a:r>
            <a:r>
              <a:rPr spc="-30" dirty="0"/>
              <a:t>e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53744" y="1600708"/>
            <a:ext cx="504825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Gestion</a:t>
            </a:r>
            <a:r>
              <a:rPr spc="-40" dirty="0"/>
              <a:t> </a:t>
            </a:r>
            <a:r>
              <a:rPr spc="-10" dirty="0"/>
              <a:t>des</a:t>
            </a:r>
            <a:r>
              <a:rPr spc="-50" dirty="0"/>
              <a:t> </a:t>
            </a:r>
            <a:r>
              <a:rPr spc="-5" dirty="0"/>
              <a:t>dépenses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53744" y="2798572"/>
            <a:ext cx="15276194" cy="30092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8630" indent="-404495">
              <a:lnSpc>
                <a:spcPct val="100000"/>
              </a:lnSpc>
              <a:spcBef>
                <a:spcPts val="100"/>
              </a:spcBef>
              <a:buClr>
                <a:srgbClr val="001F5F"/>
              </a:buClr>
              <a:buFont typeface="Arial"/>
              <a:buChar char="•"/>
              <a:tabLst>
                <a:tab pos="468630" algn="l"/>
                <a:tab pos="469265" algn="l"/>
              </a:tabLst>
            </a:pPr>
            <a:r>
              <a:rPr sz="2800" b="1" spc="-15" dirty="0">
                <a:solidFill>
                  <a:srgbClr val="001F5F"/>
                </a:solidFill>
                <a:latin typeface="Calibri"/>
                <a:cs typeface="Calibri"/>
              </a:rPr>
              <a:t>Budgétisation</a:t>
            </a:r>
            <a:endParaRPr sz="2800">
              <a:latin typeface="Calibri"/>
              <a:cs typeface="Calibri"/>
            </a:endParaRPr>
          </a:p>
          <a:p>
            <a:pPr marL="12700" marR="5080">
              <a:lnSpc>
                <a:spcPct val="100899"/>
              </a:lnSpc>
            </a:pPr>
            <a:r>
              <a:rPr sz="2800" dirty="0">
                <a:latin typeface="Calibri"/>
                <a:cs typeface="Calibri"/>
              </a:rPr>
              <a:t>Un </a:t>
            </a:r>
            <a:r>
              <a:rPr sz="2800" spc="-5" dirty="0">
                <a:latin typeface="Calibri"/>
                <a:cs typeface="Calibri"/>
              </a:rPr>
              <a:t>budget domestique </a:t>
            </a:r>
            <a:r>
              <a:rPr sz="2800" dirty="0">
                <a:latin typeface="Calibri"/>
                <a:cs typeface="Calibri"/>
              </a:rPr>
              <a:t>vous </a:t>
            </a:r>
            <a:r>
              <a:rPr sz="2800" spc="-5" dirty="0">
                <a:latin typeface="Calibri"/>
                <a:cs typeface="Calibri"/>
              </a:rPr>
              <a:t>aidera </a:t>
            </a:r>
            <a:r>
              <a:rPr sz="2800" dirty="0">
                <a:latin typeface="Calibri"/>
                <a:cs typeface="Calibri"/>
              </a:rPr>
              <a:t>à </a:t>
            </a:r>
            <a:r>
              <a:rPr sz="2800" spc="-5" dirty="0">
                <a:latin typeface="Calibri"/>
                <a:cs typeface="Calibri"/>
              </a:rPr>
              <a:t>planifier plus soigneusement </a:t>
            </a:r>
            <a:r>
              <a:rPr sz="2800" dirty="0">
                <a:latin typeface="Calibri"/>
                <a:cs typeface="Calibri"/>
              </a:rPr>
              <a:t>toutes </a:t>
            </a:r>
            <a:r>
              <a:rPr sz="2800" spc="-5" dirty="0">
                <a:latin typeface="Calibri"/>
                <a:cs typeface="Calibri"/>
              </a:rPr>
              <a:t>les dépenses, en supprimant </a:t>
            </a:r>
            <a:r>
              <a:rPr sz="2800" dirty="0">
                <a:latin typeface="Calibri"/>
                <a:cs typeface="Calibri"/>
              </a:rPr>
              <a:t>les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gaspillages si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nécessaire.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700">
              <a:latin typeface="Calibri"/>
              <a:cs typeface="Calibri"/>
            </a:endParaRPr>
          </a:p>
          <a:p>
            <a:pPr marL="468630" indent="-404495">
              <a:lnSpc>
                <a:spcPts val="3335"/>
              </a:lnSpc>
              <a:buClr>
                <a:srgbClr val="001F5F"/>
              </a:buClr>
              <a:buFont typeface="Arial"/>
              <a:buChar char="•"/>
              <a:tabLst>
                <a:tab pos="468630" algn="l"/>
                <a:tab pos="469265" algn="l"/>
              </a:tabLst>
            </a:pPr>
            <a:r>
              <a:rPr sz="2800" b="1" spc="-5" dirty="0">
                <a:solidFill>
                  <a:srgbClr val="001F5F"/>
                </a:solidFill>
                <a:latin typeface="Calibri"/>
                <a:cs typeface="Calibri"/>
              </a:rPr>
              <a:t>Planification</a:t>
            </a:r>
            <a:r>
              <a:rPr sz="2800" b="1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d'une</a:t>
            </a:r>
            <a:r>
              <a:rPr sz="2800" b="1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spc="-15" dirty="0">
                <a:solidFill>
                  <a:srgbClr val="001F5F"/>
                </a:solidFill>
                <a:latin typeface="Calibri"/>
                <a:cs typeface="Calibri"/>
              </a:rPr>
              <a:t>passerelle</a:t>
            </a:r>
            <a:r>
              <a:rPr sz="2800" b="1" spc="-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Calibri"/>
                <a:cs typeface="Calibri"/>
              </a:rPr>
              <a:t>d'urgence</a:t>
            </a:r>
            <a:endParaRPr sz="2800">
              <a:latin typeface="Calibri"/>
              <a:cs typeface="Calibri"/>
            </a:endParaRPr>
          </a:p>
          <a:p>
            <a:pPr marL="12700" marR="68580">
              <a:lnSpc>
                <a:spcPts val="3350"/>
              </a:lnSpc>
              <a:spcBef>
                <a:spcPts val="85"/>
              </a:spcBef>
            </a:pPr>
            <a:r>
              <a:rPr sz="2800" dirty="0">
                <a:latin typeface="Calibri"/>
                <a:cs typeface="Calibri"/>
              </a:rPr>
              <a:t>Un </a:t>
            </a:r>
            <a:r>
              <a:rPr sz="2800" spc="-5" dirty="0">
                <a:latin typeface="Calibri"/>
                <a:cs typeface="Calibri"/>
              </a:rPr>
              <a:t>filet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sécurité</a:t>
            </a:r>
            <a:r>
              <a:rPr sz="2800" dirty="0">
                <a:latin typeface="Calibri"/>
                <a:cs typeface="Calibri"/>
              </a:rPr>
              <a:t> vous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aide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à contenir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l'impact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négatif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d'une dépense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imprévue,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un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fonds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d'urgence</a:t>
            </a:r>
            <a:r>
              <a:rPr sz="2800" dirty="0">
                <a:latin typeface="Calibri"/>
                <a:cs typeface="Calibri"/>
              </a:rPr>
              <a:t> est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débloqué, </a:t>
            </a:r>
            <a:r>
              <a:rPr sz="2800" dirty="0">
                <a:latin typeface="Calibri"/>
                <a:cs typeface="Calibri"/>
              </a:rPr>
              <a:t>en </a:t>
            </a:r>
            <a:r>
              <a:rPr sz="2800" spc="-5" dirty="0">
                <a:latin typeface="Calibri"/>
                <a:cs typeface="Calibri"/>
              </a:rPr>
              <a:t>effet, </a:t>
            </a:r>
            <a:r>
              <a:rPr sz="2800" dirty="0">
                <a:latin typeface="Calibri"/>
                <a:cs typeface="Calibri"/>
              </a:rPr>
              <a:t>en cas </a:t>
            </a:r>
            <a:r>
              <a:rPr sz="2800" spc="-5" dirty="0">
                <a:latin typeface="Calibri"/>
                <a:cs typeface="Calibri"/>
              </a:rPr>
              <a:t>d'urgence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- </a:t>
            </a:r>
            <a:r>
              <a:rPr sz="2800" spc="-5" dirty="0">
                <a:latin typeface="Calibri"/>
                <a:cs typeface="Calibri"/>
              </a:rPr>
              <a:t>pour </a:t>
            </a:r>
            <a:r>
              <a:rPr sz="2800" dirty="0">
                <a:latin typeface="Calibri"/>
                <a:cs typeface="Calibri"/>
              </a:rPr>
              <a:t>ainsi </a:t>
            </a:r>
            <a:r>
              <a:rPr sz="2800" spc="-10" dirty="0">
                <a:latin typeface="Calibri"/>
                <a:cs typeface="Calibri"/>
              </a:rPr>
              <a:t>dire,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lorsqu'aucune</a:t>
            </a:r>
            <a:r>
              <a:rPr sz="2800" dirty="0">
                <a:latin typeface="Calibri"/>
                <a:cs typeface="Calibri"/>
              </a:rPr>
              <a:t> autre option</a:t>
            </a:r>
            <a:r>
              <a:rPr sz="2800" spc="-5" dirty="0">
                <a:latin typeface="Calibri"/>
                <a:cs typeface="Calibri"/>
              </a:rPr>
              <a:t> n'est disponible.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643100" y="1029335"/>
            <a:ext cx="2603880" cy="761365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40"/>
              </a:lnSpc>
            </a:pPr>
            <a:r>
              <a:rPr dirty="0"/>
              <a:t>"Le</a:t>
            </a:r>
            <a:r>
              <a:rPr spc="-5" dirty="0"/>
              <a:t> soutien de</a:t>
            </a:r>
            <a:r>
              <a:rPr dirty="0"/>
              <a:t> la </a:t>
            </a:r>
            <a:r>
              <a:rPr spc="-5" dirty="0"/>
              <a:t>Commission</a:t>
            </a:r>
            <a:r>
              <a:rPr spc="5" dirty="0"/>
              <a:t> </a:t>
            </a:r>
            <a:r>
              <a:rPr spc="-5" dirty="0"/>
              <a:t>européenne</a:t>
            </a:r>
            <a:r>
              <a:rPr spc="-10" dirty="0"/>
              <a:t> </a:t>
            </a:r>
            <a:r>
              <a:rPr dirty="0"/>
              <a:t>à</a:t>
            </a:r>
            <a:r>
              <a:rPr spc="5" dirty="0"/>
              <a:t> </a:t>
            </a:r>
            <a:r>
              <a:rPr dirty="0"/>
              <a:t>la </a:t>
            </a:r>
            <a:r>
              <a:rPr spc="-5" dirty="0"/>
              <a:t>production</a:t>
            </a:r>
            <a:r>
              <a:rPr dirty="0"/>
              <a:t> </a:t>
            </a:r>
            <a:r>
              <a:rPr spc="-5" dirty="0"/>
              <a:t>de</a:t>
            </a:r>
            <a:r>
              <a:rPr dirty="0"/>
              <a:t> cette </a:t>
            </a:r>
            <a:r>
              <a:rPr spc="-5" dirty="0"/>
              <a:t>publication</a:t>
            </a:r>
            <a:r>
              <a:rPr dirty="0"/>
              <a:t> </a:t>
            </a:r>
            <a:r>
              <a:rPr spc="-5" dirty="0"/>
              <a:t>ne </a:t>
            </a:r>
            <a:r>
              <a:rPr dirty="0"/>
              <a:t>constitue</a:t>
            </a:r>
            <a:r>
              <a:rPr spc="-5" dirty="0"/>
              <a:t> pas une </a:t>
            </a:r>
            <a:r>
              <a:rPr dirty="0"/>
              <a:t>approbation</a:t>
            </a:r>
            <a:r>
              <a:rPr spc="5" dirty="0"/>
              <a:t> </a:t>
            </a:r>
            <a:r>
              <a:rPr spc="-5" dirty="0"/>
              <a:t>de</a:t>
            </a:r>
            <a:r>
              <a:rPr spc="-10" dirty="0"/>
              <a:t> </a:t>
            </a:r>
            <a:r>
              <a:rPr spc="-5" dirty="0"/>
              <a:t>son</a:t>
            </a:r>
            <a:r>
              <a:rPr dirty="0"/>
              <a:t> </a:t>
            </a:r>
            <a:r>
              <a:rPr spc="-5" dirty="0"/>
              <a:t>contenu,</a:t>
            </a:r>
            <a:r>
              <a:rPr spc="35" dirty="0"/>
              <a:t> </a:t>
            </a:r>
            <a:r>
              <a:rPr spc="-5" dirty="0"/>
              <a:t>qui</a:t>
            </a:r>
            <a:r>
              <a:rPr dirty="0"/>
              <a:t> reflète</a:t>
            </a:r>
            <a:r>
              <a:rPr spc="-5" dirty="0"/>
              <a:t> </a:t>
            </a:r>
            <a:r>
              <a:rPr spc="-15" dirty="0"/>
              <a:t>la</a:t>
            </a:r>
          </a:p>
          <a:p>
            <a:pPr marL="12700">
              <a:lnSpc>
                <a:spcPts val="1714"/>
              </a:lnSpc>
            </a:pPr>
            <a:r>
              <a:rPr spc="-30" dirty="0"/>
              <a:t>p</a:t>
            </a:r>
            <a:r>
              <a:rPr spc="-25" dirty="0"/>
              <a:t>os</a:t>
            </a:r>
            <a:r>
              <a:rPr spc="-30" dirty="0"/>
              <a:t>i</a:t>
            </a:r>
            <a:r>
              <a:rPr spc="-25" dirty="0"/>
              <a:t>t</a:t>
            </a:r>
            <a:r>
              <a:rPr spc="-30" dirty="0"/>
              <a:t>i</a:t>
            </a:r>
            <a:r>
              <a:rPr spc="-25" dirty="0"/>
              <a:t>o</a:t>
            </a:r>
            <a:r>
              <a:rPr dirty="0"/>
              <a:t>n</a:t>
            </a:r>
            <a:r>
              <a:rPr spc="-50" dirty="0"/>
              <a:t> </a:t>
            </a:r>
            <a:r>
              <a:rPr spc="-35" dirty="0"/>
              <a:t>d</a:t>
            </a:r>
            <a:r>
              <a:rPr dirty="0"/>
              <a:t>e</a:t>
            </a:r>
            <a:r>
              <a:rPr spc="-50" dirty="0"/>
              <a:t> </a:t>
            </a:r>
            <a:r>
              <a:rPr spc="-30" dirty="0"/>
              <a:t>l</a:t>
            </a:r>
            <a:r>
              <a:rPr dirty="0"/>
              <a:t>a</a:t>
            </a:r>
            <a:r>
              <a:rPr spc="-45" dirty="0"/>
              <a:t> </a:t>
            </a:r>
            <a:r>
              <a:rPr spc="-35" dirty="0"/>
              <a:t>C</a:t>
            </a:r>
            <a:r>
              <a:rPr spc="-25" dirty="0"/>
              <a:t>o</a:t>
            </a:r>
            <a:r>
              <a:rPr spc="-30" dirty="0"/>
              <a:t>m</a:t>
            </a:r>
            <a:r>
              <a:rPr spc="-25" dirty="0"/>
              <a:t>m</a:t>
            </a:r>
            <a:r>
              <a:rPr spc="-30" dirty="0"/>
              <a:t>i</a:t>
            </a:r>
            <a:r>
              <a:rPr spc="-25" dirty="0"/>
              <a:t>ss</a:t>
            </a:r>
            <a:r>
              <a:rPr spc="-30" dirty="0"/>
              <a:t>i</a:t>
            </a:r>
            <a:r>
              <a:rPr spc="-25" dirty="0"/>
              <a:t>o</a:t>
            </a:r>
            <a:r>
              <a:rPr dirty="0"/>
              <a:t>n</a:t>
            </a:r>
            <a:r>
              <a:rPr spc="-55" dirty="0"/>
              <a:t> </a:t>
            </a:r>
            <a:r>
              <a:rPr spc="-30" dirty="0"/>
              <a:t>eu</a:t>
            </a:r>
            <a:r>
              <a:rPr spc="-25" dirty="0"/>
              <a:t>ro</a:t>
            </a:r>
            <a:r>
              <a:rPr spc="-30" dirty="0"/>
              <a:t>péen</a:t>
            </a:r>
            <a:r>
              <a:rPr spc="-25" dirty="0"/>
              <a:t>n</a:t>
            </a:r>
            <a:r>
              <a:rPr spc="-30" dirty="0"/>
              <a:t>e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53744" y="1600708"/>
            <a:ext cx="802894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Gestion</a:t>
            </a:r>
            <a:r>
              <a:rPr spc="-20" dirty="0"/>
              <a:t> </a:t>
            </a:r>
            <a:r>
              <a:rPr spc="-10" dirty="0"/>
              <a:t>des</a:t>
            </a:r>
            <a:r>
              <a:rPr spc="-25" dirty="0"/>
              <a:t> </a:t>
            </a:r>
            <a:r>
              <a:rPr spc="-15" dirty="0"/>
              <a:t>actifs/investissements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53744" y="2798572"/>
            <a:ext cx="15382875" cy="38544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8630" indent="-404495">
              <a:lnSpc>
                <a:spcPts val="3335"/>
              </a:lnSpc>
              <a:spcBef>
                <a:spcPts val="100"/>
              </a:spcBef>
              <a:buClr>
                <a:srgbClr val="001F5F"/>
              </a:buClr>
              <a:buFont typeface="Arial"/>
              <a:buChar char="•"/>
              <a:tabLst>
                <a:tab pos="468630" algn="l"/>
                <a:tab pos="469265" algn="l"/>
              </a:tabLst>
            </a:pP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Faites</a:t>
            </a:r>
            <a:r>
              <a:rPr sz="2800" b="1" spc="-5" dirty="0">
                <a:solidFill>
                  <a:srgbClr val="001F5F"/>
                </a:solidFill>
                <a:latin typeface="Calibri"/>
                <a:cs typeface="Calibri"/>
              </a:rPr>
              <a:t> attention</a:t>
            </a:r>
            <a:r>
              <a:rPr sz="2800" b="1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Calibri"/>
                <a:cs typeface="Calibri"/>
              </a:rPr>
              <a:t>où vous</a:t>
            </a:r>
            <a:r>
              <a:rPr sz="2800" b="1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Calibri"/>
                <a:cs typeface="Calibri"/>
              </a:rPr>
              <a:t>mettez</a:t>
            </a:r>
            <a:r>
              <a:rPr sz="2800" b="1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Calibri"/>
                <a:cs typeface="Calibri"/>
              </a:rPr>
              <a:t>votre</a:t>
            </a:r>
            <a:r>
              <a:rPr sz="2800" b="1" spc="-10" dirty="0">
                <a:solidFill>
                  <a:srgbClr val="001F5F"/>
                </a:solidFill>
                <a:latin typeface="Calibri"/>
                <a:cs typeface="Calibri"/>
              </a:rPr>
              <a:t> argent.</a:t>
            </a:r>
            <a:r>
              <a:rPr sz="2800" b="1" spc="-10" dirty="0">
                <a:solidFill>
                  <a:srgbClr val="001F5F"/>
                </a:solidFill>
                <a:latin typeface="Arial"/>
                <a:cs typeface="Arial"/>
              </a:rPr>
              <a:t>..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ts val="3329"/>
              </a:lnSpc>
            </a:pPr>
            <a:r>
              <a:rPr sz="2800" dirty="0">
                <a:latin typeface="Calibri"/>
                <a:cs typeface="Calibri"/>
              </a:rPr>
              <a:t>Aussi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redondante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qu'elle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puisse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paraître,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cette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recommandation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reste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la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plus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cruciale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et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la</a:t>
            </a:r>
            <a:r>
              <a:rPr sz="2800" spc="-5" dirty="0">
                <a:latin typeface="Calibri"/>
                <a:cs typeface="Calibri"/>
              </a:rPr>
              <a:t> plus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critique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-</a:t>
            </a:r>
            <a:endParaRPr sz="2800">
              <a:latin typeface="Calibri"/>
              <a:cs typeface="Calibri"/>
            </a:endParaRPr>
          </a:p>
          <a:p>
            <a:pPr marL="12700" marR="5080">
              <a:lnSpc>
                <a:spcPts val="3340"/>
              </a:lnSpc>
              <a:spcBef>
                <a:spcPts val="125"/>
              </a:spcBef>
            </a:pPr>
            <a:r>
              <a:rPr sz="2800" spc="-5" dirty="0">
                <a:latin typeface="Calibri"/>
                <a:cs typeface="Calibri"/>
              </a:rPr>
              <a:t>connaissez-vous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vraiment,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et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possédez-vous,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les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connaissances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nécessaires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concernant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cet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actif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spécifique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que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vous </a:t>
            </a:r>
            <a:r>
              <a:rPr sz="2800" spc="-5" dirty="0">
                <a:latin typeface="Calibri"/>
                <a:cs typeface="Calibri"/>
              </a:rPr>
              <a:t>pariez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posséder </a:t>
            </a:r>
            <a:r>
              <a:rPr sz="2800" dirty="0">
                <a:latin typeface="Calibri"/>
                <a:cs typeface="Calibri"/>
              </a:rPr>
              <a:t>?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700">
              <a:latin typeface="Calibri"/>
              <a:cs typeface="Calibri"/>
            </a:endParaRPr>
          </a:p>
          <a:p>
            <a:pPr marL="468630" indent="-404495">
              <a:lnSpc>
                <a:spcPts val="3335"/>
              </a:lnSpc>
              <a:spcBef>
                <a:spcPts val="5"/>
              </a:spcBef>
              <a:buClr>
                <a:srgbClr val="001F5F"/>
              </a:buClr>
              <a:buFont typeface="Arial"/>
              <a:buChar char="•"/>
              <a:tabLst>
                <a:tab pos="468630" algn="l"/>
                <a:tab pos="469265" algn="l"/>
              </a:tabLst>
            </a:pP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Fixez</a:t>
            </a:r>
            <a:r>
              <a:rPr sz="2800" b="1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un</a:t>
            </a:r>
            <a:r>
              <a:rPr sz="2800" b="1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objectif</a:t>
            </a:r>
            <a:r>
              <a:rPr sz="2800" b="1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Calibri"/>
                <a:cs typeface="Calibri"/>
              </a:rPr>
              <a:t>et</a:t>
            </a:r>
            <a:r>
              <a:rPr sz="2800" b="1" spc="-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spc="-30" dirty="0">
                <a:solidFill>
                  <a:srgbClr val="001F5F"/>
                </a:solidFill>
                <a:latin typeface="Calibri"/>
                <a:cs typeface="Calibri"/>
              </a:rPr>
              <a:t>visez-le</a:t>
            </a:r>
            <a:endParaRPr sz="2800">
              <a:latin typeface="Calibri"/>
              <a:cs typeface="Calibri"/>
            </a:endParaRPr>
          </a:p>
          <a:p>
            <a:pPr marL="12700" marR="815340">
              <a:lnSpc>
                <a:spcPts val="3340"/>
              </a:lnSpc>
              <a:spcBef>
                <a:spcPts val="100"/>
              </a:spcBef>
            </a:pPr>
            <a:r>
              <a:rPr sz="2800" spc="-5" dirty="0">
                <a:latin typeface="Calibri"/>
                <a:cs typeface="Calibri"/>
              </a:rPr>
              <a:t>Cela nous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ramène</a:t>
            </a:r>
            <a:r>
              <a:rPr sz="2800" dirty="0">
                <a:latin typeface="Calibri"/>
                <a:cs typeface="Calibri"/>
              </a:rPr>
              <a:t> à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la </a:t>
            </a:r>
            <a:r>
              <a:rPr sz="2800" spc="-5" dirty="0">
                <a:latin typeface="Calibri"/>
                <a:cs typeface="Calibri"/>
              </a:rPr>
              <a:t>nécessité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fondamentale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disposer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d'un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plan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d'investissement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adéquat, 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orienté </a:t>
            </a:r>
            <a:r>
              <a:rPr sz="2800" dirty="0">
                <a:latin typeface="Calibri"/>
                <a:cs typeface="Calibri"/>
              </a:rPr>
              <a:t>vers le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moyen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et le </a:t>
            </a:r>
            <a:r>
              <a:rPr sz="2800" spc="-5" dirty="0">
                <a:latin typeface="Calibri"/>
                <a:cs typeface="Calibri"/>
              </a:rPr>
              <a:t>long </a:t>
            </a:r>
            <a:r>
              <a:rPr sz="2800" dirty="0">
                <a:latin typeface="Calibri"/>
                <a:cs typeface="Calibri"/>
              </a:rPr>
              <a:t>terme :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suivez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vos </a:t>
            </a:r>
            <a:r>
              <a:rPr sz="2800" spc="-5" dirty="0">
                <a:latin typeface="Calibri"/>
                <a:cs typeface="Calibri"/>
              </a:rPr>
              <a:t>progrès </a:t>
            </a:r>
            <a:r>
              <a:rPr sz="2800" dirty="0">
                <a:latin typeface="Calibri"/>
                <a:cs typeface="Calibri"/>
              </a:rPr>
              <a:t>et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gardez </a:t>
            </a:r>
            <a:r>
              <a:rPr sz="2800" spc="-5" dirty="0">
                <a:latin typeface="Calibri"/>
                <a:cs typeface="Calibri"/>
              </a:rPr>
              <a:t>trace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des mesures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d'ajustement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ts val="3240"/>
              </a:lnSpc>
            </a:pPr>
            <a:r>
              <a:rPr sz="2800" spc="-5" dirty="0">
                <a:latin typeface="Calibri"/>
                <a:cs typeface="Calibri"/>
              </a:rPr>
              <a:t>appropriées.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643100" y="1029335"/>
            <a:ext cx="2603880" cy="761365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40"/>
              </a:lnSpc>
            </a:pPr>
            <a:r>
              <a:rPr dirty="0"/>
              <a:t>"Le</a:t>
            </a:r>
            <a:r>
              <a:rPr spc="-5" dirty="0"/>
              <a:t> soutien de</a:t>
            </a:r>
            <a:r>
              <a:rPr dirty="0"/>
              <a:t> la </a:t>
            </a:r>
            <a:r>
              <a:rPr spc="-5" dirty="0"/>
              <a:t>Commission</a:t>
            </a:r>
            <a:r>
              <a:rPr spc="5" dirty="0"/>
              <a:t> </a:t>
            </a:r>
            <a:r>
              <a:rPr spc="-5" dirty="0"/>
              <a:t>européenne</a:t>
            </a:r>
            <a:r>
              <a:rPr spc="-10" dirty="0"/>
              <a:t> </a:t>
            </a:r>
            <a:r>
              <a:rPr dirty="0"/>
              <a:t>à</a:t>
            </a:r>
            <a:r>
              <a:rPr spc="5" dirty="0"/>
              <a:t> </a:t>
            </a:r>
            <a:r>
              <a:rPr dirty="0"/>
              <a:t>la </a:t>
            </a:r>
            <a:r>
              <a:rPr spc="-5" dirty="0"/>
              <a:t>production</a:t>
            </a:r>
            <a:r>
              <a:rPr dirty="0"/>
              <a:t> </a:t>
            </a:r>
            <a:r>
              <a:rPr spc="-5" dirty="0"/>
              <a:t>de</a:t>
            </a:r>
            <a:r>
              <a:rPr dirty="0"/>
              <a:t> cette </a:t>
            </a:r>
            <a:r>
              <a:rPr spc="-5" dirty="0"/>
              <a:t>publication</a:t>
            </a:r>
            <a:r>
              <a:rPr dirty="0"/>
              <a:t> </a:t>
            </a:r>
            <a:r>
              <a:rPr spc="-5" dirty="0"/>
              <a:t>ne </a:t>
            </a:r>
            <a:r>
              <a:rPr dirty="0"/>
              <a:t>constitue</a:t>
            </a:r>
            <a:r>
              <a:rPr spc="-5" dirty="0"/>
              <a:t> pas une </a:t>
            </a:r>
            <a:r>
              <a:rPr dirty="0"/>
              <a:t>approbation</a:t>
            </a:r>
            <a:r>
              <a:rPr spc="5" dirty="0"/>
              <a:t> </a:t>
            </a:r>
            <a:r>
              <a:rPr spc="-5" dirty="0"/>
              <a:t>de</a:t>
            </a:r>
            <a:r>
              <a:rPr spc="-10" dirty="0"/>
              <a:t> </a:t>
            </a:r>
            <a:r>
              <a:rPr spc="-5" dirty="0"/>
              <a:t>son</a:t>
            </a:r>
            <a:r>
              <a:rPr dirty="0"/>
              <a:t> </a:t>
            </a:r>
            <a:r>
              <a:rPr spc="-5" dirty="0"/>
              <a:t>contenu,</a:t>
            </a:r>
            <a:r>
              <a:rPr spc="35" dirty="0"/>
              <a:t> </a:t>
            </a:r>
            <a:r>
              <a:rPr spc="-5" dirty="0"/>
              <a:t>qui</a:t>
            </a:r>
            <a:r>
              <a:rPr dirty="0"/>
              <a:t> reflète</a:t>
            </a:r>
            <a:r>
              <a:rPr spc="-5" dirty="0"/>
              <a:t> </a:t>
            </a:r>
            <a:r>
              <a:rPr spc="-15" dirty="0"/>
              <a:t>la</a:t>
            </a:r>
          </a:p>
          <a:p>
            <a:pPr marL="12700">
              <a:lnSpc>
                <a:spcPts val="1714"/>
              </a:lnSpc>
            </a:pPr>
            <a:r>
              <a:rPr spc="-30" dirty="0"/>
              <a:t>p</a:t>
            </a:r>
            <a:r>
              <a:rPr spc="-25" dirty="0"/>
              <a:t>os</a:t>
            </a:r>
            <a:r>
              <a:rPr spc="-30" dirty="0"/>
              <a:t>i</a:t>
            </a:r>
            <a:r>
              <a:rPr spc="-25" dirty="0"/>
              <a:t>t</a:t>
            </a:r>
            <a:r>
              <a:rPr spc="-30" dirty="0"/>
              <a:t>i</a:t>
            </a:r>
            <a:r>
              <a:rPr spc="-25" dirty="0"/>
              <a:t>o</a:t>
            </a:r>
            <a:r>
              <a:rPr dirty="0"/>
              <a:t>n</a:t>
            </a:r>
            <a:r>
              <a:rPr spc="-50" dirty="0"/>
              <a:t> </a:t>
            </a:r>
            <a:r>
              <a:rPr spc="-35" dirty="0"/>
              <a:t>d</a:t>
            </a:r>
            <a:r>
              <a:rPr dirty="0"/>
              <a:t>e</a:t>
            </a:r>
            <a:r>
              <a:rPr spc="-50" dirty="0"/>
              <a:t> </a:t>
            </a:r>
            <a:r>
              <a:rPr spc="-30" dirty="0"/>
              <a:t>l</a:t>
            </a:r>
            <a:r>
              <a:rPr dirty="0"/>
              <a:t>a</a:t>
            </a:r>
            <a:r>
              <a:rPr spc="-45" dirty="0"/>
              <a:t> </a:t>
            </a:r>
            <a:r>
              <a:rPr spc="-35" dirty="0"/>
              <a:t>C</a:t>
            </a:r>
            <a:r>
              <a:rPr spc="-25" dirty="0"/>
              <a:t>o</a:t>
            </a:r>
            <a:r>
              <a:rPr spc="-30" dirty="0"/>
              <a:t>m</a:t>
            </a:r>
            <a:r>
              <a:rPr spc="-25" dirty="0"/>
              <a:t>m</a:t>
            </a:r>
            <a:r>
              <a:rPr spc="-30" dirty="0"/>
              <a:t>i</a:t>
            </a:r>
            <a:r>
              <a:rPr spc="-25" dirty="0"/>
              <a:t>ss</a:t>
            </a:r>
            <a:r>
              <a:rPr spc="-30" dirty="0"/>
              <a:t>i</a:t>
            </a:r>
            <a:r>
              <a:rPr spc="-25" dirty="0"/>
              <a:t>o</a:t>
            </a:r>
            <a:r>
              <a:rPr dirty="0"/>
              <a:t>n</a:t>
            </a:r>
            <a:r>
              <a:rPr spc="-55" dirty="0"/>
              <a:t> </a:t>
            </a:r>
            <a:r>
              <a:rPr spc="-30" dirty="0"/>
              <a:t>eu</a:t>
            </a:r>
            <a:r>
              <a:rPr spc="-25" dirty="0"/>
              <a:t>ro</a:t>
            </a:r>
            <a:r>
              <a:rPr spc="-30" dirty="0"/>
              <a:t>péen</a:t>
            </a:r>
            <a:r>
              <a:rPr spc="-25" dirty="0"/>
              <a:t>n</a:t>
            </a:r>
            <a:r>
              <a:rPr spc="-30" dirty="0"/>
              <a:t>e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53744" y="1600708"/>
            <a:ext cx="713041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Gestion</a:t>
            </a:r>
            <a:r>
              <a:rPr spc="-25" dirty="0"/>
              <a:t> </a:t>
            </a:r>
            <a:r>
              <a:rPr spc="-10" dirty="0"/>
              <a:t>des</a:t>
            </a:r>
            <a:r>
              <a:rPr spc="-35" dirty="0"/>
              <a:t> </a:t>
            </a:r>
            <a:r>
              <a:rPr spc="-5" dirty="0"/>
              <a:t>dettes et</a:t>
            </a:r>
            <a:r>
              <a:rPr spc="-10" dirty="0"/>
              <a:t> </a:t>
            </a:r>
            <a:r>
              <a:rPr spc="-5" dirty="0"/>
              <a:t>du crédit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53744" y="2797810"/>
            <a:ext cx="15634335" cy="3004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8630" indent="-404495" algn="just">
              <a:lnSpc>
                <a:spcPct val="100000"/>
              </a:lnSpc>
              <a:spcBef>
                <a:spcPts val="100"/>
              </a:spcBef>
              <a:buClr>
                <a:srgbClr val="001F5F"/>
              </a:buClr>
              <a:buFont typeface="Arial"/>
              <a:buChar char="•"/>
              <a:tabLst>
                <a:tab pos="469265" algn="l"/>
              </a:tabLst>
            </a:pP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Se</a:t>
            </a:r>
            <a:r>
              <a:rPr sz="2800" b="1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Calibri"/>
                <a:cs typeface="Calibri"/>
              </a:rPr>
              <a:t>familiariser</a:t>
            </a:r>
            <a:r>
              <a:rPr sz="2800" b="1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avec</a:t>
            </a:r>
            <a:r>
              <a:rPr sz="2800" b="1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les</a:t>
            </a:r>
            <a:r>
              <a:rPr sz="2800" b="1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spc="-15" dirty="0">
                <a:solidFill>
                  <a:srgbClr val="001F5F"/>
                </a:solidFill>
                <a:latin typeface="Calibri"/>
                <a:cs typeface="Calibri"/>
              </a:rPr>
              <a:t>flux</a:t>
            </a:r>
            <a:r>
              <a:rPr sz="2800" b="1" spc="-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Calibri"/>
                <a:cs typeface="Calibri"/>
              </a:rPr>
              <a:t>financiers</a:t>
            </a:r>
            <a:endParaRPr sz="280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  <a:spcBef>
                <a:spcPts val="30"/>
              </a:spcBef>
            </a:pPr>
            <a:r>
              <a:rPr sz="2800" dirty="0">
                <a:latin typeface="Calibri"/>
                <a:cs typeface="Calibri"/>
              </a:rPr>
              <a:t>Maîtriser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les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caractéristiques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distinctives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du</a:t>
            </a:r>
            <a:r>
              <a:rPr sz="2800" dirty="0">
                <a:latin typeface="Calibri"/>
                <a:cs typeface="Calibri"/>
              </a:rPr>
              <a:t> crédit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et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 </a:t>
            </a:r>
            <a:r>
              <a:rPr sz="2800" dirty="0">
                <a:latin typeface="Calibri"/>
                <a:cs typeface="Calibri"/>
              </a:rPr>
              <a:t>la</a:t>
            </a:r>
            <a:r>
              <a:rPr sz="2800" spc="-5" dirty="0">
                <a:latin typeface="Calibri"/>
                <a:cs typeface="Calibri"/>
              </a:rPr>
              <a:t> dette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(par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exemple, </a:t>
            </a:r>
            <a:r>
              <a:rPr sz="2800" dirty="0">
                <a:latin typeface="Calibri"/>
                <a:cs typeface="Calibri"/>
              </a:rPr>
              <a:t>le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taux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d'intérêt).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700">
              <a:latin typeface="Calibri"/>
              <a:cs typeface="Calibri"/>
            </a:endParaRPr>
          </a:p>
          <a:p>
            <a:pPr marL="468630" indent="-404495" algn="just">
              <a:lnSpc>
                <a:spcPts val="3335"/>
              </a:lnSpc>
              <a:buClr>
                <a:srgbClr val="001F5F"/>
              </a:buClr>
              <a:buFont typeface="Arial"/>
              <a:buChar char="•"/>
              <a:tabLst>
                <a:tab pos="469265" algn="l"/>
              </a:tabLst>
            </a:pP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Savoir</a:t>
            </a:r>
            <a:r>
              <a:rPr sz="2800" b="1" spc="-5" dirty="0">
                <a:solidFill>
                  <a:srgbClr val="001F5F"/>
                </a:solidFill>
                <a:latin typeface="Calibri"/>
                <a:cs typeface="Calibri"/>
              </a:rPr>
              <a:t> quand plonger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dans</a:t>
            </a:r>
            <a:r>
              <a:rPr sz="2800" b="1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l'océan</a:t>
            </a:r>
            <a:r>
              <a:rPr sz="2800" b="1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des</a:t>
            </a:r>
            <a:r>
              <a:rPr sz="2800" b="1" spc="-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spc="-15" dirty="0">
                <a:solidFill>
                  <a:srgbClr val="001F5F"/>
                </a:solidFill>
                <a:latin typeface="Calibri"/>
                <a:cs typeface="Calibri"/>
              </a:rPr>
              <a:t>débits</a:t>
            </a:r>
            <a:endParaRPr sz="2800">
              <a:latin typeface="Calibri"/>
              <a:cs typeface="Calibri"/>
            </a:endParaRPr>
          </a:p>
          <a:p>
            <a:pPr marL="12700" marR="5080" algn="just">
              <a:lnSpc>
                <a:spcPts val="3350"/>
              </a:lnSpc>
              <a:spcBef>
                <a:spcPts val="85"/>
              </a:spcBef>
            </a:pPr>
            <a:r>
              <a:rPr sz="2800" spc="-5" dirty="0">
                <a:latin typeface="Calibri"/>
                <a:cs typeface="Calibri"/>
              </a:rPr>
              <a:t>Si </a:t>
            </a:r>
            <a:r>
              <a:rPr sz="2800" dirty="0">
                <a:latin typeface="Calibri"/>
                <a:cs typeface="Calibri"/>
              </a:rPr>
              <a:t>vous </a:t>
            </a:r>
            <a:r>
              <a:rPr sz="2800" spc="-5" dirty="0">
                <a:latin typeface="Calibri"/>
                <a:cs typeface="Calibri"/>
              </a:rPr>
              <a:t>n'êtes pas prêt </a:t>
            </a:r>
            <a:r>
              <a:rPr sz="2800" dirty="0">
                <a:latin typeface="Calibri"/>
                <a:cs typeface="Calibri"/>
              </a:rPr>
              <a:t>à </a:t>
            </a:r>
            <a:r>
              <a:rPr sz="2800" spc="-5" dirty="0">
                <a:latin typeface="Calibri"/>
                <a:cs typeface="Calibri"/>
              </a:rPr>
              <a:t>vous endetter, ne </a:t>
            </a:r>
            <a:r>
              <a:rPr sz="2800" dirty="0">
                <a:latin typeface="Calibri"/>
                <a:cs typeface="Calibri"/>
              </a:rPr>
              <a:t>vous </a:t>
            </a:r>
            <a:r>
              <a:rPr sz="2800" spc="-5" dirty="0">
                <a:latin typeface="Calibri"/>
                <a:cs typeface="Calibri"/>
              </a:rPr>
              <a:t>endettez pas </a:t>
            </a:r>
            <a:r>
              <a:rPr sz="2800" dirty="0">
                <a:latin typeface="Calibri"/>
                <a:cs typeface="Calibri"/>
              </a:rPr>
              <a:t>- </a:t>
            </a:r>
            <a:r>
              <a:rPr sz="2800" spc="-5" dirty="0">
                <a:latin typeface="Calibri"/>
                <a:cs typeface="Calibri"/>
              </a:rPr>
              <a:t>d'autant plus si le besoin de crédit </a:t>
            </a:r>
            <a:r>
              <a:rPr sz="2800" dirty="0">
                <a:latin typeface="Calibri"/>
                <a:cs typeface="Calibri"/>
              </a:rPr>
              <a:t>est </a:t>
            </a:r>
            <a:r>
              <a:rPr sz="2800" spc="-5" dirty="0">
                <a:latin typeface="Calibri"/>
                <a:cs typeface="Calibri"/>
              </a:rPr>
              <a:t>motivé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par des besoins futiles. Évaluez </a:t>
            </a:r>
            <a:r>
              <a:rPr sz="2800" dirty="0">
                <a:latin typeface="Calibri"/>
                <a:cs typeface="Calibri"/>
              </a:rPr>
              <a:t>votre </a:t>
            </a:r>
            <a:r>
              <a:rPr sz="2800" spc="-5" dirty="0">
                <a:latin typeface="Calibri"/>
                <a:cs typeface="Calibri"/>
              </a:rPr>
              <a:t>exposition </a:t>
            </a:r>
            <a:r>
              <a:rPr sz="2800" dirty="0">
                <a:latin typeface="Calibri"/>
                <a:cs typeface="Calibri"/>
              </a:rPr>
              <a:t>à </a:t>
            </a:r>
            <a:r>
              <a:rPr sz="2800" spc="-5" dirty="0">
                <a:latin typeface="Calibri"/>
                <a:cs typeface="Calibri"/>
              </a:rPr>
              <a:t>l'avance, </a:t>
            </a:r>
            <a:r>
              <a:rPr sz="2800" dirty="0">
                <a:latin typeface="Calibri"/>
                <a:cs typeface="Calibri"/>
              </a:rPr>
              <a:t>et évaluez votre capacité à couvrir votre </a:t>
            </a:r>
            <a:r>
              <a:rPr sz="2800" spc="-5" dirty="0">
                <a:latin typeface="Calibri"/>
                <a:cs typeface="Calibri"/>
              </a:rPr>
              <a:t>plan de 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remboursement.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643100" y="1029335"/>
            <a:ext cx="2603880" cy="761365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40"/>
              </a:lnSpc>
            </a:pPr>
            <a:r>
              <a:rPr dirty="0"/>
              <a:t>"Le</a:t>
            </a:r>
            <a:r>
              <a:rPr spc="-5" dirty="0"/>
              <a:t> soutien de</a:t>
            </a:r>
            <a:r>
              <a:rPr dirty="0"/>
              <a:t> la </a:t>
            </a:r>
            <a:r>
              <a:rPr spc="-5" dirty="0"/>
              <a:t>Commission</a:t>
            </a:r>
            <a:r>
              <a:rPr spc="5" dirty="0"/>
              <a:t> </a:t>
            </a:r>
            <a:r>
              <a:rPr spc="-5" dirty="0"/>
              <a:t>européenne</a:t>
            </a:r>
            <a:r>
              <a:rPr spc="-10" dirty="0"/>
              <a:t> </a:t>
            </a:r>
            <a:r>
              <a:rPr dirty="0"/>
              <a:t>à</a:t>
            </a:r>
            <a:r>
              <a:rPr spc="5" dirty="0"/>
              <a:t> </a:t>
            </a:r>
            <a:r>
              <a:rPr dirty="0"/>
              <a:t>la </a:t>
            </a:r>
            <a:r>
              <a:rPr spc="-5" dirty="0"/>
              <a:t>production</a:t>
            </a:r>
            <a:r>
              <a:rPr dirty="0"/>
              <a:t> </a:t>
            </a:r>
            <a:r>
              <a:rPr spc="-5" dirty="0"/>
              <a:t>de</a:t>
            </a:r>
            <a:r>
              <a:rPr dirty="0"/>
              <a:t> cette </a:t>
            </a:r>
            <a:r>
              <a:rPr spc="-5" dirty="0"/>
              <a:t>publication</a:t>
            </a:r>
            <a:r>
              <a:rPr dirty="0"/>
              <a:t> </a:t>
            </a:r>
            <a:r>
              <a:rPr spc="-5" dirty="0"/>
              <a:t>ne </a:t>
            </a:r>
            <a:r>
              <a:rPr dirty="0"/>
              <a:t>constitue</a:t>
            </a:r>
            <a:r>
              <a:rPr spc="-5" dirty="0"/>
              <a:t> pas une </a:t>
            </a:r>
            <a:r>
              <a:rPr dirty="0"/>
              <a:t>approbation</a:t>
            </a:r>
            <a:r>
              <a:rPr spc="5" dirty="0"/>
              <a:t> </a:t>
            </a:r>
            <a:r>
              <a:rPr spc="-5" dirty="0"/>
              <a:t>de</a:t>
            </a:r>
            <a:r>
              <a:rPr spc="-10" dirty="0"/>
              <a:t> </a:t>
            </a:r>
            <a:r>
              <a:rPr spc="-5" dirty="0"/>
              <a:t>son</a:t>
            </a:r>
            <a:r>
              <a:rPr dirty="0"/>
              <a:t> </a:t>
            </a:r>
            <a:r>
              <a:rPr spc="-5" dirty="0"/>
              <a:t>contenu,</a:t>
            </a:r>
            <a:r>
              <a:rPr spc="35" dirty="0"/>
              <a:t> </a:t>
            </a:r>
            <a:r>
              <a:rPr spc="-5" dirty="0"/>
              <a:t>qui</a:t>
            </a:r>
            <a:r>
              <a:rPr dirty="0"/>
              <a:t> reflète</a:t>
            </a:r>
            <a:r>
              <a:rPr spc="-5" dirty="0"/>
              <a:t> </a:t>
            </a:r>
            <a:r>
              <a:rPr spc="-15" dirty="0"/>
              <a:t>la</a:t>
            </a:r>
          </a:p>
          <a:p>
            <a:pPr marL="12700">
              <a:lnSpc>
                <a:spcPts val="1714"/>
              </a:lnSpc>
            </a:pPr>
            <a:r>
              <a:rPr spc="-30" dirty="0"/>
              <a:t>p</a:t>
            </a:r>
            <a:r>
              <a:rPr spc="-25" dirty="0"/>
              <a:t>os</a:t>
            </a:r>
            <a:r>
              <a:rPr spc="-30" dirty="0"/>
              <a:t>i</a:t>
            </a:r>
            <a:r>
              <a:rPr spc="-25" dirty="0"/>
              <a:t>t</a:t>
            </a:r>
            <a:r>
              <a:rPr spc="-30" dirty="0"/>
              <a:t>i</a:t>
            </a:r>
            <a:r>
              <a:rPr spc="-25" dirty="0"/>
              <a:t>o</a:t>
            </a:r>
            <a:r>
              <a:rPr dirty="0"/>
              <a:t>n</a:t>
            </a:r>
            <a:r>
              <a:rPr spc="-50" dirty="0"/>
              <a:t> </a:t>
            </a:r>
            <a:r>
              <a:rPr spc="-35" dirty="0"/>
              <a:t>d</a:t>
            </a:r>
            <a:r>
              <a:rPr dirty="0"/>
              <a:t>e</a:t>
            </a:r>
            <a:r>
              <a:rPr spc="-50" dirty="0"/>
              <a:t> </a:t>
            </a:r>
            <a:r>
              <a:rPr spc="-30" dirty="0"/>
              <a:t>l</a:t>
            </a:r>
            <a:r>
              <a:rPr dirty="0"/>
              <a:t>a</a:t>
            </a:r>
            <a:r>
              <a:rPr spc="-45" dirty="0"/>
              <a:t> </a:t>
            </a:r>
            <a:r>
              <a:rPr spc="-35" dirty="0"/>
              <a:t>C</a:t>
            </a:r>
            <a:r>
              <a:rPr spc="-25" dirty="0"/>
              <a:t>o</a:t>
            </a:r>
            <a:r>
              <a:rPr spc="-30" dirty="0"/>
              <a:t>m</a:t>
            </a:r>
            <a:r>
              <a:rPr spc="-25" dirty="0"/>
              <a:t>m</a:t>
            </a:r>
            <a:r>
              <a:rPr spc="-30" dirty="0"/>
              <a:t>i</a:t>
            </a:r>
            <a:r>
              <a:rPr spc="-25" dirty="0"/>
              <a:t>ss</a:t>
            </a:r>
            <a:r>
              <a:rPr spc="-30" dirty="0"/>
              <a:t>i</a:t>
            </a:r>
            <a:r>
              <a:rPr spc="-25" dirty="0"/>
              <a:t>o</a:t>
            </a:r>
            <a:r>
              <a:rPr dirty="0"/>
              <a:t>n</a:t>
            </a:r>
            <a:r>
              <a:rPr spc="-55" dirty="0"/>
              <a:t> </a:t>
            </a:r>
            <a:r>
              <a:rPr spc="-30" dirty="0"/>
              <a:t>eu</a:t>
            </a:r>
            <a:r>
              <a:rPr spc="-25" dirty="0"/>
              <a:t>ro</a:t>
            </a:r>
            <a:r>
              <a:rPr spc="-30" dirty="0"/>
              <a:t>péen</a:t>
            </a:r>
            <a:r>
              <a:rPr spc="-25" dirty="0"/>
              <a:t>n</a:t>
            </a:r>
            <a:r>
              <a:rPr spc="-30" dirty="0"/>
              <a:t>e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79474" y="1600708"/>
            <a:ext cx="900112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Conscience</a:t>
            </a:r>
            <a:r>
              <a:rPr spc="-5" dirty="0"/>
              <a:t> </a:t>
            </a:r>
            <a:r>
              <a:rPr dirty="0"/>
              <a:t>sociale</a:t>
            </a:r>
            <a:r>
              <a:rPr spc="5" dirty="0"/>
              <a:t> </a:t>
            </a:r>
            <a:r>
              <a:rPr spc="-5" dirty="0"/>
              <a:t>de</a:t>
            </a:r>
            <a:r>
              <a:rPr spc="5" dirty="0"/>
              <a:t> </a:t>
            </a:r>
            <a:r>
              <a:rPr spc="-15" dirty="0"/>
              <a:t>l'environnement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53744" y="2798572"/>
            <a:ext cx="15438119" cy="59874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8630" indent="-404495">
              <a:lnSpc>
                <a:spcPts val="3335"/>
              </a:lnSpc>
              <a:spcBef>
                <a:spcPts val="100"/>
              </a:spcBef>
              <a:buClr>
                <a:srgbClr val="001F5F"/>
              </a:buClr>
              <a:buFont typeface="Arial"/>
              <a:buChar char="•"/>
              <a:tabLst>
                <a:tab pos="468630" algn="l"/>
                <a:tab pos="469265" algn="l"/>
              </a:tabLst>
            </a:pPr>
            <a:r>
              <a:rPr sz="2800" b="1" spc="-15" dirty="0">
                <a:solidFill>
                  <a:srgbClr val="001F5F"/>
                </a:solidFill>
                <a:latin typeface="Calibri"/>
                <a:cs typeface="Calibri"/>
              </a:rPr>
              <a:t>Fraude</a:t>
            </a:r>
            <a:r>
              <a:rPr sz="2800" b="1" spc="-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001F5F"/>
                </a:solidFill>
                <a:latin typeface="Calibri"/>
                <a:cs typeface="Calibri"/>
              </a:rPr>
              <a:t>par</a:t>
            </a:r>
            <a:r>
              <a:rPr sz="2800" b="1" spc="-3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Calibri"/>
                <a:cs typeface="Calibri"/>
              </a:rPr>
              <a:t>courrier</a:t>
            </a:r>
            <a:r>
              <a:rPr sz="2800" b="1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Calibri"/>
                <a:cs typeface="Calibri"/>
              </a:rPr>
              <a:t>électronique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ts val="3329"/>
              </a:lnSpc>
            </a:pPr>
            <a:r>
              <a:rPr sz="2800" dirty="0">
                <a:latin typeface="Calibri"/>
                <a:cs typeface="Calibri"/>
              </a:rPr>
              <a:t>Ne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répondez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pas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aux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courriers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électroniques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suspects,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et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ne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téléchargez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pas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non plus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leur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contenu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et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leurs</a:t>
            </a:r>
            <a:endParaRPr sz="2800">
              <a:latin typeface="Calibri"/>
              <a:cs typeface="Calibri"/>
            </a:endParaRPr>
          </a:p>
          <a:p>
            <a:pPr marL="12700" marR="666115">
              <a:lnSpc>
                <a:spcPts val="3340"/>
              </a:lnSpc>
              <a:spcBef>
                <a:spcPts val="125"/>
              </a:spcBef>
            </a:pPr>
            <a:r>
              <a:rPr sz="2800" spc="-5" dirty="0">
                <a:latin typeface="Calibri"/>
                <a:cs typeface="Calibri"/>
              </a:rPr>
              <a:t>pièces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jointes.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Les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courriers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électroniques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frauduleux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sont</a:t>
            </a:r>
            <a:r>
              <a:rPr sz="2800" dirty="0">
                <a:latin typeface="Calibri"/>
                <a:cs typeface="Calibri"/>
              </a:rPr>
              <a:t> le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moyen</a:t>
            </a:r>
            <a:r>
              <a:rPr sz="2800" dirty="0">
                <a:latin typeface="Calibri"/>
                <a:cs typeface="Calibri"/>
              </a:rPr>
              <a:t> le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plus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couramment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utilisé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par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les </a:t>
            </a:r>
            <a:r>
              <a:rPr sz="2800" spc="-6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cybercriminels pour </a:t>
            </a:r>
            <a:r>
              <a:rPr sz="2800" dirty="0">
                <a:latin typeface="Calibri"/>
                <a:cs typeface="Calibri"/>
              </a:rPr>
              <a:t>infiltrer </a:t>
            </a:r>
            <a:r>
              <a:rPr sz="2800" spc="-5" dirty="0">
                <a:latin typeface="Calibri"/>
                <a:cs typeface="Calibri"/>
              </a:rPr>
              <a:t>les données personnelles</a:t>
            </a:r>
            <a:r>
              <a:rPr sz="2800" dirty="0">
                <a:latin typeface="Calibri"/>
                <a:cs typeface="Calibri"/>
              </a:rPr>
              <a:t> et </a:t>
            </a:r>
            <a:r>
              <a:rPr sz="2800" spc="-5" dirty="0">
                <a:latin typeface="Calibri"/>
                <a:cs typeface="Calibri"/>
              </a:rPr>
              <a:t>sensibles de </a:t>
            </a:r>
            <a:r>
              <a:rPr sz="2800" dirty="0">
                <a:latin typeface="Calibri"/>
                <a:cs typeface="Calibri"/>
              </a:rPr>
              <a:t>la </a:t>
            </a:r>
            <a:r>
              <a:rPr sz="2800" spc="-5" dirty="0">
                <a:latin typeface="Calibri"/>
                <a:cs typeface="Calibri"/>
              </a:rPr>
              <a:t>victime.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700">
              <a:latin typeface="Calibri"/>
              <a:cs typeface="Calibri"/>
            </a:endParaRPr>
          </a:p>
          <a:p>
            <a:pPr marL="468630" indent="-404495">
              <a:lnSpc>
                <a:spcPts val="3335"/>
              </a:lnSpc>
              <a:spcBef>
                <a:spcPts val="5"/>
              </a:spcBef>
              <a:buClr>
                <a:srgbClr val="001F5F"/>
              </a:buClr>
              <a:buFont typeface="Arial"/>
              <a:buChar char="•"/>
              <a:tabLst>
                <a:tab pos="468630" algn="l"/>
                <a:tab pos="469265" algn="l"/>
              </a:tabLst>
            </a:pPr>
            <a:r>
              <a:rPr sz="2800" b="1" spc="-15" dirty="0">
                <a:solidFill>
                  <a:srgbClr val="001F5F"/>
                </a:solidFill>
                <a:latin typeface="Calibri"/>
                <a:cs typeface="Calibri"/>
              </a:rPr>
              <a:t>Fraude</a:t>
            </a:r>
            <a:r>
              <a:rPr sz="2800" b="1" spc="-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001F5F"/>
                </a:solidFill>
                <a:latin typeface="Calibri"/>
                <a:cs typeface="Calibri"/>
              </a:rPr>
              <a:t>par</a:t>
            </a:r>
            <a:r>
              <a:rPr sz="2800" b="1" spc="-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Calibri"/>
                <a:cs typeface="Calibri"/>
              </a:rPr>
              <a:t>carte</a:t>
            </a:r>
            <a:r>
              <a:rPr sz="2800" b="1" spc="-10" dirty="0">
                <a:solidFill>
                  <a:srgbClr val="001F5F"/>
                </a:solidFill>
                <a:latin typeface="Calibri"/>
                <a:cs typeface="Calibri"/>
              </a:rPr>
              <a:t> de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débit</a:t>
            </a:r>
            <a:r>
              <a:rPr sz="2800" b="1" spc="-5" dirty="0">
                <a:solidFill>
                  <a:srgbClr val="001F5F"/>
                </a:solidFill>
                <a:latin typeface="Calibri"/>
                <a:cs typeface="Calibri"/>
              </a:rPr>
              <a:t> et</a:t>
            </a:r>
            <a:r>
              <a:rPr sz="2800" b="1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de</a:t>
            </a:r>
            <a:r>
              <a:rPr sz="2800" b="1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Calibri"/>
                <a:cs typeface="Calibri"/>
              </a:rPr>
              <a:t>crédit</a:t>
            </a:r>
            <a:endParaRPr sz="2800">
              <a:latin typeface="Calibri"/>
              <a:cs typeface="Calibri"/>
            </a:endParaRPr>
          </a:p>
          <a:p>
            <a:pPr marL="12700" marR="18415">
              <a:lnSpc>
                <a:spcPts val="3340"/>
              </a:lnSpc>
              <a:spcBef>
                <a:spcPts val="100"/>
              </a:spcBef>
            </a:pPr>
            <a:r>
              <a:rPr sz="2800" spc="-5" dirty="0">
                <a:latin typeface="Calibri"/>
                <a:cs typeface="Calibri"/>
              </a:rPr>
              <a:t>Activité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frauduleuse impliquant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un</a:t>
            </a:r>
            <a:r>
              <a:rPr sz="2800" dirty="0">
                <a:latin typeface="Calibri"/>
                <a:cs typeface="Calibri"/>
              </a:rPr>
              <a:t> vol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du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numéro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d'une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carte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crédit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ou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débit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-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ne</a:t>
            </a:r>
            <a:r>
              <a:rPr sz="2800" dirty="0">
                <a:latin typeface="Calibri"/>
                <a:cs typeface="Calibri"/>
              </a:rPr>
              <a:t> communiquez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pas 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d'informations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sensibles,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à </a:t>
            </a:r>
            <a:r>
              <a:rPr sz="2800" spc="-5" dirty="0">
                <a:latin typeface="Calibri"/>
                <a:cs typeface="Calibri"/>
              </a:rPr>
              <a:t>moins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que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ne soit strictement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nécessaire,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vérifiez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aussi </a:t>
            </a:r>
            <a:r>
              <a:rPr sz="2800" spc="-5" dirty="0">
                <a:latin typeface="Calibri"/>
                <a:cs typeface="Calibri"/>
              </a:rPr>
              <a:t>souvent que possible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ts val="3240"/>
              </a:lnSpc>
            </a:pPr>
            <a:r>
              <a:rPr sz="2800" dirty="0">
                <a:latin typeface="Calibri"/>
                <a:cs typeface="Calibri"/>
              </a:rPr>
              <a:t>les </a:t>
            </a:r>
            <a:r>
              <a:rPr sz="2800" spc="-5" dirty="0">
                <a:latin typeface="Calibri"/>
                <a:cs typeface="Calibri"/>
              </a:rPr>
              <a:t>flux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sortants/entrants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d'argent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de/vers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votre</a:t>
            </a:r>
            <a:r>
              <a:rPr sz="2800" spc="-10" dirty="0">
                <a:latin typeface="Calibri"/>
                <a:cs typeface="Calibri"/>
              </a:rPr>
              <a:t> compte.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800">
              <a:latin typeface="Calibri"/>
              <a:cs typeface="Calibri"/>
            </a:endParaRPr>
          </a:p>
          <a:p>
            <a:pPr marL="468630" indent="-404495">
              <a:lnSpc>
                <a:spcPts val="3335"/>
              </a:lnSpc>
              <a:buClr>
                <a:srgbClr val="001F5F"/>
              </a:buClr>
              <a:buFont typeface="Arial"/>
              <a:buChar char="•"/>
              <a:tabLst>
                <a:tab pos="468630" algn="l"/>
                <a:tab pos="469265" algn="l"/>
              </a:tabLst>
            </a:pPr>
            <a:r>
              <a:rPr sz="2800" b="1" spc="-15" dirty="0">
                <a:solidFill>
                  <a:srgbClr val="001F5F"/>
                </a:solidFill>
                <a:latin typeface="Calibri"/>
                <a:cs typeface="Calibri"/>
              </a:rPr>
              <a:t>Fraude</a:t>
            </a:r>
            <a:r>
              <a:rPr sz="2800" b="1" spc="-6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001F5F"/>
                </a:solidFill>
                <a:latin typeface="Calibri"/>
                <a:cs typeface="Calibri"/>
              </a:rPr>
              <a:t>sur</a:t>
            </a:r>
            <a:r>
              <a:rPr sz="2800" b="1" spc="-5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Internet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ts val="3329"/>
              </a:lnSpc>
            </a:pPr>
            <a:r>
              <a:rPr sz="2800" spc="-5" dirty="0">
                <a:latin typeface="Calibri"/>
                <a:cs typeface="Calibri"/>
              </a:rPr>
              <a:t>La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fraude sur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Internet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produit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lorsque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quelqu'un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utilise l'Internet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comme </a:t>
            </a:r>
            <a:r>
              <a:rPr sz="2800" spc="-5" dirty="0">
                <a:latin typeface="Calibri"/>
                <a:cs typeface="Calibri"/>
              </a:rPr>
              <a:t>un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outil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pour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profiter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d'une</a:t>
            </a:r>
            <a:endParaRPr sz="2800">
              <a:latin typeface="Calibri"/>
              <a:cs typeface="Calibri"/>
            </a:endParaRPr>
          </a:p>
          <a:p>
            <a:pPr marL="12700" marR="64769">
              <a:lnSpc>
                <a:spcPts val="3350"/>
              </a:lnSpc>
              <a:spcBef>
                <a:spcPts val="105"/>
              </a:spcBef>
            </a:pPr>
            <a:r>
              <a:rPr sz="2800" dirty="0">
                <a:latin typeface="Calibri"/>
                <a:cs typeface="Calibri"/>
              </a:rPr>
              <a:t>autre </a:t>
            </a:r>
            <a:r>
              <a:rPr sz="2800" spc="-5" dirty="0">
                <a:latin typeface="Calibri"/>
                <a:cs typeface="Calibri"/>
              </a:rPr>
              <a:t>personne par </a:t>
            </a:r>
            <a:r>
              <a:rPr sz="2800" dirty="0">
                <a:latin typeface="Calibri"/>
                <a:cs typeface="Calibri"/>
              </a:rPr>
              <a:t>la</a:t>
            </a:r>
            <a:r>
              <a:rPr sz="2800" spc="-5" dirty="0">
                <a:latin typeface="Calibri"/>
                <a:cs typeface="Calibri"/>
              </a:rPr>
              <a:t> fraude. Les </a:t>
            </a:r>
            <a:r>
              <a:rPr sz="2800" dirty="0">
                <a:latin typeface="Calibri"/>
                <a:cs typeface="Calibri"/>
              </a:rPr>
              <a:t>escroqueries en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ligne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sur l'internet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sont</a:t>
            </a:r>
            <a:r>
              <a:rPr sz="2800" dirty="0">
                <a:latin typeface="Calibri"/>
                <a:cs typeface="Calibri"/>
              </a:rPr>
              <a:t> aujourd'hui le </a:t>
            </a:r>
            <a:r>
              <a:rPr sz="2800" spc="-5" dirty="0">
                <a:latin typeface="Calibri"/>
                <a:cs typeface="Calibri"/>
              </a:rPr>
              <a:t>type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 fraudes </a:t>
            </a:r>
            <a:r>
              <a:rPr sz="2800" dirty="0">
                <a:latin typeface="Calibri"/>
                <a:cs typeface="Calibri"/>
              </a:rPr>
              <a:t>le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plus courant,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dérobant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des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millions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dollars</a:t>
            </a:r>
            <a:r>
              <a:rPr sz="2800" dirty="0">
                <a:latin typeface="Calibri"/>
                <a:cs typeface="Calibri"/>
              </a:rPr>
              <a:t> aux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victimes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chaque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année.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643100" y="1029335"/>
            <a:ext cx="2603880" cy="761365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40"/>
              </a:lnSpc>
            </a:pPr>
            <a:r>
              <a:rPr dirty="0"/>
              <a:t>"Le</a:t>
            </a:r>
            <a:r>
              <a:rPr spc="-5" dirty="0"/>
              <a:t> soutien de</a:t>
            </a:r>
            <a:r>
              <a:rPr dirty="0"/>
              <a:t> la </a:t>
            </a:r>
            <a:r>
              <a:rPr spc="-5" dirty="0"/>
              <a:t>Commission</a:t>
            </a:r>
            <a:r>
              <a:rPr spc="5" dirty="0"/>
              <a:t> </a:t>
            </a:r>
            <a:r>
              <a:rPr spc="-5" dirty="0"/>
              <a:t>européenne</a:t>
            </a:r>
            <a:r>
              <a:rPr spc="-10" dirty="0"/>
              <a:t> </a:t>
            </a:r>
            <a:r>
              <a:rPr dirty="0"/>
              <a:t>à</a:t>
            </a:r>
            <a:r>
              <a:rPr spc="5" dirty="0"/>
              <a:t> </a:t>
            </a:r>
            <a:r>
              <a:rPr dirty="0"/>
              <a:t>la </a:t>
            </a:r>
            <a:r>
              <a:rPr spc="-5" dirty="0"/>
              <a:t>production</a:t>
            </a:r>
            <a:r>
              <a:rPr dirty="0"/>
              <a:t> </a:t>
            </a:r>
            <a:r>
              <a:rPr spc="-5" dirty="0"/>
              <a:t>de</a:t>
            </a:r>
            <a:r>
              <a:rPr dirty="0"/>
              <a:t> cette </a:t>
            </a:r>
            <a:r>
              <a:rPr spc="-5" dirty="0"/>
              <a:t>publication</a:t>
            </a:r>
            <a:r>
              <a:rPr dirty="0"/>
              <a:t> </a:t>
            </a:r>
            <a:r>
              <a:rPr spc="-5" dirty="0"/>
              <a:t>ne </a:t>
            </a:r>
            <a:r>
              <a:rPr dirty="0"/>
              <a:t>constitue</a:t>
            </a:r>
            <a:r>
              <a:rPr spc="-5" dirty="0"/>
              <a:t> pas une </a:t>
            </a:r>
            <a:r>
              <a:rPr dirty="0"/>
              <a:t>approbation</a:t>
            </a:r>
            <a:r>
              <a:rPr spc="5" dirty="0"/>
              <a:t> </a:t>
            </a:r>
            <a:r>
              <a:rPr spc="-5" dirty="0"/>
              <a:t>de</a:t>
            </a:r>
            <a:r>
              <a:rPr spc="-10" dirty="0"/>
              <a:t> </a:t>
            </a:r>
            <a:r>
              <a:rPr spc="-5" dirty="0"/>
              <a:t>son</a:t>
            </a:r>
            <a:r>
              <a:rPr dirty="0"/>
              <a:t> </a:t>
            </a:r>
            <a:r>
              <a:rPr spc="-5" dirty="0"/>
              <a:t>contenu,</a:t>
            </a:r>
            <a:r>
              <a:rPr spc="35" dirty="0"/>
              <a:t> </a:t>
            </a:r>
            <a:r>
              <a:rPr spc="-5" dirty="0"/>
              <a:t>qui</a:t>
            </a:r>
            <a:r>
              <a:rPr dirty="0"/>
              <a:t> reflète</a:t>
            </a:r>
            <a:r>
              <a:rPr spc="-5" dirty="0"/>
              <a:t> </a:t>
            </a:r>
            <a:r>
              <a:rPr spc="-15" dirty="0"/>
              <a:t>la</a:t>
            </a:r>
          </a:p>
          <a:p>
            <a:pPr marL="12700">
              <a:lnSpc>
                <a:spcPts val="1714"/>
              </a:lnSpc>
            </a:pPr>
            <a:r>
              <a:rPr spc="-30" dirty="0"/>
              <a:t>p</a:t>
            </a:r>
            <a:r>
              <a:rPr spc="-25" dirty="0"/>
              <a:t>os</a:t>
            </a:r>
            <a:r>
              <a:rPr spc="-30" dirty="0"/>
              <a:t>i</a:t>
            </a:r>
            <a:r>
              <a:rPr spc="-25" dirty="0"/>
              <a:t>t</a:t>
            </a:r>
            <a:r>
              <a:rPr spc="-30" dirty="0"/>
              <a:t>i</a:t>
            </a:r>
            <a:r>
              <a:rPr spc="-25" dirty="0"/>
              <a:t>o</a:t>
            </a:r>
            <a:r>
              <a:rPr dirty="0"/>
              <a:t>n</a:t>
            </a:r>
            <a:r>
              <a:rPr spc="-50" dirty="0"/>
              <a:t> </a:t>
            </a:r>
            <a:r>
              <a:rPr spc="-35" dirty="0"/>
              <a:t>d</a:t>
            </a:r>
            <a:r>
              <a:rPr dirty="0"/>
              <a:t>e</a:t>
            </a:r>
            <a:r>
              <a:rPr spc="-50" dirty="0"/>
              <a:t> </a:t>
            </a:r>
            <a:r>
              <a:rPr spc="-30" dirty="0"/>
              <a:t>l</a:t>
            </a:r>
            <a:r>
              <a:rPr dirty="0"/>
              <a:t>a</a:t>
            </a:r>
            <a:r>
              <a:rPr spc="-45" dirty="0"/>
              <a:t> </a:t>
            </a:r>
            <a:r>
              <a:rPr spc="-35" dirty="0"/>
              <a:t>C</a:t>
            </a:r>
            <a:r>
              <a:rPr spc="-25" dirty="0"/>
              <a:t>o</a:t>
            </a:r>
            <a:r>
              <a:rPr spc="-30" dirty="0"/>
              <a:t>m</a:t>
            </a:r>
            <a:r>
              <a:rPr spc="-25" dirty="0"/>
              <a:t>m</a:t>
            </a:r>
            <a:r>
              <a:rPr spc="-30" dirty="0"/>
              <a:t>i</a:t>
            </a:r>
            <a:r>
              <a:rPr spc="-25" dirty="0"/>
              <a:t>ss</a:t>
            </a:r>
            <a:r>
              <a:rPr spc="-30" dirty="0"/>
              <a:t>i</a:t>
            </a:r>
            <a:r>
              <a:rPr spc="-25" dirty="0"/>
              <a:t>o</a:t>
            </a:r>
            <a:r>
              <a:rPr dirty="0"/>
              <a:t>n</a:t>
            </a:r>
            <a:r>
              <a:rPr spc="-55" dirty="0"/>
              <a:t> </a:t>
            </a:r>
            <a:r>
              <a:rPr spc="-30" dirty="0"/>
              <a:t>eu</a:t>
            </a:r>
            <a:r>
              <a:rPr spc="-25" dirty="0"/>
              <a:t>ro</a:t>
            </a:r>
            <a:r>
              <a:rPr spc="-30" dirty="0"/>
              <a:t>péen</a:t>
            </a:r>
            <a:r>
              <a:rPr spc="-25" dirty="0"/>
              <a:t>n</a:t>
            </a:r>
            <a:r>
              <a:rPr spc="-30" dirty="0"/>
              <a:t>e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0444" y="1600708"/>
            <a:ext cx="186499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0" dirty="0"/>
              <a:t>Ré</a:t>
            </a:r>
            <a:r>
              <a:rPr spc="-35" dirty="0"/>
              <a:t>s</a:t>
            </a:r>
            <a:r>
              <a:rPr spc="-30" dirty="0"/>
              <a:t>um</a:t>
            </a:r>
            <a:r>
              <a:rPr spc="-5" dirty="0"/>
              <a:t>é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87016" y="4021582"/>
            <a:ext cx="397954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-5" dirty="0">
                <a:latin typeface="Calibri"/>
                <a:cs typeface="Calibri"/>
              </a:rPr>
              <a:t>Types</a:t>
            </a:r>
            <a:r>
              <a:rPr sz="2800" b="1" spc="-3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de</a:t>
            </a:r>
            <a:r>
              <a:rPr sz="2800" b="1" spc="-25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risques</a:t>
            </a:r>
            <a:r>
              <a:rPr sz="2800" b="1" spc="-45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financiers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94051" y="4494276"/>
            <a:ext cx="3148330" cy="17367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19125" indent="-60706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619125" algn="l"/>
                <a:tab pos="619760" algn="l"/>
              </a:tabLst>
            </a:pPr>
            <a:r>
              <a:rPr sz="2800" spc="-15" dirty="0">
                <a:latin typeface="Calibri"/>
                <a:cs typeface="Calibri"/>
              </a:rPr>
              <a:t>Général</a:t>
            </a:r>
            <a:endParaRPr sz="2800">
              <a:latin typeface="Calibri"/>
              <a:cs typeface="Calibri"/>
            </a:endParaRPr>
          </a:p>
          <a:p>
            <a:pPr marL="619125" indent="-60706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619125" algn="l"/>
                <a:tab pos="619760" algn="l"/>
              </a:tabLst>
            </a:pPr>
            <a:r>
              <a:rPr sz="2800" spc="-15" dirty="0">
                <a:latin typeface="Calibri"/>
                <a:cs typeface="Calibri"/>
              </a:rPr>
              <a:t>Individuel</a:t>
            </a:r>
            <a:endParaRPr sz="2800">
              <a:latin typeface="Calibri"/>
              <a:cs typeface="Calibri"/>
            </a:endParaRPr>
          </a:p>
          <a:p>
            <a:pPr marL="619125" indent="-607060">
              <a:lnSpc>
                <a:spcPct val="100000"/>
              </a:lnSpc>
              <a:buAutoNum type="arabicPeriod"/>
              <a:tabLst>
                <a:tab pos="619125" algn="l"/>
                <a:tab pos="619760" algn="l"/>
              </a:tabLst>
            </a:pPr>
            <a:r>
              <a:rPr sz="2800" spc="-10" dirty="0">
                <a:latin typeface="Calibri"/>
                <a:cs typeface="Calibri"/>
              </a:rPr>
              <a:t>Basé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sur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le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temps</a:t>
            </a:r>
            <a:endParaRPr sz="2800">
              <a:latin typeface="Calibri"/>
              <a:cs typeface="Calibri"/>
            </a:endParaRPr>
          </a:p>
          <a:p>
            <a:pPr marL="619125" indent="-607060">
              <a:lnSpc>
                <a:spcPct val="100000"/>
              </a:lnSpc>
              <a:spcBef>
                <a:spcPts val="25"/>
              </a:spcBef>
              <a:buAutoNum type="arabicPeriod"/>
              <a:tabLst>
                <a:tab pos="619125" algn="l"/>
                <a:tab pos="619760" algn="l"/>
              </a:tabLst>
            </a:pPr>
            <a:r>
              <a:rPr sz="2800" spc="-25" dirty="0">
                <a:latin typeface="Calibri"/>
                <a:cs typeface="Calibri"/>
              </a:rPr>
              <a:t>Basé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sur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l'impact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179552" y="3985005"/>
            <a:ext cx="3928110" cy="887094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5080">
              <a:lnSpc>
                <a:spcPct val="101800"/>
              </a:lnSpc>
              <a:spcBef>
                <a:spcPts val="40"/>
              </a:spcBef>
            </a:pPr>
            <a:r>
              <a:rPr sz="2800" b="1" spc="-5" dirty="0">
                <a:latin typeface="Calibri"/>
                <a:cs typeface="Calibri"/>
              </a:rPr>
              <a:t>Planification </a:t>
            </a:r>
            <a:r>
              <a:rPr sz="2800" b="1" dirty="0">
                <a:latin typeface="Calibri"/>
                <a:cs typeface="Calibri"/>
              </a:rPr>
              <a:t>d'une </a:t>
            </a:r>
            <a:r>
              <a:rPr sz="2800" b="1" spc="-15" dirty="0">
                <a:latin typeface="Calibri"/>
                <a:cs typeface="Calibri"/>
              </a:rPr>
              <a:t>contre- </a:t>
            </a:r>
            <a:r>
              <a:rPr sz="2800" b="1" spc="-620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mesure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037058" y="4964430"/>
            <a:ext cx="3674745" cy="1737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19760" indent="-607695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619760" algn="l"/>
                <a:tab pos="620395" algn="l"/>
              </a:tabLst>
            </a:pPr>
            <a:r>
              <a:rPr sz="2800" spc="-15" dirty="0">
                <a:latin typeface="Calibri"/>
                <a:cs typeface="Calibri"/>
              </a:rPr>
              <a:t>Revenu</a:t>
            </a:r>
            <a:endParaRPr sz="2800">
              <a:latin typeface="Calibri"/>
              <a:cs typeface="Calibri"/>
            </a:endParaRPr>
          </a:p>
          <a:p>
            <a:pPr marL="619760" indent="-607695">
              <a:lnSpc>
                <a:spcPct val="100000"/>
              </a:lnSpc>
              <a:spcBef>
                <a:spcPts val="15"/>
              </a:spcBef>
              <a:buAutoNum type="arabicPeriod"/>
              <a:tabLst>
                <a:tab pos="619760" algn="l"/>
                <a:tab pos="620395" algn="l"/>
              </a:tabLst>
            </a:pPr>
            <a:r>
              <a:rPr sz="2800" spc="-15" dirty="0">
                <a:latin typeface="Calibri"/>
                <a:cs typeface="Calibri"/>
              </a:rPr>
              <a:t>Dépenses</a:t>
            </a:r>
            <a:endParaRPr sz="2800">
              <a:latin typeface="Calibri"/>
              <a:cs typeface="Calibri"/>
            </a:endParaRPr>
          </a:p>
          <a:p>
            <a:pPr marL="619760" indent="-607695">
              <a:lnSpc>
                <a:spcPct val="100000"/>
              </a:lnSpc>
              <a:buAutoNum type="arabicPeriod"/>
              <a:tabLst>
                <a:tab pos="619760" algn="l"/>
                <a:tab pos="620395" algn="l"/>
              </a:tabLst>
            </a:pPr>
            <a:r>
              <a:rPr sz="2800" spc="-5" dirty="0">
                <a:latin typeface="Calibri"/>
                <a:cs typeface="Calibri"/>
              </a:rPr>
              <a:t>Actif/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Investissement</a:t>
            </a:r>
            <a:endParaRPr sz="2800">
              <a:latin typeface="Calibri"/>
              <a:cs typeface="Calibri"/>
            </a:endParaRPr>
          </a:p>
          <a:p>
            <a:pPr marL="619760" indent="-607695">
              <a:lnSpc>
                <a:spcPct val="100000"/>
              </a:lnSpc>
              <a:spcBef>
                <a:spcPts val="20"/>
              </a:spcBef>
              <a:buAutoNum type="arabicPeriod"/>
              <a:tabLst>
                <a:tab pos="619760" algn="l"/>
                <a:tab pos="620395" algn="l"/>
              </a:tabLst>
            </a:pPr>
            <a:r>
              <a:rPr sz="2800" spc="-15" dirty="0">
                <a:latin typeface="Calibri"/>
                <a:cs typeface="Calibri"/>
              </a:rPr>
              <a:t>Dette/Crédit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643100" y="1462913"/>
            <a:ext cx="2603880" cy="761365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05378" y="4598670"/>
            <a:ext cx="545893" cy="1428860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397533" y="4526915"/>
            <a:ext cx="545893" cy="1428860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054090" y="3393059"/>
            <a:ext cx="5161152" cy="3322320"/>
          </a:xfrm>
          <a:prstGeom prst="rect">
            <a:avLst/>
          </a:prstGeom>
        </p:spPr>
      </p:pic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40"/>
              </a:lnSpc>
            </a:pPr>
            <a:r>
              <a:rPr dirty="0"/>
              <a:t>"Le</a:t>
            </a:r>
            <a:r>
              <a:rPr spc="-5" dirty="0"/>
              <a:t> soutien de</a:t>
            </a:r>
            <a:r>
              <a:rPr dirty="0"/>
              <a:t> la </a:t>
            </a:r>
            <a:r>
              <a:rPr spc="-5" dirty="0"/>
              <a:t>Commission</a:t>
            </a:r>
            <a:r>
              <a:rPr spc="5" dirty="0"/>
              <a:t> </a:t>
            </a:r>
            <a:r>
              <a:rPr spc="-5" dirty="0"/>
              <a:t>européenne</a:t>
            </a:r>
            <a:r>
              <a:rPr spc="-10" dirty="0"/>
              <a:t> </a:t>
            </a:r>
            <a:r>
              <a:rPr dirty="0"/>
              <a:t>à</a:t>
            </a:r>
            <a:r>
              <a:rPr spc="5" dirty="0"/>
              <a:t> </a:t>
            </a:r>
            <a:r>
              <a:rPr dirty="0"/>
              <a:t>la </a:t>
            </a:r>
            <a:r>
              <a:rPr spc="-5" dirty="0"/>
              <a:t>production</a:t>
            </a:r>
            <a:r>
              <a:rPr dirty="0"/>
              <a:t> </a:t>
            </a:r>
            <a:r>
              <a:rPr spc="-5" dirty="0"/>
              <a:t>de</a:t>
            </a:r>
            <a:r>
              <a:rPr dirty="0"/>
              <a:t> cette </a:t>
            </a:r>
            <a:r>
              <a:rPr spc="-5" dirty="0"/>
              <a:t>publication</a:t>
            </a:r>
            <a:r>
              <a:rPr dirty="0"/>
              <a:t> </a:t>
            </a:r>
            <a:r>
              <a:rPr spc="-5" dirty="0"/>
              <a:t>ne </a:t>
            </a:r>
            <a:r>
              <a:rPr dirty="0"/>
              <a:t>constitue</a:t>
            </a:r>
            <a:r>
              <a:rPr spc="-5" dirty="0"/>
              <a:t> pas une </a:t>
            </a:r>
            <a:r>
              <a:rPr dirty="0"/>
              <a:t>approbation</a:t>
            </a:r>
            <a:r>
              <a:rPr spc="5" dirty="0"/>
              <a:t> </a:t>
            </a:r>
            <a:r>
              <a:rPr spc="-5" dirty="0"/>
              <a:t>de</a:t>
            </a:r>
            <a:r>
              <a:rPr spc="-10" dirty="0"/>
              <a:t> </a:t>
            </a:r>
            <a:r>
              <a:rPr spc="-5" dirty="0"/>
              <a:t>son</a:t>
            </a:r>
            <a:r>
              <a:rPr dirty="0"/>
              <a:t> </a:t>
            </a:r>
            <a:r>
              <a:rPr spc="-5" dirty="0"/>
              <a:t>contenu,</a:t>
            </a:r>
            <a:r>
              <a:rPr spc="35" dirty="0"/>
              <a:t> </a:t>
            </a:r>
            <a:r>
              <a:rPr spc="-5" dirty="0"/>
              <a:t>qui</a:t>
            </a:r>
            <a:r>
              <a:rPr dirty="0"/>
              <a:t> reflète</a:t>
            </a:r>
            <a:r>
              <a:rPr spc="-5" dirty="0"/>
              <a:t> </a:t>
            </a:r>
            <a:r>
              <a:rPr spc="-15" dirty="0"/>
              <a:t>la</a:t>
            </a:r>
          </a:p>
          <a:p>
            <a:pPr marL="12700">
              <a:lnSpc>
                <a:spcPts val="1714"/>
              </a:lnSpc>
            </a:pPr>
            <a:r>
              <a:rPr spc="-30" dirty="0"/>
              <a:t>p</a:t>
            </a:r>
            <a:r>
              <a:rPr spc="-25" dirty="0"/>
              <a:t>os</a:t>
            </a:r>
            <a:r>
              <a:rPr spc="-30" dirty="0"/>
              <a:t>i</a:t>
            </a:r>
            <a:r>
              <a:rPr spc="-25" dirty="0"/>
              <a:t>t</a:t>
            </a:r>
            <a:r>
              <a:rPr spc="-30" dirty="0"/>
              <a:t>i</a:t>
            </a:r>
            <a:r>
              <a:rPr spc="-25" dirty="0"/>
              <a:t>o</a:t>
            </a:r>
            <a:r>
              <a:rPr dirty="0"/>
              <a:t>n</a:t>
            </a:r>
            <a:r>
              <a:rPr spc="-50" dirty="0"/>
              <a:t> </a:t>
            </a:r>
            <a:r>
              <a:rPr spc="-35" dirty="0"/>
              <a:t>d</a:t>
            </a:r>
            <a:r>
              <a:rPr dirty="0"/>
              <a:t>e</a:t>
            </a:r>
            <a:r>
              <a:rPr spc="-50" dirty="0"/>
              <a:t> </a:t>
            </a:r>
            <a:r>
              <a:rPr spc="-30" dirty="0"/>
              <a:t>l</a:t>
            </a:r>
            <a:r>
              <a:rPr dirty="0"/>
              <a:t>a</a:t>
            </a:r>
            <a:r>
              <a:rPr spc="-45" dirty="0"/>
              <a:t> </a:t>
            </a:r>
            <a:r>
              <a:rPr spc="-35" dirty="0"/>
              <a:t>C</a:t>
            </a:r>
            <a:r>
              <a:rPr spc="-25" dirty="0"/>
              <a:t>o</a:t>
            </a:r>
            <a:r>
              <a:rPr spc="-30" dirty="0"/>
              <a:t>m</a:t>
            </a:r>
            <a:r>
              <a:rPr spc="-25" dirty="0"/>
              <a:t>m</a:t>
            </a:r>
            <a:r>
              <a:rPr spc="-30" dirty="0"/>
              <a:t>i</a:t>
            </a:r>
            <a:r>
              <a:rPr spc="-25" dirty="0"/>
              <a:t>ss</a:t>
            </a:r>
            <a:r>
              <a:rPr spc="-30" dirty="0"/>
              <a:t>i</a:t>
            </a:r>
            <a:r>
              <a:rPr spc="-25" dirty="0"/>
              <a:t>o</a:t>
            </a:r>
            <a:r>
              <a:rPr dirty="0"/>
              <a:t>n</a:t>
            </a:r>
            <a:r>
              <a:rPr spc="-55" dirty="0"/>
              <a:t> </a:t>
            </a:r>
            <a:r>
              <a:rPr spc="-30" dirty="0"/>
              <a:t>eu</a:t>
            </a:r>
            <a:r>
              <a:rPr spc="-25" dirty="0"/>
              <a:t>ro</a:t>
            </a:r>
            <a:r>
              <a:rPr spc="-30" dirty="0"/>
              <a:t>péen</a:t>
            </a:r>
            <a:r>
              <a:rPr spc="-25" dirty="0"/>
              <a:t>n</a:t>
            </a:r>
            <a:r>
              <a:rPr spc="-30" dirty="0"/>
              <a:t>e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8864600"/>
            <a:ext cx="18288000" cy="1423035"/>
            <a:chOff x="0" y="8864600"/>
            <a:chExt cx="18288000" cy="1423035"/>
          </a:xfrm>
        </p:grpSpPr>
        <p:sp>
          <p:nvSpPr>
            <p:cNvPr id="3" name="object 3"/>
            <p:cNvSpPr/>
            <p:nvPr/>
          </p:nvSpPr>
          <p:spPr>
            <a:xfrm>
              <a:off x="0" y="8950325"/>
              <a:ext cx="18287365" cy="1337310"/>
            </a:xfrm>
            <a:custGeom>
              <a:avLst/>
              <a:gdLst/>
              <a:ahLst/>
              <a:cxnLst/>
              <a:rect l="l" t="t" r="r" b="b"/>
              <a:pathLst>
                <a:path w="18287365" h="1337309">
                  <a:moveTo>
                    <a:pt x="0" y="1337310"/>
                  </a:moveTo>
                  <a:lnTo>
                    <a:pt x="18287365" y="1337310"/>
                  </a:lnTo>
                  <a:lnTo>
                    <a:pt x="18287365" y="0"/>
                  </a:lnTo>
                  <a:lnTo>
                    <a:pt x="0" y="0"/>
                  </a:lnTo>
                  <a:lnTo>
                    <a:pt x="0" y="1337310"/>
                  </a:lnTo>
                  <a:close/>
                </a:path>
              </a:pathLst>
            </a:custGeom>
            <a:solidFill>
              <a:srgbClr val="F9C6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8864600"/>
              <a:ext cx="18288000" cy="85725"/>
            </a:xfrm>
            <a:custGeom>
              <a:avLst/>
              <a:gdLst/>
              <a:ahLst/>
              <a:cxnLst/>
              <a:rect l="l" t="t" r="r" b="b"/>
              <a:pathLst>
                <a:path w="18288000" h="85725">
                  <a:moveTo>
                    <a:pt x="18288000" y="0"/>
                  </a:moveTo>
                  <a:lnTo>
                    <a:pt x="0" y="0"/>
                  </a:lnTo>
                  <a:lnTo>
                    <a:pt x="0" y="85725"/>
                  </a:lnTo>
                  <a:lnTo>
                    <a:pt x="18288000" y="85725"/>
                  </a:lnTo>
                  <a:lnTo>
                    <a:pt x="182880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57275" y="9265284"/>
              <a:ext cx="3152775" cy="666750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8131809" y="4037583"/>
            <a:ext cx="160020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85" dirty="0">
                <a:latin typeface="Calibri"/>
                <a:cs typeface="Calibri"/>
              </a:rPr>
              <a:t>ﬂy-project.eu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416292" y="5161025"/>
            <a:ext cx="3020695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676525" algn="l"/>
              </a:tabLst>
            </a:pPr>
            <a:r>
              <a:rPr sz="8000" b="1" spc="-10" dirty="0">
                <a:solidFill>
                  <a:srgbClr val="F9C608"/>
                </a:solidFill>
                <a:latin typeface="Calibri"/>
                <a:cs typeface="Calibri"/>
              </a:rPr>
              <a:t>Merc</a:t>
            </a:r>
            <a:r>
              <a:rPr sz="8000" b="1" spc="-5" dirty="0">
                <a:solidFill>
                  <a:srgbClr val="F9C608"/>
                </a:solidFill>
                <a:latin typeface="Calibri"/>
                <a:cs typeface="Calibri"/>
              </a:rPr>
              <a:t>i</a:t>
            </a:r>
            <a:r>
              <a:rPr sz="8000" b="1" dirty="0">
                <a:solidFill>
                  <a:srgbClr val="F9C608"/>
                </a:solidFill>
                <a:latin typeface="Calibri"/>
                <a:cs typeface="Calibri"/>
              </a:rPr>
              <a:t>	</a:t>
            </a:r>
            <a:r>
              <a:rPr sz="8000" b="1" spc="-5" dirty="0">
                <a:solidFill>
                  <a:srgbClr val="F9C608"/>
                </a:solidFill>
                <a:latin typeface="Calibri"/>
                <a:cs typeface="Calibri"/>
              </a:rPr>
              <a:t>!</a:t>
            </a:r>
            <a:endParaRPr sz="8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836409" y="6855714"/>
            <a:ext cx="4188460" cy="137795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720850" marR="5080" indent="-1708785">
              <a:lnSpc>
                <a:spcPct val="101699"/>
              </a:lnSpc>
              <a:spcBef>
                <a:spcPts val="5"/>
              </a:spcBef>
            </a:pPr>
            <a:r>
              <a:rPr sz="4400" b="1" spc="-10" dirty="0">
                <a:latin typeface="Calibri"/>
                <a:cs typeface="Calibri"/>
              </a:rPr>
              <a:t>Partenaire </a:t>
            </a:r>
            <a:r>
              <a:rPr sz="4400" b="1" spc="-5" dirty="0">
                <a:latin typeface="Calibri"/>
                <a:cs typeface="Calibri"/>
              </a:rPr>
              <a:t>: </a:t>
            </a:r>
            <a:r>
              <a:rPr sz="4400" b="1" dirty="0">
                <a:latin typeface="Calibri"/>
                <a:cs typeface="Calibri"/>
              </a:rPr>
              <a:t>IDP </a:t>
            </a:r>
            <a:r>
              <a:rPr sz="4400" b="1" spc="-5" dirty="0">
                <a:latin typeface="Calibri"/>
                <a:cs typeface="Calibri"/>
              </a:rPr>
              <a:t>&amp; </a:t>
            </a:r>
            <a:r>
              <a:rPr sz="4400" b="1" spc="-980" dirty="0">
                <a:latin typeface="Calibri"/>
                <a:cs typeface="Calibri"/>
              </a:rPr>
              <a:t> </a:t>
            </a:r>
            <a:r>
              <a:rPr sz="4400" b="1" spc="-20" dirty="0">
                <a:latin typeface="Calibri"/>
                <a:cs typeface="Calibri"/>
              </a:rPr>
              <a:t>IHF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35932" y="9878059"/>
            <a:ext cx="1134491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latin typeface="Calibri"/>
                <a:cs typeface="Calibri"/>
              </a:rPr>
              <a:t>"Le</a:t>
            </a:r>
            <a:r>
              <a:rPr sz="1500" spc="-5" dirty="0">
                <a:latin typeface="Calibri"/>
                <a:cs typeface="Calibri"/>
              </a:rPr>
              <a:t> soutien de</a:t>
            </a:r>
            <a:r>
              <a:rPr sz="1500" dirty="0">
                <a:latin typeface="Calibri"/>
                <a:cs typeface="Calibri"/>
              </a:rPr>
              <a:t> la </a:t>
            </a:r>
            <a:r>
              <a:rPr sz="1500" spc="-5" dirty="0">
                <a:latin typeface="Calibri"/>
                <a:cs typeface="Calibri"/>
              </a:rPr>
              <a:t>Commission</a:t>
            </a:r>
            <a:r>
              <a:rPr sz="1500" spc="5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européenne</a:t>
            </a:r>
            <a:r>
              <a:rPr sz="1500" spc="-1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à</a:t>
            </a:r>
            <a:r>
              <a:rPr sz="1500" spc="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la </a:t>
            </a:r>
            <a:r>
              <a:rPr sz="1500" spc="-5" dirty="0">
                <a:latin typeface="Calibri"/>
                <a:cs typeface="Calibri"/>
              </a:rPr>
              <a:t>production</a:t>
            </a:r>
            <a:r>
              <a:rPr sz="1500" spc="5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de </a:t>
            </a:r>
            <a:r>
              <a:rPr sz="1500" dirty="0">
                <a:latin typeface="Calibri"/>
                <a:cs typeface="Calibri"/>
              </a:rPr>
              <a:t>cette</a:t>
            </a:r>
            <a:r>
              <a:rPr sz="1500" spc="5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publication ne</a:t>
            </a:r>
            <a:r>
              <a:rPr sz="1500" dirty="0">
                <a:latin typeface="Calibri"/>
                <a:cs typeface="Calibri"/>
              </a:rPr>
              <a:t> constitue</a:t>
            </a:r>
            <a:r>
              <a:rPr sz="1500" spc="-1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pas</a:t>
            </a:r>
            <a:r>
              <a:rPr sz="150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une </a:t>
            </a:r>
            <a:r>
              <a:rPr sz="1500" dirty="0">
                <a:latin typeface="Calibri"/>
                <a:cs typeface="Calibri"/>
              </a:rPr>
              <a:t>approbation</a:t>
            </a:r>
            <a:r>
              <a:rPr sz="1500" spc="5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du</a:t>
            </a:r>
            <a:r>
              <a:rPr sz="1500" spc="3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contenu</a:t>
            </a:r>
            <a:r>
              <a:rPr sz="1500" spc="5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qui</a:t>
            </a:r>
            <a:r>
              <a:rPr sz="1500" spc="-1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ne</a:t>
            </a:r>
            <a:r>
              <a:rPr sz="150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reflète</a:t>
            </a:r>
            <a:r>
              <a:rPr sz="150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que</a:t>
            </a:r>
            <a:r>
              <a:rPr sz="1500" dirty="0">
                <a:latin typeface="Calibri"/>
                <a:cs typeface="Calibri"/>
              </a:rPr>
              <a:t> les</a:t>
            </a:r>
            <a:endParaRPr sz="1500">
              <a:latin typeface="Calibri"/>
              <a:cs typeface="Calibri"/>
            </a:endParaRPr>
          </a:p>
        </p:txBody>
      </p:sp>
      <p:pic>
        <p:nvPicPr>
          <p:cNvPr id="10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568315" y="1660398"/>
            <a:ext cx="7245477" cy="2123312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65109" y="6696836"/>
            <a:ext cx="570360" cy="171253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35932" y="1159256"/>
            <a:ext cx="1070229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5" dirty="0">
                <a:latin typeface="Calibri"/>
                <a:cs typeface="Calibri"/>
              </a:rPr>
              <a:t>opinions</a:t>
            </a:r>
            <a:r>
              <a:rPr sz="150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des</a:t>
            </a:r>
            <a:r>
              <a:rPr sz="1500" dirty="0">
                <a:latin typeface="Calibri"/>
                <a:cs typeface="Calibri"/>
              </a:rPr>
              <a:t> auteurs,</a:t>
            </a:r>
            <a:r>
              <a:rPr sz="1500" spc="-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et</a:t>
            </a:r>
            <a:r>
              <a:rPr sz="1500" spc="-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la</a:t>
            </a:r>
            <a:r>
              <a:rPr sz="1500" spc="5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Commission ne</a:t>
            </a:r>
            <a:r>
              <a:rPr sz="1500" spc="-1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peut</a:t>
            </a:r>
            <a:r>
              <a:rPr sz="1500" dirty="0">
                <a:latin typeface="Calibri"/>
                <a:cs typeface="Calibri"/>
              </a:rPr>
              <a:t> être tenue</a:t>
            </a:r>
            <a:r>
              <a:rPr sz="1500" spc="-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responsable</a:t>
            </a:r>
            <a:r>
              <a:rPr sz="1500" spc="-1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de </a:t>
            </a:r>
            <a:r>
              <a:rPr sz="1500" dirty="0">
                <a:latin typeface="Calibri"/>
                <a:cs typeface="Calibri"/>
              </a:rPr>
              <a:t>l'usage</a:t>
            </a:r>
            <a:r>
              <a:rPr sz="1500" spc="-5" dirty="0">
                <a:latin typeface="Calibri"/>
                <a:cs typeface="Calibri"/>
              </a:rPr>
              <a:t> qui</a:t>
            </a:r>
            <a:r>
              <a:rPr sz="1500" spc="-1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pourrait </a:t>
            </a:r>
            <a:r>
              <a:rPr sz="1500" dirty="0">
                <a:latin typeface="Calibri"/>
                <a:cs typeface="Calibri"/>
              </a:rPr>
              <a:t>être</a:t>
            </a:r>
            <a:r>
              <a:rPr sz="1500" spc="-1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fait</a:t>
            </a:r>
            <a:r>
              <a:rPr sz="150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des</a:t>
            </a:r>
            <a:r>
              <a:rPr sz="150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informations </a:t>
            </a:r>
            <a:r>
              <a:rPr sz="1500" dirty="0">
                <a:latin typeface="Calibri"/>
                <a:cs typeface="Calibri"/>
              </a:rPr>
              <a:t>qu'elle contient."</a:t>
            </a:r>
            <a:endParaRPr sz="1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9600" y="1257300"/>
            <a:ext cx="6971030" cy="1370330"/>
          </a:xfrm>
          <a:prstGeom prst="rect">
            <a:avLst/>
          </a:prstGeom>
        </p:spPr>
        <p:txBody>
          <a:bodyPr vert="horz" wrap="square" lIns="0" tIns="1631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85"/>
              </a:spcBef>
            </a:pPr>
            <a:r>
              <a:rPr spc="-10" dirty="0"/>
              <a:t>Objectifs</a:t>
            </a:r>
            <a:r>
              <a:rPr spc="-35" dirty="0"/>
              <a:t> </a:t>
            </a:r>
            <a:r>
              <a:rPr spc="-5" dirty="0"/>
              <a:t>et</a:t>
            </a:r>
            <a:r>
              <a:rPr spc="5" dirty="0"/>
              <a:t> </a:t>
            </a:r>
            <a:r>
              <a:rPr spc="-10" dirty="0"/>
              <a:t>buts</a:t>
            </a:r>
          </a:p>
          <a:p>
            <a:pPr marL="12700">
              <a:lnSpc>
                <a:spcPct val="100000"/>
              </a:lnSpc>
              <a:spcBef>
                <a:spcPts val="760"/>
              </a:spcBef>
            </a:pPr>
            <a:r>
              <a:rPr sz="2800" b="0" dirty="0">
                <a:latin typeface="Calibri"/>
                <a:cs typeface="Calibri"/>
              </a:rPr>
              <a:t>À</a:t>
            </a:r>
            <a:r>
              <a:rPr sz="2800" b="0" spc="-5" dirty="0">
                <a:latin typeface="Calibri"/>
                <a:cs typeface="Calibri"/>
              </a:rPr>
              <a:t> </a:t>
            </a:r>
            <a:r>
              <a:rPr sz="2800" b="0" dirty="0">
                <a:latin typeface="Calibri"/>
                <a:cs typeface="Calibri"/>
              </a:rPr>
              <a:t>la</a:t>
            </a:r>
            <a:r>
              <a:rPr sz="2800" b="0" spc="-5" dirty="0">
                <a:latin typeface="Calibri"/>
                <a:cs typeface="Calibri"/>
              </a:rPr>
              <a:t> fin</a:t>
            </a:r>
            <a:r>
              <a:rPr sz="2800" b="0" spc="-10" dirty="0">
                <a:latin typeface="Calibri"/>
                <a:cs typeface="Calibri"/>
              </a:rPr>
              <a:t> </a:t>
            </a:r>
            <a:r>
              <a:rPr sz="2800" b="0" spc="-5" dirty="0">
                <a:latin typeface="Calibri"/>
                <a:cs typeface="Calibri"/>
              </a:rPr>
              <a:t>de </a:t>
            </a:r>
            <a:r>
              <a:rPr sz="2800" b="0" dirty="0">
                <a:latin typeface="Calibri"/>
                <a:cs typeface="Calibri"/>
              </a:rPr>
              <a:t>ce</a:t>
            </a:r>
            <a:r>
              <a:rPr sz="2800" b="0" spc="-5" dirty="0">
                <a:latin typeface="Calibri"/>
                <a:cs typeface="Calibri"/>
              </a:rPr>
              <a:t> module,</a:t>
            </a:r>
            <a:r>
              <a:rPr sz="2800" b="0" spc="-10" dirty="0">
                <a:latin typeface="Calibri"/>
                <a:cs typeface="Calibri"/>
              </a:rPr>
              <a:t> </a:t>
            </a:r>
            <a:r>
              <a:rPr sz="2800" b="0" dirty="0">
                <a:latin typeface="Calibri"/>
                <a:cs typeface="Calibri"/>
              </a:rPr>
              <a:t>vous</a:t>
            </a:r>
            <a:r>
              <a:rPr sz="2800" b="0" spc="-5" dirty="0">
                <a:latin typeface="Calibri"/>
                <a:cs typeface="Calibri"/>
              </a:rPr>
              <a:t> </a:t>
            </a:r>
            <a:r>
              <a:rPr sz="2800" b="0" spc="-10" dirty="0">
                <a:latin typeface="Calibri"/>
                <a:cs typeface="Calibri"/>
              </a:rPr>
              <a:t>serez</a:t>
            </a:r>
            <a:r>
              <a:rPr sz="2800" b="0" dirty="0">
                <a:latin typeface="Calibri"/>
                <a:cs typeface="Calibri"/>
              </a:rPr>
              <a:t> en</a:t>
            </a:r>
            <a:r>
              <a:rPr sz="2800" b="0" spc="-5" dirty="0">
                <a:latin typeface="Calibri"/>
                <a:cs typeface="Calibri"/>
              </a:rPr>
              <a:t> </a:t>
            </a:r>
            <a:r>
              <a:rPr sz="2800" b="0" dirty="0">
                <a:latin typeface="Calibri"/>
                <a:cs typeface="Calibri"/>
              </a:rPr>
              <a:t>mesure</a:t>
            </a:r>
            <a:r>
              <a:rPr sz="2800" b="0" spc="-15" dirty="0">
                <a:latin typeface="Calibri"/>
                <a:cs typeface="Calibri"/>
              </a:rPr>
              <a:t> </a:t>
            </a:r>
            <a:r>
              <a:rPr sz="2800" b="0" spc="-5" dirty="0">
                <a:latin typeface="Calibri"/>
                <a:cs typeface="Calibri"/>
              </a:rPr>
              <a:t>de</a:t>
            </a:r>
            <a:r>
              <a:rPr sz="2800" b="0" spc="5" dirty="0">
                <a:latin typeface="Calibri"/>
                <a:cs typeface="Calibri"/>
              </a:rPr>
              <a:t> </a:t>
            </a:r>
            <a:r>
              <a:rPr sz="2800" b="0" dirty="0">
                <a:latin typeface="Calibri"/>
                <a:cs typeface="Calibri"/>
              </a:rPr>
              <a:t>: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3400" y="3314700"/>
            <a:ext cx="8703945" cy="3804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750">
              <a:lnSpc>
                <a:spcPct val="100000"/>
              </a:lnSpc>
              <a:spcBef>
                <a:spcPts val="100"/>
              </a:spcBef>
            </a:pPr>
            <a:r>
              <a:rPr sz="2800" b="1" dirty="0">
                <a:latin typeface="Calibri"/>
                <a:cs typeface="Calibri"/>
              </a:rPr>
              <a:t>Se</a:t>
            </a:r>
            <a:r>
              <a:rPr sz="2800" b="1" spc="-10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familiariser</a:t>
            </a:r>
            <a:r>
              <a:rPr sz="2800" b="1" spc="-1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avec</a:t>
            </a:r>
            <a:r>
              <a:rPr sz="2800" b="1" spc="-1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le</a:t>
            </a:r>
            <a:r>
              <a:rPr sz="2800" b="1" spc="-5" dirty="0">
                <a:latin typeface="Calibri"/>
                <a:cs typeface="Calibri"/>
              </a:rPr>
              <a:t> concept </a:t>
            </a:r>
            <a:r>
              <a:rPr sz="2800" b="1" dirty="0">
                <a:latin typeface="Calibri"/>
                <a:cs typeface="Calibri"/>
              </a:rPr>
              <a:t>de</a:t>
            </a:r>
            <a:r>
              <a:rPr sz="2800" b="1" spc="-5" dirty="0">
                <a:latin typeface="Calibri"/>
                <a:cs typeface="Calibri"/>
              </a:rPr>
              <a:t> </a:t>
            </a:r>
            <a:r>
              <a:rPr sz="2800" b="1" spc="-20" dirty="0">
                <a:latin typeface="Calibri"/>
                <a:cs typeface="Calibri"/>
              </a:rPr>
              <a:t>risque</a:t>
            </a:r>
            <a:r>
              <a:rPr sz="2800" b="1" spc="-45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financier</a:t>
            </a:r>
            <a:endParaRPr sz="2800" dirty="0">
              <a:latin typeface="Calibri"/>
              <a:cs typeface="Calibri"/>
            </a:endParaRPr>
          </a:p>
          <a:p>
            <a:pPr marL="13335">
              <a:lnSpc>
                <a:spcPct val="100000"/>
              </a:lnSpc>
              <a:spcBef>
                <a:spcPts val="35"/>
              </a:spcBef>
            </a:pPr>
            <a:r>
              <a:rPr sz="2800" dirty="0">
                <a:latin typeface="Calibri"/>
                <a:cs typeface="Calibri"/>
              </a:rPr>
              <a:t>Y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compris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la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définition </a:t>
            </a:r>
            <a:r>
              <a:rPr sz="2800" dirty="0">
                <a:latin typeface="Calibri"/>
                <a:cs typeface="Calibri"/>
              </a:rPr>
              <a:t>et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la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taxonomie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base</a:t>
            </a:r>
            <a:endParaRPr sz="2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950" dirty="0">
              <a:latin typeface="Calibri"/>
              <a:cs typeface="Calibri"/>
            </a:endParaRPr>
          </a:p>
          <a:p>
            <a:pPr marL="31750">
              <a:lnSpc>
                <a:spcPts val="3350"/>
              </a:lnSpc>
              <a:spcBef>
                <a:spcPts val="5"/>
              </a:spcBef>
            </a:pPr>
            <a:r>
              <a:rPr sz="2800" b="1" spc="-5" dirty="0">
                <a:latin typeface="Calibri"/>
                <a:cs typeface="Calibri"/>
              </a:rPr>
              <a:t>Reconnaître </a:t>
            </a:r>
            <a:r>
              <a:rPr sz="2800" b="1" dirty="0">
                <a:latin typeface="Calibri"/>
                <a:cs typeface="Calibri"/>
              </a:rPr>
              <a:t>les</a:t>
            </a:r>
            <a:r>
              <a:rPr sz="2800" b="1" spc="5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risques</a:t>
            </a:r>
            <a:r>
              <a:rPr sz="2800" b="1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typiques</a:t>
            </a:r>
            <a:r>
              <a:rPr sz="2800" b="1" spc="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pour</a:t>
            </a:r>
            <a:r>
              <a:rPr sz="2800" b="1" spc="-10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vos</a:t>
            </a:r>
            <a:r>
              <a:rPr sz="2800" b="1" dirty="0">
                <a:latin typeface="Calibri"/>
                <a:cs typeface="Calibri"/>
              </a:rPr>
              <a:t> propres </a:t>
            </a:r>
            <a:r>
              <a:rPr sz="2800" b="1" spc="-15" dirty="0">
                <a:latin typeface="Calibri"/>
                <a:cs typeface="Calibri"/>
              </a:rPr>
              <a:t>finances</a:t>
            </a:r>
            <a:endParaRPr sz="2800" dirty="0">
              <a:latin typeface="Calibri"/>
              <a:cs typeface="Calibri"/>
            </a:endParaRPr>
          </a:p>
          <a:p>
            <a:pPr marL="12700">
              <a:lnSpc>
                <a:spcPts val="3350"/>
              </a:lnSpc>
            </a:pPr>
            <a:r>
              <a:rPr sz="2800" dirty="0">
                <a:latin typeface="Arial MT"/>
                <a:cs typeface="Arial MT"/>
              </a:rPr>
              <a:t>...</a:t>
            </a:r>
            <a:r>
              <a:rPr sz="2800" dirty="0">
                <a:latin typeface="Calibri"/>
                <a:cs typeface="Calibri"/>
              </a:rPr>
              <a:t>et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prendre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des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décisions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plus éclairées</a:t>
            </a:r>
            <a:endParaRPr sz="2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700" dirty="0">
              <a:latin typeface="Calibri"/>
              <a:cs typeface="Calibri"/>
            </a:endParaRPr>
          </a:p>
          <a:p>
            <a:pPr marL="31750">
              <a:lnSpc>
                <a:spcPct val="100000"/>
              </a:lnSpc>
            </a:pPr>
            <a:r>
              <a:rPr sz="2800" b="1" spc="-5" dirty="0">
                <a:latin typeface="Calibri"/>
                <a:cs typeface="Calibri"/>
              </a:rPr>
              <a:t>Mettre en</a:t>
            </a:r>
            <a:r>
              <a:rPr sz="2800" b="1" spc="-10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œuvre</a:t>
            </a:r>
            <a:r>
              <a:rPr sz="2800" b="1" spc="-1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des</a:t>
            </a:r>
            <a:r>
              <a:rPr sz="2800" b="1" spc="-5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contre-mesures</a:t>
            </a:r>
            <a:r>
              <a:rPr sz="2800" b="1" spc="-2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simples</a:t>
            </a:r>
            <a:endParaRPr sz="2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z="2800" spc="-5" dirty="0">
                <a:latin typeface="Calibri"/>
                <a:cs typeface="Calibri"/>
              </a:rPr>
              <a:t>Stratégies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des plans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B et </a:t>
            </a:r>
            <a:r>
              <a:rPr sz="2800" spc="-10" dirty="0">
                <a:latin typeface="Calibri"/>
                <a:cs typeface="Calibri"/>
              </a:rPr>
              <a:t>des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filets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de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sécurité</a:t>
            </a:r>
            <a:endParaRPr sz="2800" dirty="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643100" y="1028953"/>
            <a:ext cx="2603880" cy="761365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28600" y="3390900"/>
            <a:ext cx="314177" cy="279400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28600" y="6286500"/>
            <a:ext cx="314404" cy="316578"/>
          </a:xfrm>
          <a:prstGeom prst="rect">
            <a:avLst/>
          </a:prstGeom>
        </p:spPr>
      </p:pic>
      <p:grpSp>
        <p:nvGrpSpPr>
          <p:cNvPr id="7" name="object 7"/>
          <p:cNvGrpSpPr/>
          <p:nvPr/>
        </p:nvGrpSpPr>
        <p:grpSpPr>
          <a:xfrm>
            <a:off x="228600" y="4762500"/>
            <a:ext cx="316230" cy="366395"/>
            <a:chOff x="1829364" y="5282565"/>
            <a:chExt cx="316230" cy="366395"/>
          </a:xfrm>
        </p:grpSpPr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829364" y="5327015"/>
              <a:ext cx="315900" cy="321792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1915160" y="5295265"/>
              <a:ext cx="127000" cy="38735"/>
            </a:xfrm>
            <a:custGeom>
              <a:avLst/>
              <a:gdLst/>
              <a:ahLst/>
              <a:cxnLst/>
              <a:rect l="l" t="t" r="r" b="b"/>
              <a:pathLst>
                <a:path w="127000" h="38735">
                  <a:moveTo>
                    <a:pt x="0" y="38735"/>
                  </a:moveTo>
                  <a:lnTo>
                    <a:pt x="127000" y="38735"/>
                  </a:lnTo>
                  <a:lnTo>
                    <a:pt x="127000" y="0"/>
                  </a:lnTo>
                  <a:lnTo>
                    <a:pt x="0" y="0"/>
                  </a:lnTo>
                  <a:lnTo>
                    <a:pt x="0" y="38735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0" name="object 1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9364980" y="3945890"/>
            <a:ext cx="8534146" cy="4709795"/>
          </a:xfrm>
          <a:prstGeom prst="rect">
            <a:avLst/>
          </a:prstGeom>
        </p:spPr>
      </p:pic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40"/>
              </a:lnSpc>
            </a:pPr>
            <a:r>
              <a:rPr dirty="0"/>
              <a:t>"Le</a:t>
            </a:r>
            <a:r>
              <a:rPr spc="-5" dirty="0"/>
              <a:t> soutien de</a:t>
            </a:r>
            <a:r>
              <a:rPr dirty="0"/>
              <a:t> la </a:t>
            </a:r>
            <a:r>
              <a:rPr spc="-5" dirty="0"/>
              <a:t>Commission</a:t>
            </a:r>
            <a:r>
              <a:rPr spc="5" dirty="0"/>
              <a:t> </a:t>
            </a:r>
            <a:r>
              <a:rPr spc="-5" dirty="0"/>
              <a:t>européenne</a:t>
            </a:r>
            <a:r>
              <a:rPr spc="-10" dirty="0"/>
              <a:t> </a:t>
            </a:r>
            <a:r>
              <a:rPr dirty="0"/>
              <a:t>à</a:t>
            </a:r>
            <a:r>
              <a:rPr spc="5" dirty="0"/>
              <a:t> </a:t>
            </a:r>
            <a:r>
              <a:rPr dirty="0"/>
              <a:t>la </a:t>
            </a:r>
            <a:r>
              <a:rPr spc="-5" dirty="0"/>
              <a:t>production</a:t>
            </a:r>
            <a:r>
              <a:rPr dirty="0"/>
              <a:t> </a:t>
            </a:r>
            <a:r>
              <a:rPr spc="-5" dirty="0"/>
              <a:t>de</a:t>
            </a:r>
            <a:r>
              <a:rPr dirty="0"/>
              <a:t> cette </a:t>
            </a:r>
            <a:r>
              <a:rPr spc="-5" dirty="0"/>
              <a:t>publication</a:t>
            </a:r>
            <a:r>
              <a:rPr dirty="0"/>
              <a:t> </a:t>
            </a:r>
            <a:r>
              <a:rPr spc="-5" dirty="0"/>
              <a:t>ne </a:t>
            </a:r>
            <a:r>
              <a:rPr dirty="0"/>
              <a:t>constitue</a:t>
            </a:r>
            <a:r>
              <a:rPr spc="-5" dirty="0"/>
              <a:t> pas une </a:t>
            </a:r>
            <a:r>
              <a:rPr dirty="0"/>
              <a:t>approbation</a:t>
            </a:r>
            <a:r>
              <a:rPr spc="5" dirty="0"/>
              <a:t> </a:t>
            </a:r>
            <a:r>
              <a:rPr spc="-5" dirty="0"/>
              <a:t>de</a:t>
            </a:r>
            <a:r>
              <a:rPr spc="-10" dirty="0"/>
              <a:t> </a:t>
            </a:r>
            <a:r>
              <a:rPr spc="-5" dirty="0"/>
              <a:t>son</a:t>
            </a:r>
            <a:r>
              <a:rPr dirty="0"/>
              <a:t> </a:t>
            </a:r>
            <a:r>
              <a:rPr spc="-5" dirty="0"/>
              <a:t>contenu,</a:t>
            </a:r>
            <a:r>
              <a:rPr spc="35" dirty="0"/>
              <a:t> </a:t>
            </a:r>
            <a:r>
              <a:rPr spc="-5" dirty="0"/>
              <a:t>qui</a:t>
            </a:r>
            <a:r>
              <a:rPr dirty="0"/>
              <a:t> reflète</a:t>
            </a:r>
            <a:r>
              <a:rPr spc="-5" dirty="0"/>
              <a:t> </a:t>
            </a:r>
            <a:r>
              <a:rPr spc="-15" dirty="0"/>
              <a:t>la</a:t>
            </a:r>
          </a:p>
          <a:p>
            <a:pPr marL="12700">
              <a:lnSpc>
                <a:spcPts val="1714"/>
              </a:lnSpc>
            </a:pPr>
            <a:r>
              <a:rPr spc="-30" dirty="0"/>
              <a:t>p</a:t>
            </a:r>
            <a:r>
              <a:rPr spc="-25" dirty="0"/>
              <a:t>os</a:t>
            </a:r>
            <a:r>
              <a:rPr spc="-30" dirty="0"/>
              <a:t>i</a:t>
            </a:r>
            <a:r>
              <a:rPr spc="-25" dirty="0"/>
              <a:t>t</a:t>
            </a:r>
            <a:r>
              <a:rPr spc="-30" dirty="0"/>
              <a:t>i</a:t>
            </a:r>
            <a:r>
              <a:rPr spc="-25" dirty="0"/>
              <a:t>o</a:t>
            </a:r>
            <a:r>
              <a:rPr dirty="0"/>
              <a:t>n</a:t>
            </a:r>
            <a:r>
              <a:rPr spc="-50" dirty="0"/>
              <a:t> </a:t>
            </a:r>
            <a:r>
              <a:rPr spc="-35" dirty="0"/>
              <a:t>d</a:t>
            </a:r>
            <a:r>
              <a:rPr dirty="0"/>
              <a:t>e</a:t>
            </a:r>
            <a:r>
              <a:rPr spc="-50" dirty="0"/>
              <a:t> </a:t>
            </a:r>
            <a:r>
              <a:rPr spc="-30" dirty="0"/>
              <a:t>l</a:t>
            </a:r>
            <a:r>
              <a:rPr dirty="0"/>
              <a:t>a</a:t>
            </a:r>
            <a:r>
              <a:rPr spc="-45" dirty="0"/>
              <a:t> </a:t>
            </a:r>
            <a:r>
              <a:rPr spc="-35" dirty="0"/>
              <a:t>C</a:t>
            </a:r>
            <a:r>
              <a:rPr spc="-25" dirty="0"/>
              <a:t>o</a:t>
            </a:r>
            <a:r>
              <a:rPr spc="-30" dirty="0"/>
              <a:t>m</a:t>
            </a:r>
            <a:r>
              <a:rPr spc="-25" dirty="0"/>
              <a:t>m</a:t>
            </a:r>
            <a:r>
              <a:rPr spc="-30" dirty="0"/>
              <a:t>i</a:t>
            </a:r>
            <a:r>
              <a:rPr spc="-25" dirty="0"/>
              <a:t>ss</a:t>
            </a:r>
            <a:r>
              <a:rPr spc="-30" dirty="0"/>
              <a:t>i</a:t>
            </a:r>
            <a:r>
              <a:rPr spc="-25" dirty="0"/>
              <a:t>o</a:t>
            </a:r>
            <a:r>
              <a:rPr dirty="0"/>
              <a:t>n</a:t>
            </a:r>
            <a:r>
              <a:rPr spc="-55" dirty="0"/>
              <a:t> </a:t>
            </a:r>
            <a:r>
              <a:rPr spc="-30" dirty="0"/>
              <a:t>eu</a:t>
            </a:r>
            <a:r>
              <a:rPr spc="-25" dirty="0"/>
              <a:t>ro</a:t>
            </a:r>
            <a:r>
              <a:rPr spc="-30" dirty="0"/>
              <a:t>péen</a:t>
            </a:r>
            <a:r>
              <a:rPr spc="-25" dirty="0"/>
              <a:t>n</a:t>
            </a:r>
            <a:r>
              <a:rPr spc="-30" dirty="0"/>
              <a:t>e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8813495"/>
            <a:ext cx="18288000" cy="1474470"/>
            <a:chOff x="0" y="8813495"/>
            <a:chExt cx="18288000" cy="1474470"/>
          </a:xfrm>
        </p:grpSpPr>
        <p:sp>
          <p:nvSpPr>
            <p:cNvPr id="3" name="object 3"/>
            <p:cNvSpPr/>
            <p:nvPr/>
          </p:nvSpPr>
          <p:spPr>
            <a:xfrm>
              <a:off x="0" y="8906510"/>
              <a:ext cx="18287365" cy="1381125"/>
            </a:xfrm>
            <a:custGeom>
              <a:avLst/>
              <a:gdLst/>
              <a:ahLst/>
              <a:cxnLst/>
              <a:rect l="l" t="t" r="r" b="b"/>
              <a:pathLst>
                <a:path w="18287365" h="1381125">
                  <a:moveTo>
                    <a:pt x="18287365" y="0"/>
                  </a:moveTo>
                  <a:lnTo>
                    <a:pt x="0" y="0"/>
                  </a:lnTo>
                  <a:lnTo>
                    <a:pt x="0" y="1381125"/>
                  </a:lnTo>
                  <a:lnTo>
                    <a:pt x="18287365" y="1381125"/>
                  </a:lnTo>
                  <a:lnTo>
                    <a:pt x="18287365" y="0"/>
                  </a:lnTo>
                  <a:close/>
                </a:path>
              </a:pathLst>
            </a:custGeom>
            <a:solidFill>
              <a:srgbClr val="F9C60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57275" y="9265285"/>
              <a:ext cx="3152775" cy="666750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0" y="8856345"/>
              <a:ext cx="18288000" cy="0"/>
            </a:xfrm>
            <a:custGeom>
              <a:avLst/>
              <a:gdLst/>
              <a:ahLst/>
              <a:cxnLst/>
              <a:rect l="l" t="t" r="r" b="b"/>
              <a:pathLst>
                <a:path w="18288000">
                  <a:moveTo>
                    <a:pt x="0" y="0"/>
                  </a:moveTo>
                  <a:lnTo>
                    <a:pt x="18288000" y="0"/>
                  </a:lnTo>
                </a:path>
              </a:pathLst>
            </a:custGeom>
            <a:ln w="856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596644" y="1506982"/>
            <a:ext cx="130619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Index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0114026" y="3419906"/>
            <a:ext cx="7145655" cy="3812540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92075" marR="685165" indent="19050">
              <a:lnSpc>
                <a:spcPct val="101400"/>
              </a:lnSpc>
              <a:spcBef>
                <a:spcPts val="310"/>
              </a:spcBef>
            </a:pPr>
            <a:r>
              <a:rPr sz="2800" b="1" spc="-5" dirty="0">
                <a:latin typeface="Calibri"/>
                <a:cs typeface="Calibri"/>
              </a:rPr>
              <a:t>Unité</a:t>
            </a:r>
            <a:r>
              <a:rPr sz="2800" b="1" spc="-1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1 : </a:t>
            </a:r>
            <a:r>
              <a:rPr sz="2800" b="1" spc="-5" dirty="0">
                <a:latin typeface="Calibri"/>
                <a:cs typeface="Calibri"/>
              </a:rPr>
              <a:t>Que</a:t>
            </a:r>
            <a:r>
              <a:rPr sz="2800" b="1" spc="-10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signifie</a:t>
            </a:r>
            <a:r>
              <a:rPr sz="2800" b="1" spc="-2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le </a:t>
            </a:r>
            <a:r>
              <a:rPr sz="2800" b="1" spc="-5" dirty="0">
                <a:latin typeface="Calibri"/>
                <a:cs typeface="Calibri"/>
              </a:rPr>
              <a:t>risque</a:t>
            </a:r>
            <a:r>
              <a:rPr sz="2800" b="1" spc="-10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financier</a:t>
            </a:r>
            <a:r>
              <a:rPr sz="2800" b="1" spc="2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? </a:t>
            </a:r>
            <a:r>
              <a:rPr sz="2800" b="1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Section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1 :</a:t>
            </a:r>
            <a:r>
              <a:rPr sz="2800" spc="-5" dirty="0">
                <a:latin typeface="Calibri"/>
                <a:cs typeface="Calibri"/>
              </a:rPr>
              <a:t> Recherche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d'une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définition 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Section </a:t>
            </a:r>
            <a:r>
              <a:rPr sz="2800" dirty="0">
                <a:latin typeface="Calibri"/>
                <a:cs typeface="Calibri"/>
              </a:rPr>
              <a:t>2 : Quatre </a:t>
            </a:r>
            <a:r>
              <a:rPr sz="2800" spc="-5" dirty="0">
                <a:latin typeface="Calibri"/>
                <a:cs typeface="Calibri"/>
              </a:rPr>
              <a:t>principaux groupes de </a:t>
            </a:r>
            <a:r>
              <a:rPr sz="2800" dirty="0">
                <a:latin typeface="Calibri"/>
                <a:cs typeface="Calibri"/>
              </a:rPr>
              <a:t> risques </a:t>
            </a:r>
            <a:r>
              <a:rPr sz="2800" spc="-5" dirty="0">
                <a:latin typeface="Calibri"/>
                <a:cs typeface="Calibri"/>
              </a:rPr>
              <a:t>financiers Section </a:t>
            </a:r>
            <a:r>
              <a:rPr sz="2800" dirty="0">
                <a:latin typeface="Calibri"/>
                <a:cs typeface="Calibri"/>
              </a:rPr>
              <a:t>3 : </a:t>
            </a:r>
            <a:r>
              <a:rPr sz="2800" spc="-5" dirty="0">
                <a:latin typeface="Calibri"/>
                <a:cs typeface="Calibri"/>
              </a:rPr>
              <a:t>Ventilation des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risques</a:t>
            </a:r>
            <a:r>
              <a:rPr sz="2800" spc="-5" dirty="0">
                <a:latin typeface="Calibri"/>
                <a:cs typeface="Calibri"/>
              </a:rPr>
              <a:t> financiers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typiques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800">
              <a:latin typeface="Calibri"/>
              <a:cs typeface="Calibri"/>
            </a:endParaRPr>
          </a:p>
          <a:p>
            <a:pPr marL="12700">
              <a:lnSpc>
                <a:spcPts val="3350"/>
              </a:lnSpc>
              <a:spcBef>
                <a:spcPts val="2450"/>
              </a:spcBef>
            </a:pPr>
            <a:r>
              <a:rPr sz="2800" b="1" spc="-5" dirty="0">
                <a:latin typeface="Calibri"/>
                <a:cs typeface="Calibri"/>
              </a:rPr>
              <a:t>Unité</a:t>
            </a:r>
            <a:r>
              <a:rPr sz="2800" b="1" dirty="0">
                <a:latin typeface="Calibri"/>
                <a:cs typeface="Calibri"/>
              </a:rPr>
              <a:t> 2 : </a:t>
            </a:r>
            <a:r>
              <a:rPr sz="2800" b="1" spc="-5" dirty="0">
                <a:latin typeface="Calibri"/>
                <a:cs typeface="Calibri"/>
              </a:rPr>
              <a:t>Comment</a:t>
            </a:r>
            <a:r>
              <a:rPr sz="2800" b="1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atténuer </a:t>
            </a:r>
            <a:r>
              <a:rPr sz="2800" b="1" dirty="0">
                <a:latin typeface="Calibri"/>
                <a:cs typeface="Calibri"/>
              </a:rPr>
              <a:t>le </a:t>
            </a:r>
            <a:r>
              <a:rPr sz="2800" b="1" spc="-5" dirty="0">
                <a:latin typeface="Calibri"/>
                <a:cs typeface="Calibri"/>
              </a:rPr>
              <a:t>risque financier</a:t>
            </a:r>
            <a:r>
              <a:rPr sz="2800" b="1" dirty="0">
                <a:latin typeface="Calibri"/>
                <a:cs typeface="Calibri"/>
              </a:rPr>
              <a:t> ?</a:t>
            </a:r>
            <a:endParaRPr sz="2800">
              <a:latin typeface="Calibri"/>
              <a:cs typeface="Calibri"/>
            </a:endParaRPr>
          </a:p>
          <a:p>
            <a:pPr marL="92075">
              <a:lnSpc>
                <a:spcPts val="3350"/>
              </a:lnSpc>
            </a:pPr>
            <a:r>
              <a:rPr sz="2800" spc="-5" dirty="0">
                <a:latin typeface="Calibri"/>
                <a:cs typeface="Calibri"/>
              </a:rPr>
              <a:t>Section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1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: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Une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approche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quadridimensionnelle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557056" y="6462395"/>
            <a:ext cx="314177" cy="279400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4643100" y="1028953"/>
            <a:ext cx="2603880" cy="761365"/>
          </a:xfrm>
          <a:prstGeom prst="rect">
            <a:avLst/>
          </a:prstGeom>
        </p:spPr>
      </p:pic>
      <p:grpSp>
        <p:nvGrpSpPr>
          <p:cNvPr id="10" name="object 10"/>
          <p:cNvGrpSpPr/>
          <p:nvPr/>
        </p:nvGrpSpPr>
        <p:grpSpPr>
          <a:xfrm>
            <a:off x="9545884" y="3501390"/>
            <a:ext cx="316230" cy="365760"/>
            <a:chOff x="9545884" y="3501390"/>
            <a:chExt cx="316230" cy="365760"/>
          </a:xfrm>
        </p:grpSpPr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545884" y="3545205"/>
              <a:ext cx="315900" cy="321792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9631680" y="3514090"/>
              <a:ext cx="127000" cy="38735"/>
            </a:xfrm>
            <a:custGeom>
              <a:avLst/>
              <a:gdLst/>
              <a:ahLst/>
              <a:cxnLst/>
              <a:rect l="l" t="t" r="r" b="b"/>
              <a:pathLst>
                <a:path w="127000" h="38735">
                  <a:moveTo>
                    <a:pt x="0" y="38734"/>
                  </a:moveTo>
                  <a:lnTo>
                    <a:pt x="127000" y="38734"/>
                  </a:lnTo>
                  <a:lnTo>
                    <a:pt x="127000" y="0"/>
                  </a:lnTo>
                  <a:lnTo>
                    <a:pt x="0" y="0"/>
                  </a:lnTo>
                  <a:lnTo>
                    <a:pt x="0" y="38734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3" name="object 13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39140" y="3084829"/>
            <a:ext cx="8230743" cy="4692015"/>
          </a:xfrm>
          <a:prstGeom prst="rect">
            <a:avLst/>
          </a:prstGeom>
        </p:spPr>
      </p:pic>
      <p:sp>
        <p:nvSpPr>
          <p:cNvPr id="14" name="object 1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40"/>
              </a:lnSpc>
            </a:pPr>
            <a:r>
              <a:rPr dirty="0"/>
              <a:t>"Le</a:t>
            </a:r>
            <a:r>
              <a:rPr spc="-5" dirty="0"/>
              <a:t> soutien de</a:t>
            </a:r>
            <a:r>
              <a:rPr dirty="0"/>
              <a:t> la </a:t>
            </a:r>
            <a:r>
              <a:rPr spc="-5" dirty="0"/>
              <a:t>Commission</a:t>
            </a:r>
            <a:r>
              <a:rPr spc="5" dirty="0"/>
              <a:t> </a:t>
            </a:r>
            <a:r>
              <a:rPr spc="-5" dirty="0"/>
              <a:t>européenne</a:t>
            </a:r>
            <a:r>
              <a:rPr spc="-10" dirty="0"/>
              <a:t> </a:t>
            </a:r>
            <a:r>
              <a:rPr dirty="0"/>
              <a:t>à</a:t>
            </a:r>
            <a:r>
              <a:rPr spc="5" dirty="0"/>
              <a:t> </a:t>
            </a:r>
            <a:r>
              <a:rPr dirty="0"/>
              <a:t>la </a:t>
            </a:r>
            <a:r>
              <a:rPr spc="-5" dirty="0"/>
              <a:t>production</a:t>
            </a:r>
            <a:r>
              <a:rPr dirty="0"/>
              <a:t> </a:t>
            </a:r>
            <a:r>
              <a:rPr spc="-5" dirty="0"/>
              <a:t>de</a:t>
            </a:r>
            <a:r>
              <a:rPr dirty="0"/>
              <a:t> cette </a:t>
            </a:r>
            <a:r>
              <a:rPr spc="-5" dirty="0"/>
              <a:t>publication</a:t>
            </a:r>
            <a:r>
              <a:rPr dirty="0"/>
              <a:t> </a:t>
            </a:r>
            <a:r>
              <a:rPr spc="-5" dirty="0"/>
              <a:t>ne </a:t>
            </a:r>
            <a:r>
              <a:rPr dirty="0"/>
              <a:t>constitue</a:t>
            </a:r>
            <a:r>
              <a:rPr spc="-5" dirty="0"/>
              <a:t> pas une </a:t>
            </a:r>
            <a:r>
              <a:rPr dirty="0"/>
              <a:t>approbation</a:t>
            </a:r>
            <a:r>
              <a:rPr spc="5" dirty="0"/>
              <a:t> </a:t>
            </a:r>
            <a:r>
              <a:rPr spc="-5" dirty="0"/>
              <a:t>de</a:t>
            </a:r>
            <a:r>
              <a:rPr spc="-10" dirty="0"/>
              <a:t> </a:t>
            </a:r>
            <a:r>
              <a:rPr spc="-5" dirty="0"/>
              <a:t>son</a:t>
            </a:r>
            <a:r>
              <a:rPr dirty="0"/>
              <a:t> </a:t>
            </a:r>
            <a:r>
              <a:rPr spc="-5" dirty="0"/>
              <a:t>contenu,</a:t>
            </a:r>
            <a:r>
              <a:rPr spc="35" dirty="0"/>
              <a:t> </a:t>
            </a:r>
            <a:r>
              <a:rPr spc="-5" dirty="0"/>
              <a:t>qui</a:t>
            </a:r>
            <a:r>
              <a:rPr dirty="0"/>
              <a:t> reflète</a:t>
            </a:r>
            <a:r>
              <a:rPr spc="-5" dirty="0"/>
              <a:t> </a:t>
            </a:r>
            <a:r>
              <a:rPr spc="-15" dirty="0"/>
              <a:t>la</a:t>
            </a:r>
          </a:p>
          <a:p>
            <a:pPr marL="12700">
              <a:lnSpc>
                <a:spcPts val="1714"/>
              </a:lnSpc>
            </a:pPr>
            <a:r>
              <a:rPr spc="-30" dirty="0"/>
              <a:t>p</a:t>
            </a:r>
            <a:r>
              <a:rPr spc="-25" dirty="0"/>
              <a:t>os</a:t>
            </a:r>
            <a:r>
              <a:rPr spc="-30" dirty="0"/>
              <a:t>i</a:t>
            </a:r>
            <a:r>
              <a:rPr spc="-25" dirty="0"/>
              <a:t>t</a:t>
            </a:r>
            <a:r>
              <a:rPr spc="-30" dirty="0"/>
              <a:t>i</a:t>
            </a:r>
            <a:r>
              <a:rPr spc="-25" dirty="0"/>
              <a:t>o</a:t>
            </a:r>
            <a:r>
              <a:rPr dirty="0"/>
              <a:t>n</a:t>
            </a:r>
            <a:r>
              <a:rPr spc="-50" dirty="0"/>
              <a:t> </a:t>
            </a:r>
            <a:r>
              <a:rPr spc="-35" dirty="0"/>
              <a:t>d</a:t>
            </a:r>
            <a:r>
              <a:rPr dirty="0"/>
              <a:t>e</a:t>
            </a:r>
            <a:r>
              <a:rPr spc="-50" dirty="0"/>
              <a:t> </a:t>
            </a:r>
            <a:r>
              <a:rPr spc="-30" dirty="0"/>
              <a:t>l</a:t>
            </a:r>
            <a:r>
              <a:rPr dirty="0"/>
              <a:t>a</a:t>
            </a:r>
            <a:r>
              <a:rPr spc="-45" dirty="0"/>
              <a:t> </a:t>
            </a:r>
            <a:r>
              <a:rPr spc="-35" dirty="0"/>
              <a:t>C</a:t>
            </a:r>
            <a:r>
              <a:rPr spc="-25" dirty="0"/>
              <a:t>o</a:t>
            </a:r>
            <a:r>
              <a:rPr spc="-30" dirty="0"/>
              <a:t>m</a:t>
            </a:r>
            <a:r>
              <a:rPr spc="-25" dirty="0"/>
              <a:t>m</a:t>
            </a:r>
            <a:r>
              <a:rPr spc="-30" dirty="0"/>
              <a:t>i</a:t>
            </a:r>
            <a:r>
              <a:rPr spc="-25" dirty="0"/>
              <a:t>ss</a:t>
            </a:r>
            <a:r>
              <a:rPr spc="-30" dirty="0"/>
              <a:t>i</a:t>
            </a:r>
            <a:r>
              <a:rPr spc="-25" dirty="0"/>
              <a:t>o</a:t>
            </a:r>
            <a:r>
              <a:rPr dirty="0"/>
              <a:t>n</a:t>
            </a:r>
            <a:r>
              <a:rPr spc="-55" dirty="0"/>
              <a:t> </a:t>
            </a:r>
            <a:r>
              <a:rPr spc="-30" dirty="0"/>
              <a:t>eu</a:t>
            </a:r>
            <a:r>
              <a:rPr spc="-25" dirty="0"/>
              <a:t>ro</a:t>
            </a:r>
            <a:r>
              <a:rPr spc="-30" dirty="0"/>
              <a:t>péen</a:t>
            </a:r>
            <a:r>
              <a:rPr spc="-25" dirty="0"/>
              <a:t>n</a:t>
            </a:r>
            <a:r>
              <a:rPr spc="-30" dirty="0"/>
              <a:t>e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8813495"/>
            <a:ext cx="18288000" cy="1474470"/>
            <a:chOff x="0" y="8813495"/>
            <a:chExt cx="18288000" cy="1474470"/>
          </a:xfrm>
        </p:grpSpPr>
        <p:sp>
          <p:nvSpPr>
            <p:cNvPr id="3" name="object 3"/>
            <p:cNvSpPr/>
            <p:nvPr/>
          </p:nvSpPr>
          <p:spPr>
            <a:xfrm>
              <a:off x="0" y="8906510"/>
              <a:ext cx="18287365" cy="1381125"/>
            </a:xfrm>
            <a:custGeom>
              <a:avLst/>
              <a:gdLst/>
              <a:ahLst/>
              <a:cxnLst/>
              <a:rect l="l" t="t" r="r" b="b"/>
              <a:pathLst>
                <a:path w="18287365" h="1381125">
                  <a:moveTo>
                    <a:pt x="18287365" y="0"/>
                  </a:moveTo>
                  <a:lnTo>
                    <a:pt x="0" y="0"/>
                  </a:lnTo>
                  <a:lnTo>
                    <a:pt x="0" y="1381125"/>
                  </a:lnTo>
                  <a:lnTo>
                    <a:pt x="18287365" y="1381125"/>
                  </a:lnTo>
                  <a:lnTo>
                    <a:pt x="18287365" y="0"/>
                  </a:lnTo>
                  <a:close/>
                </a:path>
              </a:pathLst>
            </a:custGeom>
            <a:solidFill>
              <a:srgbClr val="F9C60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57275" y="9265285"/>
              <a:ext cx="3152775" cy="666750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0" y="8856345"/>
              <a:ext cx="18288000" cy="0"/>
            </a:xfrm>
            <a:custGeom>
              <a:avLst/>
              <a:gdLst/>
              <a:ahLst/>
              <a:cxnLst/>
              <a:rect l="l" t="t" r="r" b="b"/>
              <a:pathLst>
                <a:path w="18288000">
                  <a:moveTo>
                    <a:pt x="0" y="0"/>
                  </a:moveTo>
                  <a:lnTo>
                    <a:pt x="18288000" y="0"/>
                  </a:lnTo>
                </a:path>
              </a:pathLst>
            </a:custGeom>
            <a:ln w="856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253744" y="1600708"/>
            <a:ext cx="951992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Unité</a:t>
            </a:r>
            <a:r>
              <a:rPr dirty="0"/>
              <a:t> </a:t>
            </a:r>
            <a:r>
              <a:rPr spc="-5" dirty="0"/>
              <a:t>1</a:t>
            </a:r>
            <a:r>
              <a:rPr dirty="0"/>
              <a:t> </a:t>
            </a:r>
            <a:r>
              <a:rPr spc="-5" dirty="0"/>
              <a:t>:</a:t>
            </a:r>
            <a:r>
              <a:rPr dirty="0"/>
              <a:t> </a:t>
            </a:r>
            <a:r>
              <a:rPr spc="-5" dirty="0"/>
              <a:t>Que</a:t>
            </a:r>
            <a:r>
              <a:rPr spc="10" dirty="0"/>
              <a:t> </a:t>
            </a:r>
            <a:r>
              <a:rPr spc="-15" dirty="0"/>
              <a:t>signifie</a:t>
            </a:r>
            <a:r>
              <a:rPr spc="-25" dirty="0"/>
              <a:t> </a:t>
            </a:r>
            <a:r>
              <a:rPr spc="-5" dirty="0"/>
              <a:t>le</a:t>
            </a:r>
            <a:r>
              <a:rPr dirty="0"/>
              <a:t> </a:t>
            </a:r>
            <a:r>
              <a:rPr spc="-5" dirty="0"/>
              <a:t>risque </a:t>
            </a:r>
            <a:r>
              <a:rPr spc="-10" dirty="0"/>
              <a:t>financier</a:t>
            </a:r>
            <a:r>
              <a:rPr spc="55" dirty="0"/>
              <a:t> </a:t>
            </a:r>
            <a:r>
              <a:rPr spc="-5" dirty="0"/>
              <a:t>?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253744" y="2790951"/>
            <a:ext cx="15746094" cy="53117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b="1" spc="-5" dirty="0">
                <a:latin typeface="Calibri"/>
                <a:cs typeface="Calibri"/>
              </a:rPr>
              <a:t>A</a:t>
            </a:r>
            <a:r>
              <a:rPr sz="3200" b="1" spc="-15" dirty="0">
                <a:latin typeface="Calibri"/>
                <a:cs typeface="Calibri"/>
              </a:rPr>
              <a:t> </a:t>
            </a:r>
            <a:r>
              <a:rPr sz="3200" b="1" spc="-5" dirty="0">
                <a:latin typeface="Calibri"/>
                <a:cs typeface="Calibri"/>
              </a:rPr>
              <a:t>la recherche</a:t>
            </a:r>
            <a:r>
              <a:rPr sz="3200" b="1" spc="-15" dirty="0">
                <a:latin typeface="Calibri"/>
                <a:cs typeface="Calibri"/>
              </a:rPr>
              <a:t> </a:t>
            </a:r>
            <a:r>
              <a:rPr sz="3200" b="1" spc="-5" dirty="0">
                <a:latin typeface="Calibri"/>
                <a:cs typeface="Calibri"/>
              </a:rPr>
              <a:t>d'une</a:t>
            </a:r>
            <a:r>
              <a:rPr sz="3200" b="1" dirty="0">
                <a:latin typeface="Calibri"/>
                <a:cs typeface="Calibri"/>
              </a:rPr>
              <a:t> </a:t>
            </a:r>
            <a:r>
              <a:rPr sz="3200" b="1" spc="-15" dirty="0">
                <a:latin typeface="Calibri"/>
                <a:cs typeface="Calibri"/>
              </a:rPr>
              <a:t>définition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550">
              <a:latin typeface="Calibri"/>
              <a:cs typeface="Calibri"/>
            </a:endParaRPr>
          </a:p>
          <a:p>
            <a:pPr marL="12700" marR="81915">
              <a:lnSpc>
                <a:spcPts val="3340"/>
              </a:lnSpc>
            </a:pPr>
            <a:r>
              <a:rPr sz="2800" dirty="0">
                <a:latin typeface="Calibri"/>
                <a:cs typeface="Calibri"/>
              </a:rPr>
              <a:t>Par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risque</a:t>
            </a:r>
            <a:r>
              <a:rPr sz="2800" spc="-5" dirty="0">
                <a:latin typeface="Calibri"/>
                <a:cs typeface="Calibri"/>
              </a:rPr>
              <a:t> financier,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nous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entendons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généralement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une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forme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</a:t>
            </a:r>
            <a:r>
              <a:rPr sz="2800" dirty="0">
                <a:latin typeface="Calibri"/>
                <a:cs typeface="Calibri"/>
              </a:rPr>
              <a:t> risque</a:t>
            </a:r>
            <a:r>
              <a:rPr sz="2800" spc="-5" dirty="0">
                <a:latin typeface="Calibri"/>
                <a:cs typeface="Calibri"/>
              </a:rPr>
              <a:t> découlant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d'un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événement,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d'une 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situation ou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d'une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dynamique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susceptible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d'avoir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un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impact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négatif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sur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le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statu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quo</a:t>
            </a:r>
            <a:r>
              <a:rPr sz="2800" dirty="0">
                <a:latin typeface="Calibri"/>
                <a:cs typeface="Calibri"/>
              </a:rPr>
              <a:t> financier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des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personnes.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750">
              <a:latin typeface="Calibri"/>
              <a:cs typeface="Calibri"/>
            </a:endParaRPr>
          </a:p>
          <a:p>
            <a:pPr marL="12700" marR="510540">
              <a:lnSpc>
                <a:spcPts val="3350"/>
              </a:lnSpc>
            </a:pPr>
            <a:r>
              <a:rPr sz="2800" spc="-5" dirty="0">
                <a:latin typeface="Calibri"/>
                <a:cs typeface="Calibri"/>
              </a:rPr>
              <a:t>Les </a:t>
            </a:r>
            <a:r>
              <a:rPr sz="2800" dirty="0">
                <a:latin typeface="Calibri"/>
                <a:cs typeface="Calibri"/>
              </a:rPr>
              <a:t>événements </a:t>
            </a:r>
            <a:r>
              <a:rPr sz="2800" spc="-5" dirty="0">
                <a:latin typeface="Calibri"/>
                <a:cs typeface="Calibri"/>
              </a:rPr>
              <a:t>potentiels dont </a:t>
            </a:r>
            <a:r>
              <a:rPr sz="2800" dirty="0">
                <a:latin typeface="Calibri"/>
                <a:cs typeface="Calibri"/>
              </a:rPr>
              <a:t>le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risque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financier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pourrait découler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sont nombreux </a:t>
            </a:r>
            <a:r>
              <a:rPr sz="2800" dirty="0">
                <a:latin typeface="Calibri"/>
                <a:cs typeface="Calibri"/>
              </a:rPr>
              <a:t>et très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divers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les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uns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des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autres.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650">
              <a:latin typeface="Calibri"/>
              <a:cs typeface="Calibri"/>
            </a:endParaRPr>
          </a:p>
          <a:p>
            <a:pPr marL="12700" marR="5080">
              <a:lnSpc>
                <a:spcPct val="99600"/>
              </a:lnSpc>
            </a:pPr>
            <a:r>
              <a:rPr sz="2800" spc="-5" dirty="0">
                <a:latin typeface="Calibri"/>
                <a:cs typeface="Calibri"/>
              </a:rPr>
              <a:t>La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littérature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spécialisée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propose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nombreuses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taxonomies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différentes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pour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décrire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les</a:t>
            </a:r>
            <a:r>
              <a:rPr sz="2800" dirty="0">
                <a:latin typeface="Calibri"/>
                <a:cs typeface="Calibri"/>
              </a:rPr>
              <a:t> types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risques 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financiers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les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plus</a:t>
            </a:r>
            <a:r>
              <a:rPr sz="2800" dirty="0">
                <a:latin typeface="Calibri"/>
                <a:cs typeface="Calibri"/>
              </a:rPr>
              <a:t> typiques.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Dans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le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contenu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</a:t>
            </a:r>
            <a:r>
              <a:rPr sz="2800" dirty="0">
                <a:latin typeface="Calibri"/>
                <a:cs typeface="Calibri"/>
              </a:rPr>
              <a:t> ce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module,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la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taxonomie du</a:t>
            </a:r>
            <a:r>
              <a:rPr sz="2800" dirty="0">
                <a:latin typeface="Calibri"/>
                <a:cs typeface="Calibri"/>
              </a:rPr>
              <a:t> risque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est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structurée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</a:t>
            </a:r>
            <a:r>
              <a:rPr sz="2800" dirty="0">
                <a:latin typeface="Calibri"/>
                <a:cs typeface="Calibri"/>
              </a:rPr>
              <a:t> manière </a:t>
            </a:r>
            <a:r>
              <a:rPr sz="2800" spc="-6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à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guider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les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apprenants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vers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les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risques</a:t>
            </a:r>
            <a:r>
              <a:rPr sz="2800" dirty="0">
                <a:latin typeface="Calibri"/>
                <a:cs typeface="Calibri"/>
              </a:rPr>
              <a:t> les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plus</a:t>
            </a:r>
            <a:r>
              <a:rPr sz="2800" dirty="0">
                <a:latin typeface="Calibri"/>
                <a:cs typeface="Calibri"/>
              </a:rPr>
              <a:t> courants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que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l'on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peut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rencontrer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dans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la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gestion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ses 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finances personnelles.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4643100" y="1029335"/>
            <a:ext cx="2603880" cy="761365"/>
          </a:xfrm>
          <a:prstGeom prst="rect">
            <a:avLst/>
          </a:prstGeom>
        </p:spPr>
      </p:pic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40"/>
              </a:lnSpc>
            </a:pPr>
            <a:r>
              <a:rPr dirty="0"/>
              <a:t>"Le</a:t>
            </a:r>
            <a:r>
              <a:rPr spc="-5" dirty="0"/>
              <a:t> soutien de</a:t>
            </a:r>
            <a:r>
              <a:rPr dirty="0"/>
              <a:t> la </a:t>
            </a:r>
            <a:r>
              <a:rPr spc="-5" dirty="0"/>
              <a:t>Commission</a:t>
            </a:r>
            <a:r>
              <a:rPr spc="5" dirty="0"/>
              <a:t> </a:t>
            </a:r>
            <a:r>
              <a:rPr spc="-5" dirty="0"/>
              <a:t>européenne</a:t>
            </a:r>
            <a:r>
              <a:rPr spc="-10" dirty="0"/>
              <a:t> </a:t>
            </a:r>
            <a:r>
              <a:rPr dirty="0"/>
              <a:t>à</a:t>
            </a:r>
            <a:r>
              <a:rPr spc="5" dirty="0"/>
              <a:t> </a:t>
            </a:r>
            <a:r>
              <a:rPr dirty="0"/>
              <a:t>la </a:t>
            </a:r>
            <a:r>
              <a:rPr spc="-5" dirty="0"/>
              <a:t>production</a:t>
            </a:r>
            <a:r>
              <a:rPr dirty="0"/>
              <a:t> </a:t>
            </a:r>
            <a:r>
              <a:rPr spc="-5" dirty="0"/>
              <a:t>de</a:t>
            </a:r>
            <a:r>
              <a:rPr dirty="0"/>
              <a:t> cette </a:t>
            </a:r>
            <a:r>
              <a:rPr spc="-5" dirty="0"/>
              <a:t>publication</a:t>
            </a:r>
            <a:r>
              <a:rPr dirty="0"/>
              <a:t> </a:t>
            </a:r>
            <a:r>
              <a:rPr spc="-5" dirty="0"/>
              <a:t>ne </a:t>
            </a:r>
            <a:r>
              <a:rPr dirty="0"/>
              <a:t>constitue</a:t>
            </a:r>
            <a:r>
              <a:rPr spc="-5" dirty="0"/>
              <a:t> pas une </a:t>
            </a:r>
            <a:r>
              <a:rPr dirty="0"/>
              <a:t>approbation</a:t>
            </a:r>
            <a:r>
              <a:rPr spc="5" dirty="0"/>
              <a:t> </a:t>
            </a:r>
            <a:r>
              <a:rPr spc="-5" dirty="0"/>
              <a:t>de</a:t>
            </a:r>
            <a:r>
              <a:rPr spc="-10" dirty="0"/>
              <a:t> </a:t>
            </a:r>
            <a:r>
              <a:rPr spc="-5" dirty="0"/>
              <a:t>son</a:t>
            </a:r>
            <a:r>
              <a:rPr dirty="0"/>
              <a:t> </a:t>
            </a:r>
            <a:r>
              <a:rPr spc="-5" dirty="0"/>
              <a:t>contenu,</a:t>
            </a:r>
            <a:r>
              <a:rPr spc="35" dirty="0"/>
              <a:t> </a:t>
            </a:r>
            <a:r>
              <a:rPr spc="-5" dirty="0"/>
              <a:t>qui</a:t>
            </a:r>
            <a:r>
              <a:rPr dirty="0"/>
              <a:t> reflète</a:t>
            </a:r>
            <a:r>
              <a:rPr spc="-5" dirty="0"/>
              <a:t> </a:t>
            </a:r>
            <a:r>
              <a:rPr spc="-15" dirty="0"/>
              <a:t>la</a:t>
            </a:r>
          </a:p>
          <a:p>
            <a:pPr marL="12700">
              <a:lnSpc>
                <a:spcPts val="1714"/>
              </a:lnSpc>
            </a:pPr>
            <a:r>
              <a:rPr spc="-30" dirty="0"/>
              <a:t>p</a:t>
            </a:r>
            <a:r>
              <a:rPr spc="-25" dirty="0"/>
              <a:t>os</a:t>
            </a:r>
            <a:r>
              <a:rPr spc="-30" dirty="0"/>
              <a:t>i</a:t>
            </a:r>
            <a:r>
              <a:rPr spc="-25" dirty="0"/>
              <a:t>t</a:t>
            </a:r>
            <a:r>
              <a:rPr spc="-30" dirty="0"/>
              <a:t>i</a:t>
            </a:r>
            <a:r>
              <a:rPr spc="-25" dirty="0"/>
              <a:t>o</a:t>
            </a:r>
            <a:r>
              <a:rPr dirty="0"/>
              <a:t>n</a:t>
            </a:r>
            <a:r>
              <a:rPr spc="-50" dirty="0"/>
              <a:t> </a:t>
            </a:r>
            <a:r>
              <a:rPr spc="-35" dirty="0"/>
              <a:t>d</a:t>
            </a:r>
            <a:r>
              <a:rPr dirty="0"/>
              <a:t>e</a:t>
            </a:r>
            <a:r>
              <a:rPr spc="-50" dirty="0"/>
              <a:t> </a:t>
            </a:r>
            <a:r>
              <a:rPr spc="-30" dirty="0"/>
              <a:t>l</a:t>
            </a:r>
            <a:r>
              <a:rPr dirty="0"/>
              <a:t>a</a:t>
            </a:r>
            <a:r>
              <a:rPr spc="-45" dirty="0"/>
              <a:t> </a:t>
            </a:r>
            <a:r>
              <a:rPr spc="-35" dirty="0"/>
              <a:t>C</a:t>
            </a:r>
            <a:r>
              <a:rPr spc="-25" dirty="0"/>
              <a:t>o</a:t>
            </a:r>
            <a:r>
              <a:rPr spc="-30" dirty="0"/>
              <a:t>m</a:t>
            </a:r>
            <a:r>
              <a:rPr spc="-25" dirty="0"/>
              <a:t>m</a:t>
            </a:r>
            <a:r>
              <a:rPr spc="-30" dirty="0"/>
              <a:t>i</a:t>
            </a:r>
            <a:r>
              <a:rPr spc="-25" dirty="0"/>
              <a:t>ss</a:t>
            </a:r>
            <a:r>
              <a:rPr spc="-30" dirty="0"/>
              <a:t>i</a:t>
            </a:r>
            <a:r>
              <a:rPr spc="-25" dirty="0"/>
              <a:t>o</a:t>
            </a:r>
            <a:r>
              <a:rPr dirty="0"/>
              <a:t>n</a:t>
            </a:r>
            <a:r>
              <a:rPr spc="-55" dirty="0"/>
              <a:t> </a:t>
            </a:r>
            <a:r>
              <a:rPr spc="-30" dirty="0"/>
              <a:t>eu</a:t>
            </a:r>
            <a:r>
              <a:rPr spc="-25" dirty="0"/>
              <a:t>ro</a:t>
            </a:r>
            <a:r>
              <a:rPr spc="-30" dirty="0"/>
              <a:t>péen</a:t>
            </a:r>
            <a:r>
              <a:rPr spc="-25" dirty="0"/>
              <a:t>n</a:t>
            </a:r>
            <a:r>
              <a:rPr spc="-30" dirty="0"/>
              <a:t>e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53744" y="1600708"/>
            <a:ext cx="1021461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Quatre</a:t>
            </a:r>
            <a:r>
              <a:rPr spc="5" dirty="0"/>
              <a:t> </a:t>
            </a:r>
            <a:r>
              <a:rPr spc="-5" dirty="0"/>
              <a:t>grands</a:t>
            </a:r>
            <a:r>
              <a:rPr spc="15" dirty="0"/>
              <a:t> </a:t>
            </a:r>
            <a:r>
              <a:rPr spc="-10" dirty="0"/>
              <a:t>groupes</a:t>
            </a:r>
            <a:r>
              <a:rPr spc="10" dirty="0"/>
              <a:t> </a:t>
            </a:r>
            <a:r>
              <a:rPr spc="-5" dirty="0"/>
              <a:t>de</a:t>
            </a:r>
            <a:r>
              <a:rPr spc="15" dirty="0"/>
              <a:t> </a:t>
            </a:r>
            <a:r>
              <a:rPr spc="-15" dirty="0"/>
              <a:t>risques</a:t>
            </a:r>
            <a:r>
              <a:rPr dirty="0"/>
              <a:t> </a:t>
            </a:r>
            <a:r>
              <a:rPr spc="-10" dirty="0"/>
              <a:t>financiers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53744" y="3418839"/>
            <a:ext cx="2802890" cy="361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b="1" spc="-20" dirty="0">
                <a:solidFill>
                  <a:srgbClr val="001F5F"/>
                </a:solidFill>
                <a:latin typeface="Calibri"/>
                <a:cs typeface="Calibri"/>
              </a:rPr>
              <a:t>Risque</a:t>
            </a:r>
            <a:r>
              <a:rPr sz="2200" b="1" spc="-8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001F5F"/>
                </a:solidFill>
                <a:latin typeface="Calibri"/>
                <a:cs typeface="Calibri"/>
              </a:rPr>
              <a:t>financier</a:t>
            </a:r>
            <a:r>
              <a:rPr sz="2200" b="1" spc="-3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001F5F"/>
                </a:solidFill>
                <a:latin typeface="Calibri"/>
                <a:cs typeface="Calibri"/>
              </a:rPr>
              <a:t>général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53744" y="4424680"/>
            <a:ext cx="3566160" cy="169735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>
              <a:lnSpc>
                <a:spcPct val="99600"/>
              </a:lnSpc>
              <a:spcBef>
                <a:spcPts val="110"/>
              </a:spcBef>
            </a:pPr>
            <a:r>
              <a:rPr sz="2200" spc="-5" dirty="0">
                <a:latin typeface="Calibri"/>
                <a:cs typeface="Calibri"/>
              </a:rPr>
              <a:t>Lorsque nous parlons de </a:t>
            </a:r>
            <a:r>
              <a:rPr sz="2200" dirty="0">
                <a:latin typeface="Calibri"/>
                <a:cs typeface="Calibri"/>
              </a:rPr>
              <a:t>risque </a:t>
            </a:r>
            <a:r>
              <a:rPr sz="2200" spc="-484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financier général, nous faisons 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référence </a:t>
            </a:r>
            <a:r>
              <a:rPr sz="2200" dirty="0">
                <a:latin typeface="Calibri"/>
                <a:cs typeface="Calibri"/>
              </a:rPr>
              <a:t>à </a:t>
            </a:r>
            <a:r>
              <a:rPr sz="2200" spc="-5" dirty="0">
                <a:latin typeface="Calibri"/>
                <a:cs typeface="Calibri"/>
              </a:rPr>
              <a:t>tout événement 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susceptible de générer une 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perte.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53744" y="6434328"/>
            <a:ext cx="3369310" cy="13633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>
              <a:lnSpc>
                <a:spcPct val="99600"/>
              </a:lnSpc>
              <a:spcBef>
                <a:spcPts val="110"/>
              </a:spcBef>
            </a:pPr>
            <a:r>
              <a:rPr sz="2200" spc="-5" dirty="0">
                <a:latin typeface="Calibri"/>
                <a:cs typeface="Calibri"/>
              </a:rPr>
              <a:t>Ce type de risque </a:t>
            </a:r>
            <a:r>
              <a:rPr sz="2200" spc="-10" dirty="0">
                <a:latin typeface="Calibri"/>
                <a:cs typeface="Calibri"/>
              </a:rPr>
              <a:t>est </a:t>
            </a:r>
            <a:r>
              <a:rPr sz="2200" spc="-5" dirty="0">
                <a:latin typeface="Calibri"/>
                <a:cs typeface="Calibri"/>
              </a:rPr>
              <a:t> essentiellement lié</a:t>
            </a:r>
            <a:r>
              <a:rPr sz="2200" dirty="0">
                <a:latin typeface="Calibri"/>
                <a:cs typeface="Calibri"/>
              </a:rPr>
              <a:t> à </a:t>
            </a:r>
            <a:r>
              <a:rPr sz="2200" spc="-5" dirty="0">
                <a:latin typeface="Calibri"/>
                <a:cs typeface="Calibri"/>
              </a:rPr>
              <a:t>l'origine </a:t>
            </a:r>
            <a:r>
              <a:rPr sz="2200" spc="-48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et à la </a:t>
            </a:r>
            <a:r>
              <a:rPr sz="2200" spc="-5" dirty="0">
                <a:latin typeface="Calibri"/>
                <a:cs typeface="Calibri"/>
              </a:rPr>
              <a:t>source de l'événement </a:t>
            </a:r>
            <a:r>
              <a:rPr sz="2200" spc="-484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déclencheur.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12409" y="3418839"/>
            <a:ext cx="3081020" cy="361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b="1" spc="-20" dirty="0">
                <a:solidFill>
                  <a:srgbClr val="001F5F"/>
                </a:solidFill>
                <a:latin typeface="Calibri"/>
                <a:cs typeface="Calibri"/>
              </a:rPr>
              <a:t>Risque</a:t>
            </a:r>
            <a:r>
              <a:rPr sz="2200" b="1" spc="-6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001F5F"/>
                </a:solidFill>
                <a:latin typeface="Calibri"/>
                <a:cs typeface="Calibri"/>
              </a:rPr>
              <a:t>financier</a:t>
            </a:r>
            <a:r>
              <a:rPr sz="2200" b="1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001F5F"/>
                </a:solidFill>
                <a:latin typeface="Calibri"/>
                <a:cs typeface="Calibri"/>
              </a:rPr>
              <a:t>individuel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12409" y="4424680"/>
            <a:ext cx="3370579" cy="23647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>
              <a:lnSpc>
                <a:spcPct val="99600"/>
              </a:lnSpc>
              <a:spcBef>
                <a:spcPts val="110"/>
              </a:spcBef>
            </a:pPr>
            <a:r>
              <a:rPr sz="2200" spc="-5" dirty="0">
                <a:latin typeface="Calibri"/>
                <a:cs typeface="Calibri"/>
              </a:rPr>
              <a:t>Ce </a:t>
            </a:r>
            <a:r>
              <a:rPr sz="2200" dirty="0">
                <a:latin typeface="Calibri"/>
                <a:cs typeface="Calibri"/>
              </a:rPr>
              <a:t>risque </a:t>
            </a:r>
            <a:r>
              <a:rPr sz="2200" spc="-5" dirty="0">
                <a:latin typeface="Calibri"/>
                <a:cs typeface="Calibri"/>
              </a:rPr>
              <a:t>concerne les 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finances personnelles de </a:t>
            </a:r>
            <a:r>
              <a:rPr sz="2200" dirty="0">
                <a:latin typeface="Calibri"/>
                <a:cs typeface="Calibri"/>
              </a:rPr>
              <a:t>la 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personne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et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peut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être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généré </a:t>
            </a:r>
            <a:r>
              <a:rPr sz="2200" spc="-48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par de mauvais jugements </a:t>
            </a:r>
            <a:r>
              <a:rPr sz="2200" dirty="0">
                <a:latin typeface="Calibri"/>
                <a:cs typeface="Calibri"/>
              </a:rPr>
              <a:t> et/ou </a:t>
            </a:r>
            <a:r>
              <a:rPr sz="2200" spc="-5" dirty="0">
                <a:latin typeface="Calibri"/>
                <a:cs typeface="Calibri"/>
              </a:rPr>
              <a:t>une surestimation des </a:t>
            </a:r>
            <a:r>
              <a:rPr sz="2200" dirty="0">
                <a:latin typeface="Calibri"/>
                <a:cs typeface="Calibri"/>
              </a:rPr>
              <a:t> tendances </a:t>
            </a:r>
            <a:r>
              <a:rPr sz="2200" spc="-5" dirty="0">
                <a:latin typeface="Calibri"/>
                <a:cs typeface="Calibri"/>
              </a:rPr>
              <a:t>et dynamiques 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favorables.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393935" y="3418839"/>
            <a:ext cx="3171190" cy="70294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1800"/>
              </a:lnSpc>
              <a:spcBef>
                <a:spcPts val="55"/>
              </a:spcBef>
            </a:pPr>
            <a:r>
              <a:rPr sz="2200" b="1" spc="-20" dirty="0">
                <a:solidFill>
                  <a:srgbClr val="001F5F"/>
                </a:solidFill>
                <a:latin typeface="Calibri"/>
                <a:cs typeface="Calibri"/>
              </a:rPr>
              <a:t>Risque</a:t>
            </a:r>
            <a:r>
              <a:rPr sz="2200" b="1" spc="-6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001F5F"/>
                </a:solidFill>
                <a:latin typeface="Calibri"/>
                <a:cs typeface="Calibri"/>
              </a:rPr>
              <a:t>financier</a:t>
            </a:r>
            <a:r>
              <a:rPr sz="2200" b="1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001F5F"/>
                </a:solidFill>
                <a:latin typeface="Calibri"/>
                <a:cs typeface="Calibri"/>
              </a:rPr>
              <a:t>basé</a:t>
            </a:r>
            <a:r>
              <a:rPr sz="2200" b="1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001F5F"/>
                </a:solidFill>
                <a:latin typeface="Calibri"/>
                <a:cs typeface="Calibri"/>
              </a:rPr>
              <a:t>sur</a:t>
            </a:r>
            <a:r>
              <a:rPr sz="2200" b="1" spc="-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001F5F"/>
                </a:solidFill>
                <a:latin typeface="Calibri"/>
                <a:cs typeface="Calibri"/>
              </a:rPr>
              <a:t>le </a:t>
            </a:r>
            <a:r>
              <a:rPr sz="2200" b="1" spc="-48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001F5F"/>
                </a:solidFill>
                <a:latin typeface="Calibri"/>
                <a:cs typeface="Calibri"/>
              </a:rPr>
              <a:t>temps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393935" y="4765548"/>
            <a:ext cx="3486785" cy="13633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>
              <a:lnSpc>
                <a:spcPct val="99600"/>
              </a:lnSpc>
              <a:spcBef>
                <a:spcPts val="110"/>
              </a:spcBef>
            </a:pPr>
            <a:r>
              <a:rPr sz="2200" spc="-5" dirty="0">
                <a:latin typeface="Calibri"/>
                <a:cs typeface="Calibri"/>
              </a:rPr>
              <a:t>Les risques financiers peuvent </a:t>
            </a:r>
            <a:r>
              <a:rPr sz="2200" spc="-484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également </a:t>
            </a:r>
            <a:r>
              <a:rPr sz="2200" dirty="0">
                <a:latin typeface="Calibri"/>
                <a:cs typeface="Calibri"/>
              </a:rPr>
              <a:t>être </a:t>
            </a:r>
            <a:r>
              <a:rPr sz="2200" spc="-5" dirty="0">
                <a:latin typeface="Calibri"/>
                <a:cs typeface="Calibri"/>
              </a:rPr>
              <a:t>classés </a:t>
            </a:r>
            <a:r>
              <a:rPr sz="2200" dirty="0">
                <a:latin typeface="Calibri"/>
                <a:cs typeface="Calibri"/>
              </a:rPr>
              <a:t>en 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fonction de l'horizon temporel </a:t>
            </a:r>
            <a:r>
              <a:rPr sz="2200" spc="-484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concerné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et </a:t>
            </a:r>
            <a:r>
              <a:rPr sz="2200" spc="-15" dirty="0">
                <a:latin typeface="Calibri"/>
                <a:cs typeface="Calibri"/>
              </a:rPr>
              <a:t>considéré.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393935" y="6441186"/>
            <a:ext cx="3419475" cy="102933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 algn="just">
              <a:lnSpc>
                <a:spcPct val="99700"/>
              </a:lnSpc>
              <a:spcBef>
                <a:spcPts val="110"/>
              </a:spcBef>
            </a:pPr>
            <a:r>
              <a:rPr sz="2200" dirty="0">
                <a:latin typeface="Calibri"/>
                <a:cs typeface="Calibri"/>
              </a:rPr>
              <a:t>Il </a:t>
            </a:r>
            <a:r>
              <a:rPr sz="2200" spc="-5" dirty="0">
                <a:latin typeface="Calibri"/>
                <a:cs typeface="Calibri"/>
              </a:rPr>
              <a:t>n'existe pas de moyen facile </a:t>
            </a:r>
            <a:r>
              <a:rPr sz="2200" spc="-484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d'estimer leur </a:t>
            </a:r>
            <a:r>
              <a:rPr sz="2200" dirty="0">
                <a:latin typeface="Calibri"/>
                <a:cs typeface="Calibri"/>
              </a:rPr>
              <a:t>impact </a:t>
            </a:r>
            <a:r>
              <a:rPr sz="2200" spc="-5" dirty="0">
                <a:latin typeface="Calibri"/>
                <a:cs typeface="Calibri"/>
              </a:rPr>
              <a:t>et, dans </a:t>
            </a:r>
            <a:r>
              <a:rPr sz="2200" spc="-484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certains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cas,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leur </a:t>
            </a:r>
            <a:r>
              <a:rPr sz="2200" spc="-5" dirty="0">
                <a:latin typeface="Calibri"/>
                <a:cs typeface="Calibri"/>
              </a:rPr>
              <a:t>probabilité.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473684" y="3418839"/>
            <a:ext cx="3892550" cy="361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b="1" spc="-20" dirty="0">
                <a:solidFill>
                  <a:srgbClr val="001F5F"/>
                </a:solidFill>
                <a:latin typeface="Calibri"/>
                <a:cs typeface="Calibri"/>
              </a:rPr>
              <a:t>Risque</a:t>
            </a:r>
            <a:r>
              <a:rPr sz="2200" b="1" spc="-5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001F5F"/>
                </a:solidFill>
                <a:latin typeface="Calibri"/>
                <a:cs typeface="Calibri"/>
              </a:rPr>
              <a:t>financier</a:t>
            </a:r>
            <a:r>
              <a:rPr sz="2200" b="1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001F5F"/>
                </a:solidFill>
                <a:latin typeface="Calibri"/>
                <a:cs typeface="Calibri"/>
              </a:rPr>
              <a:t>basé</a:t>
            </a:r>
            <a:r>
              <a:rPr sz="2200" b="1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001F5F"/>
                </a:solidFill>
                <a:latin typeface="Calibri"/>
                <a:cs typeface="Calibri"/>
              </a:rPr>
              <a:t>sur</a:t>
            </a:r>
            <a:r>
              <a:rPr sz="2200" b="1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001F5F"/>
                </a:solidFill>
                <a:latin typeface="Calibri"/>
                <a:cs typeface="Calibri"/>
              </a:rPr>
              <a:t>l'impact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473684" y="4424680"/>
            <a:ext cx="3801110" cy="23647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>
              <a:lnSpc>
                <a:spcPct val="99600"/>
              </a:lnSpc>
              <a:spcBef>
                <a:spcPts val="110"/>
              </a:spcBef>
            </a:pPr>
            <a:r>
              <a:rPr sz="2200" spc="-5" dirty="0">
                <a:latin typeface="Calibri"/>
                <a:cs typeface="Calibri"/>
              </a:rPr>
              <a:t>Selon </a:t>
            </a:r>
            <a:r>
              <a:rPr sz="2200" dirty="0">
                <a:latin typeface="Calibri"/>
                <a:cs typeface="Calibri"/>
              </a:rPr>
              <a:t>le </a:t>
            </a:r>
            <a:r>
              <a:rPr sz="2200" spc="-5" dirty="0">
                <a:latin typeface="Calibri"/>
                <a:cs typeface="Calibri"/>
              </a:rPr>
              <a:t>domaine concerné par le </a:t>
            </a:r>
            <a:r>
              <a:rPr sz="2200" spc="-484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risque, </a:t>
            </a:r>
            <a:r>
              <a:rPr sz="2200" spc="-5" dirty="0">
                <a:latin typeface="Calibri"/>
                <a:cs typeface="Calibri"/>
              </a:rPr>
              <a:t>les personnes peuvent </a:t>
            </a:r>
            <a:r>
              <a:rPr sz="2200" dirty="0">
                <a:latin typeface="Calibri"/>
                <a:cs typeface="Calibri"/>
              </a:rPr>
              <a:t> être </a:t>
            </a:r>
            <a:r>
              <a:rPr sz="2200" spc="-5" dirty="0">
                <a:latin typeface="Calibri"/>
                <a:cs typeface="Calibri"/>
              </a:rPr>
              <a:t>confrontées </a:t>
            </a:r>
            <a:r>
              <a:rPr sz="2200" dirty="0">
                <a:latin typeface="Calibri"/>
                <a:cs typeface="Calibri"/>
              </a:rPr>
              <a:t>à </a:t>
            </a:r>
            <a:r>
              <a:rPr sz="2200" spc="-5" dirty="0">
                <a:latin typeface="Calibri"/>
                <a:cs typeface="Calibri"/>
              </a:rPr>
              <a:t>plusieurs </a:t>
            </a:r>
            <a:r>
              <a:rPr sz="2200" dirty="0">
                <a:latin typeface="Calibri"/>
                <a:cs typeface="Calibri"/>
              </a:rPr>
              <a:t> conséquences </a:t>
            </a:r>
            <a:r>
              <a:rPr sz="2200" spc="-5" dirty="0">
                <a:latin typeface="Calibri"/>
                <a:cs typeface="Calibri"/>
              </a:rPr>
              <a:t>négatives qui, </a:t>
            </a:r>
            <a:r>
              <a:rPr sz="2200" dirty="0">
                <a:latin typeface="Calibri"/>
                <a:cs typeface="Calibri"/>
              </a:rPr>
              <a:t>là 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encore, peuvent être </a:t>
            </a:r>
            <a:r>
              <a:rPr sz="2200" dirty="0">
                <a:latin typeface="Calibri"/>
                <a:cs typeface="Calibri"/>
              </a:rPr>
              <a:t>la </a:t>
            </a:r>
            <a:r>
              <a:rPr sz="2200" spc="-5" dirty="0">
                <a:latin typeface="Calibri"/>
                <a:cs typeface="Calibri"/>
              </a:rPr>
              <a:t>simple </a:t>
            </a:r>
            <a:r>
              <a:rPr sz="2200" dirty="0">
                <a:latin typeface="Calibri"/>
                <a:cs typeface="Calibri"/>
              </a:rPr>
              <a:t> conséquence </a:t>
            </a:r>
            <a:r>
              <a:rPr sz="2200" spc="-5" dirty="0">
                <a:latin typeface="Calibri"/>
                <a:cs typeface="Calibri"/>
              </a:rPr>
              <a:t>de </a:t>
            </a:r>
            <a:r>
              <a:rPr sz="2200" dirty="0">
                <a:latin typeface="Calibri"/>
                <a:cs typeface="Calibri"/>
              </a:rPr>
              <a:t>la </a:t>
            </a:r>
            <a:r>
              <a:rPr sz="2200" spc="-5" dirty="0">
                <a:latin typeface="Calibri"/>
                <a:cs typeface="Calibri"/>
              </a:rPr>
              <a:t>malchance ou </a:t>
            </a:r>
            <a:r>
              <a:rPr sz="2200" spc="-484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d'un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mauvais jugement.</a:t>
            </a:r>
            <a:endParaRPr sz="2200">
              <a:latin typeface="Calibri"/>
              <a:cs typeface="Calibri"/>
            </a:endParaRPr>
          </a:p>
        </p:txBody>
      </p:sp>
      <p:pic>
        <p:nvPicPr>
          <p:cNvPr id="13" name="object 1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643100" y="1029335"/>
            <a:ext cx="2603880" cy="761365"/>
          </a:xfrm>
          <a:prstGeom prst="rect">
            <a:avLst/>
          </a:prstGeom>
        </p:spPr>
      </p:pic>
      <p:sp>
        <p:nvSpPr>
          <p:cNvPr id="14" name="object 14"/>
          <p:cNvSpPr/>
          <p:nvPr/>
        </p:nvSpPr>
        <p:spPr>
          <a:xfrm>
            <a:off x="9135744" y="3789679"/>
            <a:ext cx="0" cy="3023235"/>
          </a:xfrm>
          <a:custGeom>
            <a:avLst/>
            <a:gdLst/>
            <a:ahLst/>
            <a:cxnLst/>
            <a:rect l="l" t="t" r="r" b="b"/>
            <a:pathLst>
              <a:path h="3023234">
                <a:moveTo>
                  <a:pt x="0" y="0"/>
                </a:moveTo>
                <a:lnTo>
                  <a:pt x="0" y="3023235"/>
                </a:lnTo>
              </a:path>
            </a:pathLst>
          </a:custGeom>
          <a:ln w="3810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3258800" y="3491865"/>
            <a:ext cx="0" cy="3023235"/>
          </a:xfrm>
          <a:custGeom>
            <a:avLst/>
            <a:gdLst/>
            <a:ahLst/>
            <a:cxnLst/>
            <a:rect l="l" t="t" r="r" b="b"/>
            <a:pathLst>
              <a:path h="3023234">
                <a:moveTo>
                  <a:pt x="0" y="0"/>
                </a:moveTo>
                <a:lnTo>
                  <a:pt x="0" y="3023234"/>
                </a:lnTo>
              </a:path>
            </a:pathLst>
          </a:custGeom>
          <a:ln w="3810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029200" y="3491865"/>
            <a:ext cx="0" cy="3023235"/>
          </a:xfrm>
          <a:custGeom>
            <a:avLst/>
            <a:gdLst/>
            <a:ahLst/>
            <a:cxnLst/>
            <a:rect l="l" t="t" r="r" b="b"/>
            <a:pathLst>
              <a:path h="3023234">
                <a:moveTo>
                  <a:pt x="0" y="0"/>
                </a:moveTo>
                <a:lnTo>
                  <a:pt x="0" y="3023234"/>
                </a:lnTo>
              </a:path>
            </a:pathLst>
          </a:custGeom>
          <a:ln w="3810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40"/>
              </a:lnSpc>
            </a:pPr>
            <a:r>
              <a:rPr dirty="0"/>
              <a:t>"Le</a:t>
            </a:r>
            <a:r>
              <a:rPr spc="-5" dirty="0"/>
              <a:t> soutien de</a:t>
            </a:r>
            <a:r>
              <a:rPr dirty="0"/>
              <a:t> la </a:t>
            </a:r>
            <a:r>
              <a:rPr spc="-5" dirty="0"/>
              <a:t>Commission</a:t>
            </a:r>
            <a:r>
              <a:rPr spc="5" dirty="0"/>
              <a:t> </a:t>
            </a:r>
            <a:r>
              <a:rPr spc="-5" dirty="0"/>
              <a:t>européenne</a:t>
            </a:r>
            <a:r>
              <a:rPr spc="-10" dirty="0"/>
              <a:t> </a:t>
            </a:r>
            <a:r>
              <a:rPr dirty="0"/>
              <a:t>à</a:t>
            </a:r>
            <a:r>
              <a:rPr spc="5" dirty="0"/>
              <a:t> </a:t>
            </a:r>
            <a:r>
              <a:rPr dirty="0"/>
              <a:t>la </a:t>
            </a:r>
            <a:r>
              <a:rPr spc="-5" dirty="0"/>
              <a:t>production</a:t>
            </a:r>
            <a:r>
              <a:rPr dirty="0"/>
              <a:t> </a:t>
            </a:r>
            <a:r>
              <a:rPr spc="-5" dirty="0"/>
              <a:t>de</a:t>
            </a:r>
            <a:r>
              <a:rPr dirty="0"/>
              <a:t> cette </a:t>
            </a:r>
            <a:r>
              <a:rPr spc="-5" dirty="0"/>
              <a:t>publication</a:t>
            </a:r>
            <a:r>
              <a:rPr dirty="0"/>
              <a:t> </a:t>
            </a:r>
            <a:r>
              <a:rPr spc="-5" dirty="0"/>
              <a:t>ne </a:t>
            </a:r>
            <a:r>
              <a:rPr dirty="0"/>
              <a:t>constitue</a:t>
            </a:r>
            <a:r>
              <a:rPr spc="-5" dirty="0"/>
              <a:t> pas une </a:t>
            </a:r>
            <a:r>
              <a:rPr dirty="0"/>
              <a:t>approbation</a:t>
            </a:r>
            <a:r>
              <a:rPr spc="5" dirty="0"/>
              <a:t> </a:t>
            </a:r>
            <a:r>
              <a:rPr spc="-5" dirty="0"/>
              <a:t>de</a:t>
            </a:r>
            <a:r>
              <a:rPr spc="-10" dirty="0"/>
              <a:t> </a:t>
            </a:r>
            <a:r>
              <a:rPr spc="-5" dirty="0"/>
              <a:t>son</a:t>
            </a:r>
            <a:r>
              <a:rPr dirty="0"/>
              <a:t> </a:t>
            </a:r>
            <a:r>
              <a:rPr spc="-5" dirty="0"/>
              <a:t>contenu,</a:t>
            </a:r>
            <a:r>
              <a:rPr spc="35" dirty="0"/>
              <a:t> </a:t>
            </a:r>
            <a:r>
              <a:rPr spc="-5" dirty="0"/>
              <a:t>qui</a:t>
            </a:r>
            <a:r>
              <a:rPr dirty="0"/>
              <a:t> reflète</a:t>
            </a:r>
            <a:r>
              <a:rPr spc="-5" dirty="0"/>
              <a:t> </a:t>
            </a:r>
            <a:r>
              <a:rPr spc="-15" dirty="0"/>
              <a:t>la</a:t>
            </a:r>
          </a:p>
          <a:p>
            <a:pPr marL="12700">
              <a:lnSpc>
                <a:spcPts val="1714"/>
              </a:lnSpc>
            </a:pPr>
            <a:r>
              <a:rPr spc="-30" dirty="0"/>
              <a:t>p</a:t>
            </a:r>
            <a:r>
              <a:rPr spc="-25" dirty="0"/>
              <a:t>os</a:t>
            </a:r>
            <a:r>
              <a:rPr spc="-30" dirty="0"/>
              <a:t>i</a:t>
            </a:r>
            <a:r>
              <a:rPr spc="-25" dirty="0"/>
              <a:t>t</a:t>
            </a:r>
            <a:r>
              <a:rPr spc="-30" dirty="0"/>
              <a:t>i</a:t>
            </a:r>
            <a:r>
              <a:rPr spc="-25" dirty="0"/>
              <a:t>o</a:t>
            </a:r>
            <a:r>
              <a:rPr dirty="0"/>
              <a:t>n</a:t>
            </a:r>
            <a:r>
              <a:rPr spc="-50" dirty="0"/>
              <a:t> </a:t>
            </a:r>
            <a:r>
              <a:rPr spc="-35" dirty="0"/>
              <a:t>d</a:t>
            </a:r>
            <a:r>
              <a:rPr dirty="0"/>
              <a:t>e</a:t>
            </a:r>
            <a:r>
              <a:rPr spc="-50" dirty="0"/>
              <a:t> </a:t>
            </a:r>
            <a:r>
              <a:rPr spc="-30" dirty="0"/>
              <a:t>l</a:t>
            </a:r>
            <a:r>
              <a:rPr dirty="0"/>
              <a:t>a</a:t>
            </a:r>
            <a:r>
              <a:rPr spc="-45" dirty="0"/>
              <a:t> </a:t>
            </a:r>
            <a:r>
              <a:rPr spc="-35" dirty="0"/>
              <a:t>C</a:t>
            </a:r>
            <a:r>
              <a:rPr spc="-25" dirty="0"/>
              <a:t>o</a:t>
            </a:r>
            <a:r>
              <a:rPr spc="-30" dirty="0"/>
              <a:t>m</a:t>
            </a:r>
            <a:r>
              <a:rPr spc="-25" dirty="0"/>
              <a:t>m</a:t>
            </a:r>
            <a:r>
              <a:rPr spc="-30" dirty="0"/>
              <a:t>i</a:t>
            </a:r>
            <a:r>
              <a:rPr spc="-25" dirty="0"/>
              <a:t>ss</a:t>
            </a:r>
            <a:r>
              <a:rPr spc="-30" dirty="0"/>
              <a:t>i</a:t>
            </a:r>
            <a:r>
              <a:rPr spc="-25" dirty="0"/>
              <a:t>o</a:t>
            </a:r>
            <a:r>
              <a:rPr dirty="0"/>
              <a:t>n</a:t>
            </a:r>
            <a:r>
              <a:rPr spc="-55" dirty="0"/>
              <a:t> </a:t>
            </a:r>
            <a:r>
              <a:rPr spc="-30" dirty="0"/>
              <a:t>eu</a:t>
            </a:r>
            <a:r>
              <a:rPr spc="-25" dirty="0"/>
              <a:t>ro</a:t>
            </a:r>
            <a:r>
              <a:rPr spc="-30" dirty="0"/>
              <a:t>péen</a:t>
            </a:r>
            <a:r>
              <a:rPr spc="-25" dirty="0"/>
              <a:t>n</a:t>
            </a:r>
            <a:r>
              <a:rPr spc="-30" dirty="0"/>
              <a:t>e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53744" y="1428122"/>
            <a:ext cx="6461760" cy="1290320"/>
          </a:xfrm>
          <a:prstGeom prst="rect">
            <a:avLst/>
          </a:prstGeom>
        </p:spPr>
        <p:txBody>
          <a:bodyPr vert="horz" wrap="square" lIns="0" tIns="1847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5"/>
              </a:spcBef>
            </a:pPr>
            <a:r>
              <a:rPr spc="-15" dirty="0"/>
              <a:t>Risques</a:t>
            </a:r>
            <a:r>
              <a:rPr spc="-35" dirty="0"/>
              <a:t> </a:t>
            </a:r>
            <a:r>
              <a:rPr spc="-10" dirty="0"/>
              <a:t>financiers</a:t>
            </a:r>
            <a:r>
              <a:rPr spc="-15" dirty="0"/>
              <a:t> </a:t>
            </a:r>
            <a:r>
              <a:rPr spc="-5" dirty="0"/>
              <a:t>généraux</a:t>
            </a:r>
          </a:p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sz="2200" spc="-20" dirty="0"/>
              <a:t>Risque</a:t>
            </a:r>
            <a:r>
              <a:rPr sz="2200" spc="-60" dirty="0"/>
              <a:t> </a:t>
            </a:r>
            <a:r>
              <a:rPr sz="2200" spc="-5" dirty="0"/>
              <a:t>financier</a:t>
            </a:r>
            <a:r>
              <a:rPr sz="2200" spc="-15" dirty="0"/>
              <a:t> </a:t>
            </a:r>
            <a:r>
              <a:rPr sz="2200" spc="-5" dirty="0"/>
              <a:t>systémique</a:t>
            </a:r>
            <a:endParaRPr sz="2200"/>
          </a:p>
        </p:txBody>
      </p:sp>
      <p:sp>
        <p:nvSpPr>
          <p:cNvPr id="3" name="object 3"/>
          <p:cNvSpPr txBox="1"/>
          <p:nvPr/>
        </p:nvSpPr>
        <p:spPr>
          <a:xfrm>
            <a:off x="1253744" y="3362452"/>
            <a:ext cx="6854190" cy="43732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191770">
              <a:lnSpc>
                <a:spcPct val="99700"/>
              </a:lnSpc>
              <a:spcBef>
                <a:spcPts val="110"/>
              </a:spcBef>
            </a:pPr>
            <a:r>
              <a:rPr sz="2200" spc="-5" dirty="0">
                <a:latin typeface="Calibri"/>
                <a:cs typeface="Calibri"/>
              </a:rPr>
              <a:t>En </a:t>
            </a:r>
            <a:r>
              <a:rPr sz="2200" dirty="0">
                <a:latin typeface="Calibri"/>
                <a:cs typeface="Calibri"/>
              </a:rPr>
              <a:t>termes </a:t>
            </a:r>
            <a:r>
              <a:rPr sz="2200" spc="-5" dirty="0">
                <a:latin typeface="Calibri"/>
                <a:cs typeface="Calibri"/>
              </a:rPr>
              <a:t>généraux,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le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risque financier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systémique résulte </a:t>
            </a:r>
            <a:r>
              <a:rPr sz="2200" spc="-48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d'événements qui affectent </a:t>
            </a:r>
            <a:r>
              <a:rPr sz="2200" dirty="0">
                <a:latin typeface="Calibri"/>
                <a:cs typeface="Calibri"/>
              </a:rPr>
              <a:t>et </a:t>
            </a:r>
            <a:r>
              <a:rPr sz="2200" spc="-5" dirty="0">
                <a:latin typeface="Calibri"/>
                <a:cs typeface="Calibri"/>
              </a:rPr>
              <a:t>touchent tout </a:t>
            </a:r>
            <a:r>
              <a:rPr sz="2200" dirty="0">
                <a:latin typeface="Calibri"/>
                <a:cs typeface="Calibri"/>
              </a:rPr>
              <a:t>le </a:t>
            </a:r>
            <a:r>
              <a:rPr sz="2200" spc="-5" dirty="0">
                <a:latin typeface="Calibri"/>
                <a:cs typeface="Calibri"/>
              </a:rPr>
              <a:t>monde </a:t>
            </a:r>
            <a:r>
              <a:rPr sz="2200" dirty="0">
                <a:latin typeface="Calibri"/>
                <a:cs typeface="Calibri"/>
              </a:rPr>
              <a:t>et 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auxquels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vous </a:t>
            </a:r>
            <a:r>
              <a:rPr sz="2200" spc="-5" dirty="0">
                <a:latin typeface="Calibri"/>
                <a:cs typeface="Calibri"/>
              </a:rPr>
              <a:t>ne pouvez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pas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i="1" spc="-5" dirty="0">
                <a:latin typeface="Calibri"/>
                <a:cs typeface="Calibri"/>
              </a:rPr>
              <a:t>échapper.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150">
              <a:latin typeface="Calibri"/>
              <a:cs typeface="Calibri"/>
            </a:endParaRPr>
          </a:p>
          <a:p>
            <a:pPr marL="12700" marR="5080">
              <a:lnSpc>
                <a:spcPct val="99600"/>
              </a:lnSpc>
            </a:pPr>
            <a:r>
              <a:rPr sz="2200" spc="-5" dirty="0">
                <a:latin typeface="Calibri"/>
                <a:cs typeface="Calibri"/>
              </a:rPr>
              <a:t>Comme </a:t>
            </a:r>
            <a:r>
              <a:rPr sz="2200" dirty="0">
                <a:latin typeface="Calibri"/>
                <a:cs typeface="Calibri"/>
              </a:rPr>
              <a:t>le </a:t>
            </a:r>
            <a:r>
              <a:rPr sz="2200" spc="-5" dirty="0">
                <a:latin typeface="Calibri"/>
                <a:cs typeface="Calibri"/>
              </a:rPr>
              <a:t>terme l'indique, </a:t>
            </a:r>
            <a:r>
              <a:rPr sz="2200" dirty="0">
                <a:latin typeface="Calibri"/>
                <a:cs typeface="Calibri"/>
              </a:rPr>
              <a:t>le </a:t>
            </a:r>
            <a:r>
              <a:rPr sz="2200" spc="-5" dirty="0">
                <a:latin typeface="Calibri"/>
                <a:cs typeface="Calibri"/>
              </a:rPr>
              <a:t>risque financier systémique 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découle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d'éléments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déclencheurs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qui </a:t>
            </a:r>
            <a:r>
              <a:rPr sz="2200" spc="-10" dirty="0">
                <a:latin typeface="Calibri"/>
                <a:cs typeface="Calibri"/>
              </a:rPr>
              <a:t>ont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un </a:t>
            </a:r>
            <a:r>
              <a:rPr sz="2200" dirty="0">
                <a:latin typeface="Calibri"/>
                <a:cs typeface="Calibri"/>
              </a:rPr>
              <a:t>impact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sur 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l'écosystème socio-économique dans son </a:t>
            </a:r>
            <a:r>
              <a:rPr sz="2200" dirty="0">
                <a:latin typeface="Calibri"/>
                <a:cs typeface="Calibri"/>
              </a:rPr>
              <a:t>ensemble </a:t>
            </a:r>
            <a:r>
              <a:rPr sz="2200" spc="-10" dirty="0">
                <a:latin typeface="Calibri"/>
                <a:cs typeface="Calibri"/>
              </a:rPr>
              <a:t>(par </a:t>
            </a:r>
            <a:r>
              <a:rPr sz="2200" spc="-5" dirty="0">
                <a:latin typeface="Calibri"/>
                <a:cs typeface="Calibri"/>
              </a:rPr>
              <a:t> exemple,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un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climat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politique instable)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et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se</a:t>
            </a:r>
            <a:r>
              <a:rPr sz="2200" dirty="0">
                <a:latin typeface="Calibri"/>
                <a:cs typeface="Calibri"/>
              </a:rPr>
              <a:t> traduit 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topiquement par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une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augmentation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de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la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volatilité du </a:t>
            </a:r>
            <a:r>
              <a:rPr sz="2200" dirty="0">
                <a:latin typeface="Calibri"/>
                <a:cs typeface="Calibri"/>
              </a:rPr>
              <a:t> marché </a:t>
            </a:r>
            <a:r>
              <a:rPr sz="2200" spc="-5" dirty="0">
                <a:latin typeface="Calibri"/>
                <a:cs typeface="Calibri"/>
              </a:rPr>
              <a:t>(moins de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capacité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à </a:t>
            </a:r>
            <a:r>
              <a:rPr sz="2200" spc="-5" dirty="0">
                <a:latin typeface="Calibri"/>
                <a:cs typeface="Calibri"/>
              </a:rPr>
              <a:t>prévoir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et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à </a:t>
            </a:r>
            <a:r>
              <a:rPr sz="2200" spc="-5" dirty="0">
                <a:latin typeface="Calibri"/>
                <a:cs typeface="Calibri"/>
              </a:rPr>
              <a:t>"décoder"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les 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tendances </a:t>
            </a:r>
            <a:r>
              <a:rPr sz="2200" spc="-5" dirty="0">
                <a:latin typeface="Calibri"/>
                <a:cs typeface="Calibri"/>
              </a:rPr>
              <a:t>futures du marché), une augmentation des </a:t>
            </a:r>
            <a:r>
              <a:rPr sz="2200" dirty="0">
                <a:latin typeface="Calibri"/>
                <a:cs typeface="Calibri"/>
              </a:rPr>
              <a:t>taux 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d'intérêt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(moins de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capacité</a:t>
            </a:r>
            <a:r>
              <a:rPr sz="2200" dirty="0">
                <a:latin typeface="Calibri"/>
                <a:cs typeface="Calibri"/>
              </a:rPr>
              <a:t> à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accéder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au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marché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du crédit), </a:t>
            </a:r>
            <a:r>
              <a:rPr sz="2200" spc="-48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une augmentation des</a:t>
            </a:r>
            <a:r>
              <a:rPr sz="2200" dirty="0">
                <a:latin typeface="Calibri"/>
                <a:cs typeface="Calibri"/>
              </a:rPr>
              <a:t> taxes </a:t>
            </a:r>
            <a:r>
              <a:rPr sz="2200" spc="-5" dirty="0">
                <a:latin typeface="Calibri"/>
                <a:cs typeface="Calibri"/>
              </a:rPr>
              <a:t>(moins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de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pouvoir d'achat).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44050" y="2356612"/>
            <a:ext cx="3775710" cy="361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b="1" spc="-20" dirty="0">
                <a:latin typeface="Calibri"/>
                <a:cs typeface="Calibri"/>
              </a:rPr>
              <a:t>Risque</a:t>
            </a:r>
            <a:r>
              <a:rPr sz="2200" b="1" spc="-60" dirty="0">
                <a:latin typeface="Calibri"/>
                <a:cs typeface="Calibri"/>
              </a:rPr>
              <a:t> </a:t>
            </a:r>
            <a:r>
              <a:rPr sz="2200" b="1" spc="-5" dirty="0">
                <a:latin typeface="Calibri"/>
                <a:cs typeface="Calibri"/>
              </a:rPr>
              <a:t>financier</a:t>
            </a:r>
            <a:r>
              <a:rPr sz="2200" b="1" spc="-10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non</a:t>
            </a:r>
            <a:r>
              <a:rPr sz="2200" b="1" spc="-10" dirty="0">
                <a:latin typeface="Calibri"/>
                <a:cs typeface="Calibri"/>
              </a:rPr>
              <a:t> </a:t>
            </a:r>
            <a:r>
              <a:rPr sz="2200" b="1" spc="-5" dirty="0">
                <a:latin typeface="Calibri"/>
                <a:cs typeface="Calibri"/>
              </a:rPr>
              <a:t>systémique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544050" y="3362452"/>
            <a:ext cx="7580630" cy="270383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>
              <a:lnSpc>
                <a:spcPct val="99600"/>
              </a:lnSpc>
              <a:spcBef>
                <a:spcPts val="110"/>
              </a:spcBef>
            </a:pPr>
            <a:r>
              <a:rPr sz="2200" spc="-5" dirty="0">
                <a:latin typeface="Calibri"/>
                <a:cs typeface="Calibri"/>
              </a:rPr>
              <a:t>Dans </a:t>
            </a:r>
            <a:r>
              <a:rPr sz="2200" dirty="0">
                <a:latin typeface="Calibri"/>
                <a:cs typeface="Calibri"/>
              </a:rPr>
              <a:t>ce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cas,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nous faisons référence</a:t>
            </a:r>
            <a:r>
              <a:rPr sz="2200" dirty="0">
                <a:latin typeface="Calibri"/>
                <a:cs typeface="Calibri"/>
              </a:rPr>
              <a:t> aux </a:t>
            </a:r>
            <a:r>
              <a:rPr sz="2200" spc="-5" dirty="0">
                <a:latin typeface="Calibri"/>
                <a:cs typeface="Calibri"/>
              </a:rPr>
              <a:t>événements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qui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peuvent 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potentiellement </a:t>
            </a:r>
            <a:r>
              <a:rPr sz="2200" dirty="0">
                <a:latin typeface="Calibri"/>
                <a:cs typeface="Calibri"/>
              </a:rPr>
              <a:t>affecter la </a:t>
            </a:r>
            <a:r>
              <a:rPr sz="2200" spc="-5" dirty="0">
                <a:latin typeface="Calibri"/>
                <a:cs typeface="Calibri"/>
              </a:rPr>
              <a:t>personne uniquement </a:t>
            </a:r>
            <a:r>
              <a:rPr sz="2200" dirty="0">
                <a:latin typeface="Calibri"/>
                <a:cs typeface="Calibri"/>
              </a:rPr>
              <a:t>- </a:t>
            </a:r>
            <a:r>
              <a:rPr sz="2200" spc="-5" dirty="0">
                <a:latin typeface="Calibri"/>
                <a:cs typeface="Calibri"/>
              </a:rPr>
              <a:t>ou ses groupes </a:t>
            </a:r>
            <a:r>
              <a:rPr sz="2200" spc="-484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de référence </a:t>
            </a:r>
            <a:r>
              <a:rPr sz="2200" dirty="0">
                <a:latin typeface="Calibri"/>
                <a:cs typeface="Calibri"/>
              </a:rPr>
              <a:t>les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plus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proches (l'organisation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pour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laquelle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elle 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travaille, sa famille,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etc.).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150">
              <a:latin typeface="Calibri"/>
              <a:cs typeface="Calibri"/>
            </a:endParaRPr>
          </a:p>
          <a:p>
            <a:pPr marL="12700" marR="434340" algn="just">
              <a:lnSpc>
                <a:spcPct val="99700"/>
              </a:lnSpc>
            </a:pPr>
            <a:r>
              <a:rPr sz="2200" spc="-5" dirty="0">
                <a:latin typeface="Calibri"/>
                <a:cs typeface="Calibri"/>
              </a:rPr>
              <a:t>Les scénarios typiques de risque financier non systémique sont </a:t>
            </a:r>
            <a:r>
              <a:rPr sz="2200" spc="-484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représentés </a:t>
            </a:r>
            <a:r>
              <a:rPr sz="2200" spc="-5" dirty="0">
                <a:latin typeface="Calibri"/>
                <a:cs typeface="Calibri"/>
              </a:rPr>
              <a:t>par une maladie soudaine, un dysfonctionnement 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soudain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d'une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machine,</a:t>
            </a:r>
            <a:r>
              <a:rPr sz="2200" dirty="0">
                <a:latin typeface="Calibri"/>
                <a:cs typeface="Calibri"/>
              </a:rPr>
              <a:t> etc.</a:t>
            </a:r>
            <a:endParaRPr sz="2200">
              <a:latin typeface="Calibri"/>
              <a:cs typeface="Calibri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643100" y="1028700"/>
            <a:ext cx="2603880" cy="761365"/>
          </a:xfrm>
          <a:prstGeom prst="rect">
            <a:avLst/>
          </a:prstGeom>
        </p:spPr>
      </p:pic>
      <p:sp>
        <p:nvSpPr>
          <p:cNvPr id="7" name="object 7"/>
          <p:cNvSpPr/>
          <p:nvPr/>
        </p:nvSpPr>
        <p:spPr>
          <a:xfrm>
            <a:off x="8864600" y="2380614"/>
            <a:ext cx="0" cy="3957320"/>
          </a:xfrm>
          <a:custGeom>
            <a:avLst/>
            <a:gdLst/>
            <a:ahLst/>
            <a:cxnLst/>
            <a:rect l="l" t="t" r="r" b="b"/>
            <a:pathLst>
              <a:path h="3957320">
                <a:moveTo>
                  <a:pt x="0" y="0"/>
                </a:moveTo>
                <a:lnTo>
                  <a:pt x="0" y="3957319"/>
                </a:lnTo>
              </a:path>
            </a:pathLst>
          </a:custGeom>
          <a:ln w="3810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40"/>
              </a:lnSpc>
            </a:pPr>
            <a:r>
              <a:rPr dirty="0"/>
              <a:t>"Le</a:t>
            </a:r>
            <a:r>
              <a:rPr spc="-5" dirty="0"/>
              <a:t> soutien de</a:t>
            </a:r>
            <a:r>
              <a:rPr dirty="0"/>
              <a:t> la </a:t>
            </a:r>
            <a:r>
              <a:rPr spc="-5" dirty="0"/>
              <a:t>Commission</a:t>
            </a:r>
            <a:r>
              <a:rPr spc="5" dirty="0"/>
              <a:t> </a:t>
            </a:r>
            <a:r>
              <a:rPr spc="-5" dirty="0"/>
              <a:t>européenne</a:t>
            </a:r>
            <a:r>
              <a:rPr spc="-10" dirty="0"/>
              <a:t> </a:t>
            </a:r>
            <a:r>
              <a:rPr dirty="0"/>
              <a:t>à</a:t>
            </a:r>
            <a:r>
              <a:rPr spc="5" dirty="0"/>
              <a:t> </a:t>
            </a:r>
            <a:r>
              <a:rPr dirty="0"/>
              <a:t>la </a:t>
            </a:r>
            <a:r>
              <a:rPr spc="-5" dirty="0"/>
              <a:t>production</a:t>
            </a:r>
            <a:r>
              <a:rPr dirty="0"/>
              <a:t> </a:t>
            </a:r>
            <a:r>
              <a:rPr spc="-5" dirty="0"/>
              <a:t>de</a:t>
            </a:r>
            <a:r>
              <a:rPr dirty="0"/>
              <a:t> cette </a:t>
            </a:r>
            <a:r>
              <a:rPr spc="-5" dirty="0"/>
              <a:t>publication</a:t>
            </a:r>
            <a:r>
              <a:rPr dirty="0"/>
              <a:t> </a:t>
            </a:r>
            <a:r>
              <a:rPr spc="-5" dirty="0"/>
              <a:t>ne </a:t>
            </a:r>
            <a:r>
              <a:rPr dirty="0"/>
              <a:t>constitue</a:t>
            </a:r>
            <a:r>
              <a:rPr spc="-5" dirty="0"/>
              <a:t> pas une </a:t>
            </a:r>
            <a:r>
              <a:rPr dirty="0"/>
              <a:t>approbation</a:t>
            </a:r>
            <a:r>
              <a:rPr spc="5" dirty="0"/>
              <a:t> </a:t>
            </a:r>
            <a:r>
              <a:rPr spc="-5" dirty="0"/>
              <a:t>de</a:t>
            </a:r>
            <a:r>
              <a:rPr spc="-10" dirty="0"/>
              <a:t> </a:t>
            </a:r>
            <a:r>
              <a:rPr spc="-5" dirty="0"/>
              <a:t>son</a:t>
            </a:r>
            <a:r>
              <a:rPr dirty="0"/>
              <a:t> </a:t>
            </a:r>
            <a:r>
              <a:rPr spc="-5" dirty="0"/>
              <a:t>contenu,</a:t>
            </a:r>
            <a:r>
              <a:rPr spc="35" dirty="0"/>
              <a:t> </a:t>
            </a:r>
            <a:r>
              <a:rPr spc="-5" dirty="0"/>
              <a:t>qui</a:t>
            </a:r>
            <a:r>
              <a:rPr dirty="0"/>
              <a:t> reflète</a:t>
            </a:r>
            <a:r>
              <a:rPr spc="-5" dirty="0"/>
              <a:t> </a:t>
            </a:r>
            <a:r>
              <a:rPr spc="-15" dirty="0"/>
              <a:t>la</a:t>
            </a:r>
          </a:p>
          <a:p>
            <a:pPr marL="12700">
              <a:lnSpc>
                <a:spcPts val="1714"/>
              </a:lnSpc>
            </a:pPr>
            <a:r>
              <a:rPr spc="-30" dirty="0"/>
              <a:t>p</a:t>
            </a:r>
            <a:r>
              <a:rPr spc="-25" dirty="0"/>
              <a:t>os</a:t>
            </a:r>
            <a:r>
              <a:rPr spc="-30" dirty="0"/>
              <a:t>i</a:t>
            </a:r>
            <a:r>
              <a:rPr spc="-25" dirty="0"/>
              <a:t>t</a:t>
            </a:r>
            <a:r>
              <a:rPr spc="-30" dirty="0"/>
              <a:t>i</a:t>
            </a:r>
            <a:r>
              <a:rPr spc="-25" dirty="0"/>
              <a:t>o</a:t>
            </a:r>
            <a:r>
              <a:rPr dirty="0"/>
              <a:t>n</a:t>
            </a:r>
            <a:r>
              <a:rPr spc="-50" dirty="0"/>
              <a:t> </a:t>
            </a:r>
            <a:r>
              <a:rPr spc="-35" dirty="0"/>
              <a:t>d</a:t>
            </a:r>
            <a:r>
              <a:rPr dirty="0"/>
              <a:t>e</a:t>
            </a:r>
            <a:r>
              <a:rPr spc="-50" dirty="0"/>
              <a:t> </a:t>
            </a:r>
            <a:r>
              <a:rPr spc="-30" dirty="0"/>
              <a:t>l</a:t>
            </a:r>
            <a:r>
              <a:rPr dirty="0"/>
              <a:t>a</a:t>
            </a:r>
            <a:r>
              <a:rPr spc="-45" dirty="0"/>
              <a:t> </a:t>
            </a:r>
            <a:r>
              <a:rPr spc="-35" dirty="0"/>
              <a:t>C</a:t>
            </a:r>
            <a:r>
              <a:rPr spc="-25" dirty="0"/>
              <a:t>o</a:t>
            </a:r>
            <a:r>
              <a:rPr spc="-30" dirty="0"/>
              <a:t>m</a:t>
            </a:r>
            <a:r>
              <a:rPr spc="-25" dirty="0"/>
              <a:t>m</a:t>
            </a:r>
            <a:r>
              <a:rPr spc="-30" dirty="0"/>
              <a:t>i</a:t>
            </a:r>
            <a:r>
              <a:rPr spc="-25" dirty="0"/>
              <a:t>ss</a:t>
            </a:r>
            <a:r>
              <a:rPr spc="-30" dirty="0"/>
              <a:t>i</a:t>
            </a:r>
            <a:r>
              <a:rPr spc="-25" dirty="0"/>
              <a:t>o</a:t>
            </a:r>
            <a:r>
              <a:rPr dirty="0"/>
              <a:t>n</a:t>
            </a:r>
            <a:r>
              <a:rPr spc="-55" dirty="0"/>
              <a:t> </a:t>
            </a:r>
            <a:r>
              <a:rPr spc="-30" dirty="0"/>
              <a:t>eu</a:t>
            </a:r>
            <a:r>
              <a:rPr spc="-25" dirty="0"/>
              <a:t>ro</a:t>
            </a:r>
            <a:r>
              <a:rPr spc="-30" dirty="0"/>
              <a:t>péen</a:t>
            </a:r>
            <a:r>
              <a:rPr spc="-25" dirty="0"/>
              <a:t>n</a:t>
            </a:r>
            <a:r>
              <a:rPr spc="-30" dirty="0"/>
              <a:t>e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53744" y="1422034"/>
            <a:ext cx="6882130" cy="1299845"/>
          </a:xfrm>
          <a:prstGeom prst="rect">
            <a:avLst/>
          </a:prstGeom>
        </p:spPr>
        <p:txBody>
          <a:bodyPr vert="horz" wrap="square" lIns="0" tIns="1911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05"/>
              </a:spcBef>
            </a:pPr>
            <a:r>
              <a:rPr spc="-15" dirty="0"/>
              <a:t>Risques</a:t>
            </a:r>
            <a:r>
              <a:rPr spc="-10" dirty="0"/>
              <a:t> financiers</a:t>
            </a:r>
            <a:r>
              <a:rPr spc="50" dirty="0"/>
              <a:t> </a:t>
            </a:r>
            <a:r>
              <a:rPr spc="-5" dirty="0"/>
              <a:t>individuels</a:t>
            </a:r>
          </a:p>
          <a:p>
            <a:pPr marL="12700">
              <a:lnSpc>
                <a:spcPct val="100000"/>
              </a:lnSpc>
              <a:spcBef>
                <a:spcPts val="705"/>
              </a:spcBef>
              <a:tabLst>
                <a:tab pos="4149725" algn="l"/>
              </a:tabLst>
            </a:pPr>
            <a:r>
              <a:rPr sz="2200" spc="-20" dirty="0"/>
              <a:t>Risque</a:t>
            </a:r>
            <a:r>
              <a:rPr sz="2200" spc="-45" dirty="0"/>
              <a:t> </a:t>
            </a:r>
            <a:r>
              <a:rPr sz="2200" spc="-15" dirty="0"/>
              <a:t>de</a:t>
            </a:r>
            <a:r>
              <a:rPr sz="2200" spc="-35" dirty="0"/>
              <a:t> </a:t>
            </a:r>
            <a:r>
              <a:rPr sz="2200" spc="-5" dirty="0"/>
              <a:t>revenu	</a:t>
            </a:r>
            <a:r>
              <a:rPr sz="2200" spc="-20" dirty="0"/>
              <a:t>Risque</a:t>
            </a:r>
            <a:r>
              <a:rPr sz="2200" spc="-55" dirty="0"/>
              <a:t> </a:t>
            </a:r>
            <a:r>
              <a:rPr sz="2200" spc="-20" dirty="0"/>
              <a:t>lié</a:t>
            </a:r>
            <a:r>
              <a:rPr sz="2200" spc="-55" dirty="0"/>
              <a:t> </a:t>
            </a:r>
            <a:r>
              <a:rPr sz="2200" spc="-15" dirty="0"/>
              <a:t>aux</a:t>
            </a:r>
            <a:r>
              <a:rPr sz="2200" spc="-55" dirty="0"/>
              <a:t> </a:t>
            </a:r>
            <a:r>
              <a:rPr sz="2200" spc="-5" dirty="0"/>
              <a:t>dépenses</a:t>
            </a:r>
            <a:endParaRPr sz="2200"/>
          </a:p>
        </p:txBody>
      </p:sp>
      <p:sp>
        <p:nvSpPr>
          <p:cNvPr id="3" name="object 3"/>
          <p:cNvSpPr txBox="1"/>
          <p:nvPr/>
        </p:nvSpPr>
        <p:spPr>
          <a:xfrm>
            <a:off x="1253744" y="3366262"/>
            <a:ext cx="3378200" cy="203136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>
              <a:lnSpc>
                <a:spcPct val="99600"/>
              </a:lnSpc>
              <a:spcBef>
                <a:spcPts val="110"/>
              </a:spcBef>
            </a:pPr>
            <a:r>
              <a:rPr sz="2200" spc="-5" dirty="0">
                <a:latin typeface="Calibri"/>
                <a:cs typeface="Calibri"/>
              </a:rPr>
              <a:t>Le risque de revenu peut </a:t>
            </a:r>
            <a:r>
              <a:rPr sz="2200" dirty="0">
                <a:latin typeface="Calibri"/>
                <a:cs typeface="Calibri"/>
              </a:rPr>
              <a:t>être </a:t>
            </a:r>
            <a:r>
              <a:rPr sz="2200" spc="-484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lié à </a:t>
            </a:r>
            <a:r>
              <a:rPr sz="2200" spc="-5" dirty="0">
                <a:latin typeface="Calibri"/>
                <a:cs typeface="Calibri"/>
              </a:rPr>
              <a:t>une série d'événements 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qui </a:t>
            </a:r>
            <a:r>
              <a:rPr sz="2200" dirty="0">
                <a:latin typeface="Calibri"/>
                <a:cs typeface="Calibri"/>
              </a:rPr>
              <a:t>affectent </a:t>
            </a:r>
            <a:r>
              <a:rPr sz="2200" spc="-5" dirty="0">
                <a:latin typeface="Calibri"/>
                <a:cs typeface="Calibri"/>
              </a:rPr>
              <a:t>l'aptitude </a:t>
            </a:r>
            <a:r>
              <a:rPr sz="2200" dirty="0">
                <a:latin typeface="Calibri"/>
                <a:cs typeface="Calibri"/>
              </a:rPr>
              <a:t>au 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travail </a:t>
            </a:r>
            <a:r>
              <a:rPr sz="2200" spc="-5" dirty="0">
                <a:latin typeface="Calibri"/>
                <a:cs typeface="Calibri"/>
              </a:rPr>
              <a:t>de </a:t>
            </a:r>
            <a:r>
              <a:rPr sz="2200" dirty="0">
                <a:latin typeface="Calibri"/>
                <a:cs typeface="Calibri"/>
              </a:rPr>
              <a:t>la </a:t>
            </a:r>
            <a:r>
              <a:rPr sz="2200" spc="-5" dirty="0">
                <a:latin typeface="Calibri"/>
                <a:cs typeface="Calibri"/>
              </a:rPr>
              <a:t>personne </a:t>
            </a:r>
            <a:r>
              <a:rPr sz="2200" dirty="0">
                <a:latin typeface="Calibri"/>
                <a:cs typeface="Calibri"/>
              </a:rPr>
              <a:t>et, en 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fin de </a:t>
            </a:r>
            <a:r>
              <a:rPr sz="2200" dirty="0">
                <a:latin typeface="Calibri"/>
                <a:cs typeface="Calibri"/>
              </a:rPr>
              <a:t>compte, </a:t>
            </a:r>
            <a:r>
              <a:rPr sz="2200" spc="-5" dirty="0">
                <a:latin typeface="Calibri"/>
                <a:cs typeface="Calibri"/>
              </a:rPr>
              <a:t>sa capacité </a:t>
            </a:r>
            <a:r>
              <a:rPr sz="2200" dirty="0">
                <a:latin typeface="Calibri"/>
                <a:cs typeface="Calibri"/>
              </a:rPr>
              <a:t>à 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gagner</a:t>
            </a:r>
            <a:r>
              <a:rPr sz="2200" spc="-5" dirty="0">
                <a:latin typeface="Calibri"/>
                <a:cs typeface="Calibri"/>
              </a:rPr>
              <a:t> un revenu.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53744" y="5710428"/>
            <a:ext cx="3455035" cy="102933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>
              <a:lnSpc>
                <a:spcPct val="99700"/>
              </a:lnSpc>
              <a:spcBef>
                <a:spcPts val="110"/>
              </a:spcBef>
            </a:pPr>
            <a:r>
              <a:rPr sz="2200" spc="-5" dirty="0">
                <a:latin typeface="Calibri"/>
                <a:cs typeface="Calibri"/>
              </a:rPr>
              <a:t>Des exemples typiques de </a:t>
            </a:r>
            <a:r>
              <a:rPr sz="2200" dirty="0">
                <a:latin typeface="Calibri"/>
                <a:cs typeface="Calibri"/>
              </a:rPr>
              <a:t> risque </a:t>
            </a:r>
            <a:r>
              <a:rPr sz="2200" spc="-5" dirty="0">
                <a:latin typeface="Calibri"/>
                <a:cs typeface="Calibri"/>
              </a:rPr>
              <a:t>de revenu apparaissent </a:t>
            </a:r>
            <a:r>
              <a:rPr sz="2200" spc="-484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en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cas </a:t>
            </a:r>
            <a:r>
              <a:rPr sz="2200" spc="-5" dirty="0">
                <a:latin typeface="Calibri"/>
                <a:cs typeface="Calibri"/>
              </a:rPr>
              <a:t>de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: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94891" y="6719316"/>
            <a:ext cx="3279140" cy="16948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3690" indent="-30099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13055" algn="l"/>
                <a:tab pos="313690" algn="l"/>
              </a:tabLst>
            </a:pPr>
            <a:r>
              <a:rPr sz="2200" spc="-15" dirty="0">
                <a:latin typeface="Calibri"/>
                <a:cs typeface="Calibri"/>
              </a:rPr>
              <a:t>Handicap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physique</a:t>
            </a:r>
            <a:endParaRPr sz="2200">
              <a:latin typeface="Calibri"/>
              <a:cs typeface="Calibri"/>
            </a:endParaRPr>
          </a:p>
          <a:p>
            <a:pPr marL="313690" indent="-300990">
              <a:lnSpc>
                <a:spcPts val="2620"/>
              </a:lnSpc>
              <a:buFont typeface="Arial MT"/>
              <a:buChar char="•"/>
              <a:tabLst>
                <a:tab pos="313055" algn="l"/>
                <a:tab pos="313690" algn="l"/>
              </a:tabLst>
            </a:pPr>
            <a:r>
              <a:rPr sz="2200" spc="-15" dirty="0">
                <a:latin typeface="Calibri"/>
                <a:cs typeface="Calibri"/>
              </a:rPr>
              <a:t>Licenciement</a:t>
            </a:r>
            <a:endParaRPr sz="2200">
              <a:latin typeface="Calibri"/>
              <a:cs typeface="Calibri"/>
            </a:endParaRPr>
          </a:p>
          <a:p>
            <a:pPr marL="313690" indent="-300990">
              <a:lnSpc>
                <a:spcPts val="2615"/>
              </a:lnSpc>
              <a:buFont typeface="Arial MT"/>
              <a:buChar char="•"/>
              <a:tabLst>
                <a:tab pos="313055" algn="l"/>
                <a:tab pos="313690" algn="l"/>
              </a:tabLst>
            </a:pPr>
            <a:r>
              <a:rPr sz="2200" spc="-5" dirty="0">
                <a:latin typeface="Calibri"/>
                <a:cs typeface="Calibri"/>
              </a:rPr>
              <a:t>Tout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autre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événement</a:t>
            </a:r>
            <a:endParaRPr sz="2200">
              <a:latin typeface="Calibri"/>
              <a:cs typeface="Calibri"/>
            </a:endParaRPr>
          </a:p>
          <a:p>
            <a:pPr marL="314325" marR="5080">
              <a:lnSpc>
                <a:spcPts val="2630"/>
              </a:lnSpc>
              <a:spcBef>
                <a:spcPts val="90"/>
              </a:spcBef>
            </a:pPr>
            <a:r>
              <a:rPr sz="2200" dirty="0">
                <a:latin typeface="Calibri"/>
                <a:cs typeface="Calibri"/>
              </a:rPr>
              <a:t>excluant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une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personne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du </a:t>
            </a:r>
            <a:r>
              <a:rPr sz="2200" spc="-48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marché</a:t>
            </a:r>
            <a:r>
              <a:rPr sz="2200" spc="-5" dirty="0">
                <a:latin typeface="Calibri"/>
                <a:cs typeface="Calibri"/>
              </a:rPr>
              <a:t> du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travail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90896" y="3366262"/>
            <a:ext cx="3652520" cy="26993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>
              <a:lnSpc>
                <a:spcPct val="99600"/>
              </a:lnSpc>
              <a:spcBef>
                <a:spcPts val="110"/>
              </a:spcBef>
            </a:pPr>
            <a:r>
              <a:rPr sz="2200" dirty="0">
                <a:latin typeface="Calibri"/>
                <a:cs typeface="Calibri"/>
              </a:rPr>
              <a:t>Plus </a:t>
            </a:r>
            <a:r>
              <a:rPr sz="2200" spc="-5" dirty="0">
                <a:latin typeface="Calibri"/>
                <a:cs typeface="Calibri"/>
              </a:rPr>
              <a:t>simplement, lorsque les 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dépenses qui surviennent </a:t>
            </a:r>
            <a:r>
              <a:rPr sz="2200" dirty="0">
                <a:latin typeface="Calibri"/>
                <a:cs typeface="Calibri"/>
              </a:rPr>
              <a:t>au 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cours </a:t>
            </a:r>
            <a:r>
              <a:rPr sz="2200" spc="-5" dirty="0">
                <a:latin typeface="Calibri"/>
                <a:cs typeface="Calibri"/>
              </a:rPr>
              <a:t>d'une période donnée 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dépassent l'argent disponible 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pour les </a:t>
            </a:r>
            <a:r>
              <a:rPr sz="2200" dirty="0">
                <a:latin typeface="Calibri"/>
                <a:cs typeface="Calibri"/>
              </a:rPr>
              <a:t>couvrir </a:t>
            </a:r>
            <a:r>
              <a:rPr sz="2200" spc="-5" dirty="0">
                <a:latin typeface="Calibri"/>
                <a:cs typeface="Calibri"/>
              </a:rPr>
              <a:t>(lorsqu'il n'y </a:t>
            </a:r>
            <a:r>
              <a:rPr sz="2200" dirty="0">
                <a:latin typeface="Calibri"/>
                <a:cs typeface="Calibri"/>
              </a:rPr>
              <a:t>a 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pas suffisamment d'argent pour </a:t>
            </a:r>
            <a:r>
              <a:rPr sz="2200" spc="-484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répondre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aux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besoins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financiers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ts val="2630"/>
              </a:lnSpc>
            </a:pPr>
            <a:r>
              <a:rPr sz="2200" dirty="0">
                <a:latin typeface="Calibri"/>
                <a:cs typeface="Calibri"/>
              </a:rPr>
              <a:t>/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économiques).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550907" y="2360422"/>
            <a:ext cx="2790190" cy="361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b="1" spc="-20" dirty="0">
                <a:latin typeface="Calibri"/>
                <a:cs typeface="Calibri"/>
              </a:rPr>
              <a:t>Ri</a:t>
            </a:r>
            <a:r>
              <a:rPr sz="2200" b="1" spc="-30" dirty="0">
                <a:latin typeface="Calibri"/>
                <a:cs typeface="Calibri"/>
              </a:rPr>
              <a:t>s</a:t>
            </a:r>
            <a:r>
              <a:rPr sz="2200" b="1" spc="-20" dirty="0">
                <a:latin typeface="Calibri"/>
                <a:cs typeface="Calibri"/>
              </a:rPr>
              <a:t>q</a:t>
            </a:r>
            <a:r>
              <a:rPr sz="2200" b="1" spc="-25" dirty="0">
                <a:latin typeface="Calibri"/>
                <a:cs typeface="Calibri"/>
              </a:rPr>
              <a:t>u</a:t>
            </a:r>
            <a:r>
              <a:rPr sz="2200" b="1" dirty="0">
                <a:latin typeface="Calibri"/>
                <a:cs typeface="Calibri"/>
              </a:rPr>
              <a:t>e</a:t>
            </a:r>
            <a:r>
              <a:rPr sz="2200" b="1" spc="-45" dirty="0">
                <a:latin typeface="Calibri"/>
                <a:cs typeface="Calibri"/>
              </a:rPr>
              <a:t> </a:t>
            </a:r>
            <a:r>
              <a:rPr sz="2200" b="1" spc="-25" dirty="0">
                <a:latin typeface="Calibri"/>
                <a:cs typeface="Calibri"/>
              </a:rPr>
              <a:t>d</a:t>
            </a:r>
            <a:r>
              <a:rPr sz="2200" b="1" spc="-20" dirty="0">
                <a:latin typeface="Calibri"/>
                <a:cs typeface="Calibri"/>
              </a:rPr>
              <a:t>'</a:t>
            </a:r>
            <a:r>
              <a:rPr sz="2200" b="1" spc="-15" dirty="0">
                <a:latin typeface="Calibri"/>
                <a:cs typeface="Calibri"/>
              </a:rPr>
              <a:t>in</a:t>
            </a:r>
            <a:r>
              <a:rPr sz="2200" b="1" spc="-10" dirty="0">
                <a:latin typeface="Calibri"/>
                <a:cs typeface="Calibri"/>
              </a:rPr>
              <a:t>v</a:t>
            </a:r>
            <a:r>
              <a:rPr sz="2200" b="1" spc="-20" dirty="0">
                <a:latin typeface="Calibri"/>
                <a:cs typeface="Calibri"/>
              </a:rPr>
              <a:t>es</a:t>
            </a:r>
            <a:r>
              <a:rPr sz="2200" b="1" spc="-15" dirty="0">
                <a:latin typeface="Calibri"/>
                <a:cs typeface="Calibri"/>
              </a:rPr>
              <a:t>t</a:t>
            </a:r>
            <a:r>
              <a:rPr sz="2200" b="1" spc="-10" dirty="0">
                <a:latin typeface="Calibri"/>
                <a:cs typeface="Calibri"/>
              </a:rPr>
              <a:t>is</a:t>
            </a:r>
            <a:r>
              <a:rPr sz="2200" b="1" spc="-20" dirty="0">
                <a:latin typeface="Calibri"/>
                <a:cs typeface="Calibri"/>
              </a:rPr>
              <a:t>s</a:t>
            </a:r>
            <a:r>
              <a:rPr sz="2200" b="1" spc="-5" dirty="0">
                <a:latin typeface="Calibri"/>
                <a:cs typeface="Calibri"/>
              </a:rPr>
              <a:t>e</a:t>
            </a:r>
            <a:r>
              <a:rPr sz="2200" b="1" spc="-15" dirty="0">
                <a:latin typeface="Calibri"/>
                <a:cs typeface="Calibri"/>
              </a:rPr>
              <a:t>m</a:t>
            </a:r>
            <a:r>
              <a:rPr sz="2200" b="1" spc="-10" dirty="0">
                <a:latin typeface="Calibri"/>
                <a:cs typeface="Calibri"/>
              </a:rPr>
              <a:t>e</a:t>
            </a:r>
            <a:r>
              <a:rPr sz="2200" b="1" spc="-15" dirty="0">
                <a:latin typeface="Calibri"/>
                <a:cs typeface="Calibri"/>
              </a:rPr>
              <a:t>n</a:t>
            </a:r>
            <a:r>
              <a:rPr sz="2200" b="1" dirty="0">
                <a:latin typeface="Calibri"/>
                <a:cs typeface="Calibri"/>
              </a:rPr>
              <a:t>t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550907" y="3366262"/>
            <a:ext cx="3399790" cy="236537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>
              <a:lnSpc>
                <a:spcPct val="99600"/>
              </a:lnSpc>
              <a:spcBef>
                <a:spcPts val="110"/>
              </a:spcBef>
            </a:pPr>
            <a:r>
              <a:rPr sz="2200" spc="-5" dirty="0">
                <a:latin typeface="Calibri"/>
                <a:cs typeface="Calibri"/>
              </a:rPr>
              <a:t>Dans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cette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catégorie, nous </a:t>
            </a:r>
            <a:r>
              <a:rPr sz="2200" dirty="0">
                <a:latin typeface="Calibri"/>
                <a:cs typeface="Calibri"/>
              </a:rPr>
              <a:t> incluons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tout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événement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lié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à </a:t>
            </a:r>
            <a:r>
              <a:rPr sz="2200" spc="-48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la </a:t>
            </a:r>
            <a:r>
              <a:rPr sz="2200" spc="-5" dirty="0">
                <a:latin typeface="Calibri"/>
                <a:cs typeface="Calibri"/>
              </a:rPr>
              <a:t>dépréciation de l'actif 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détenu par une personne </a:t>
            </a:r>
            <a:r>
              <a:rPr sz="2200" dirty="0">
                <a:latin typeface="Calibri"/>
                <a:cs typeface="Calibri"/>
              </a:rPr>
              <a:t>au 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point que sa </a:t>
            </a:r>
            <a:r>
              <a:rPr sz="2200" dirty="0">
                <a:latin typeface="Calibri"/>
                <a:cs typeface="Calibri"/>
              </a:rPr>
              <a:t>valeur </a:t>
            </a:r>
            <a:r>
              <a:rPr sz="2200" spc="-5" dirty="0">
                <a:latin typeface="Calibri"/>
                <a:cs typeface="Calibri"/>
              </a:rPr>
              <a:t>devient </a:t>
            </a:r>
            <a:r>
              <a:rPr sz="2200" dirty="0">
                <a:latin typeface="Calibri"/>
                <a:cs typeface="Calibri"/>
              </a:rPr>
              <a:t> inférieure au </a:t>
            </a:r>
            <a:r>
              <a:rPr sz="2200" spc="-5" dirty="0">
                <a:latin typeface="Calibri"/>
                <a:cs typeface="Calibri"/>
              </a:rPr>
              <a:t>prix initial payé 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pour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son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achat.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711428" y="2360422"/>
            <a:ext cx="2084070" cy="361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b="1" spc="-20" dirty="0">
                <a:latin typeface="Calibri"/>
                <a:cs typeface="Calibri"/>
              </a:rPr>
              <a:t>Risque</a:t>
            </a:r>
            <a:r>
              <a:rPr sz="2200" b="1" spc="-75" dirty="0">
                <a:latin typeface="Calibri"/>
                <a:cs typeface="Calibri"/>
              </a:rPr>
              <a:t> </a:t>
            </a:r>
            <a:r>
              <a:rPr sz="2200" b="1" spc="-15" dirty="0">
                <a:latin typeface="Calibri"/>
                <a:cs typeface="Calibri"/>
              </a:rPr>
              <a:t>de</a:t>
            </a:r>
            <a:r>
              <a:rPr sz="2200" b="1" spc="-60" dirty="0">
                <a:latin typeface="Calibri"/>
                <a:cs typeface="Calibri"/>
              </a:rPr>
              <a:t> </a:t>
            </a:r>
            <a:r>
              <a:rPr sz="2200" b="1" spc="-15" dirty="0">
                <a:latin typeface="Calibri"/>
                <a:cs typeface="Calibri"/>
              </a:rPr>
              <a:t>la</a:t>
            </a:r>
            <a:r>
              <a:rPr sz="2200" b="1" spc="-70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dette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711428" y="3366262"/>
            <a:ext cx="3425825" cy="26993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>
              <a:lnSpc>
                <a:spcPct val="99600"/>
              </a:lnSpc>
              <a:spcBef>
                <a:spcPts val="110"/>
              </a:spcBef>
            </a:pPr>
            <a:r>
              <a:rPr sz="2200" spc="-5" dirty="0">
                <a:latin typeface="Calibri"/>
                <a:cs typeface="Calibri"/>
              </a:rPr>
              <a:t>Le </a:t>
            </a:r>
            <a:r>
              <a:rPr sz="2200" dirty="0">
                <a:latin typeface="Calibri"/>
                <a:cs typeface="Calibri"/>
              </a:rPr>
              <a:t>cas typique </a:t>
            </a:r>
            <a:r>
              <a:rPr sz="2200" spc="-5" dirty="0">
                <a:latin typeface="Calibri"/>
                <a:cs typeface="Calibri"/>
              </a:rPr>
              <a:t>est </a:t>
            </a:r>
            <a:r>
              <a:rPr sz="2200" dirty="0">
                <a:latin typeface="Calibri"/>
                <a:cs typeface="Calibri"/>
              </a:rPr>
              <a:t>celui </a:t>
            </a:r>
            <a:r>
              <a:rPr sz="2200" spc="-5" dirty="0">
                <a:latin typeface="Calibri"/>
                <a:cs typeface="Calibri"/>
              </a:rPr>
              <a:t>des 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personnes qui restent 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prisonnières de dettes </a:t>
            </a:r>
            <a:r>
              <a:rPr sz="2200" dirty="0">
                <a:latin typeface="Calibri"/>
                <a:cs typeface="Calibri"/>
              </a:rPr>
              <a:t> assorties </a:t>
            </a:r>
            <a:r>
              <a:rPr sz="2200" spc="-5" dirty="0">
                <a:latin typeface="Calibri"/>
                <a:cs typeface="Calibri"/>
              </a:rPr>
              <a:t>de </a:t>
            </a:r>
            <a:r>
              <a:rPr sz="2200" dirty="0">
                <a:latin typeface="Calibri"/>
                <a:cs typeface="Calibri"/>
              </a:rPr>
              <a:t>taux </a:t>
            </a:r>
            <a:r>
              <a:rPr sz="2200" spc="-5" dirty="0">
                <a:latin typeface="Calibri"/>
                <a:cs typeface="Calibri"/>
              </a:rPr>
              <a:t>d'intérêt 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élevés,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ou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plus généralement, </a:t>
            </a:r>
            <a:r>
              <a:rPr sz="2200" spc="-48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lorsqu'elles ne sont plus </a:t>
            </a:r>
            <a:r>
              <a:rPr sz="2200" dirty="0">
                <a:latin typeface="Calibri"/>
                <a:cs typeface="Calibri"/>
              </a:rPr>
              <a:t>en 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mesure de rembourser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leurs 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dettes.</a:t>
            </a:r>
            <a:endParaRPr sz="2200">
              <a:latin typeface="Calibri"/>
              <a:cs typeface="Calibri"/>
            </a:endParaRPr>
          </a:p>
        </p:txBody>
      </p:sp>
      <p:pic>
        <p:nvPicPr>
          <p:cNvPr id="11" name="object 1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643100" y="1029335"/>
            <a:ext cx="2603880" cy="761365"/>
          </a:xfrm>
          <a:prstGeom prst="rect">
            <a:avLst/>
          </a:prstGeom>
        </p:spPr>
      </p:pic>
      <p:sp>
        <p:nvSpPr>
          <p:cNvPr id="12" name="object 12"/>
          <p:cNvSpPr/>
          <p:nvPr/>
        </p:nvSpPr>
        <p:spPr>
          <a:xfrm>
            <a:off x="9384030" y="2414904"/>
            <a:ext cx="0" cy="5464810"/>
          </a:xfrm>
          <a:custGeom>
            <a:avLst/>
            <a:gdLst/>
            <a:ahLst/>
            <a:cxnLst/>
            <a:rect l="l" t="t" r="r" b="b"/>
            <a:pathLst>
              <a:path h="5464809">
                <a:moveTo>
                  <a:pt x="0" y="0"/>
                </a:moveTo>
                <a:lnTo>
                  <a:pt x="0" y="5464810"/>
                </a:lnTo>
              </a:path>
            </a:pathLst>
          </a:custGeom>
          <a:ln w="3810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3544550" y="2396489"/>
            <a:ext cx="0" cy="5464810"/>
          </a:xfrm>
          <a:custGeom>
            <a:avLst/>
            <a:gdLst/>
            <a:ahLst/>
            <a:cxnLst/>
            <a:rect l="l" t="t" r="r" b="b"/>
            <a:pathLst>
              <a:path h="5464809">
                <a:moveTo>
                  <a:pt x="0" y="0"/>
                </a:moveTo>
                <a:lnTo>
                  <a:pt x="0" y="5464810"/>
                </a:lnTo>
              </a:path>
            </a:pathLst>
          </a:custGeom>
          <a:ln w="3810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224145" y="2414904"/>
            <a:ext cx="0" cy="5464810"/>
          </a:xfrm>
          <a:custGeom>
            <a:avLst/>
            <a:gdLst/>
            <a:ahLst/>
            <a:cxnLst/>
            <a:rect l="l" t="t" r="r" b="b"/>
            <a:pathLst>
              <a:path h="5464809">
                <a:moveTo>
                  <a:pt x="0" y="0"/>
                </a:moveTo>
                <a:lnTo>
                  <a:pt x="0" y="5464810"/>
                </a:lnTo>
              </a:path>
            </a:pathLst>
          </a:custGeom>
          <a:ln w="3810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40"/>
              </a:lnSpc>
            </a:pPr>
            <a:r>
              <a:rPr dirty="0"/>
              <a:t>"Le</a:t>
            </a:r>
            <a:r>
              <a:rPr spc="-5" dirty="0"/>
              <a:t> soutien de</a:t>
            </a:r>
            <a:r>
              <a:rPr dirty="0"/>
              <a:t> la </a:t>
            </a:r>
            <a:r>
              <a:rPr spc="-5" dirty="0"/>
              <a:t>Commission</a:t>
            </a:r>
            <a:r>
              <a:rPr spc="5" dirty="0"/>
              <a:t> </a:t>
            </a:r>
            <a:r>
              <a:rPr spc="-5" dirty="0"/>
              <a:t>européenne</a:t>
            </a:r>
            <a:r>
              <a:rPr spc="-10" dirty="0"/>
              <a:t> </a:t>
            </a:r>
            <a:r>
              <a:rPr dirty="0"/>
              <a:t>à</a:t>
            </a:r>
            <a:r>
              <a:rPr spc="5" dirty="0"/>
              <a:t> </a:t>
            </a:r>
            <a:r>
              <a:rPr dirty="0"/>
              <a:t>la </a:t>
            </a:r>
            <a:r>
              <a:rPr spc="-5" dirty="0"/>
              <a:t>production</a:t>
            </a:r>
            <a:r>
              <a:rPr dirty="0"/>
              <a:t> </a:t>
            </a:r>
            <a:r>
              <a:rPr spc="-5" dirty="0"/>
              <a:t>de</a:t>
            </a:r>
            <a:r>
              <a:rPr dirty="0"/>
              <a:t> cette </a:t>
            </a:r>
            <a:r>
              <a:rPr spc="-5" dirty="0"/>
              <a:t>publication</a:t>
            </a:r>
            <a:r>
              <a:rPr dirty="0"/>
              <a:t> </a:t>
            </a:r>
            <a:r>
              <a:rPr spc="-5" dirty="0"/>
              <a:t>ne </a:t>
            </a:r>
            <a:r>
              <a:rPr dirty="0"/>
              <a:t>constitue</a:t>
            </a:r>
            <a:r>
              <a:rPr spc="-5" dirty="0"/>
              <a:t> pas une </a:t>
            </a:r>
            <a:r>
              <a:rPr dirty="0"/>
              <a:t>approbation</a:t>
            </a:r>
            <a:r>
              <a:rPr spc="5" dirty="0"/>
              <a:t> </a:t>
            </a:r>
            <a:r>
              <a:rPr spc="-5" dirty="0"/>
              <a:t>de</a:t>
            </a:r>
            <a:r>
              <a:rPr spc="-10" dirty="0"/>
              <a:t> </a:t>
            </a:r>
            <a:r>
              <a:rPr spc="-5" dirty="0"/>
              <a:t>son</a:t>
            </a:r>
            <a:r>
              <a:rPr dirty="0"/>
              <a:t> </a:t>
            </a:r>
            <a:r>
              <a:rPr spc="-5" dirty="0"/>
              <a:t>contenu,</a:t>
            </a:r>
            <a:r>
              <a:rPr spc="35" dirty="0"/>
              <a:t> </a:t>
            </a:r>
            <a:r>
              <a:rPr spc="-5" dirty="0"/>
              <a:t>qui</a:t>
            </a:r>
            <a:r>
              <a:rPr dirty="0"/>
              <a:t> reflète</a:t>
            </a:r>
            <a:r>
              <a:rPr spc="-5" dirty="0"/>
              <a:t> </a:t>
            </a:r>
            <a:r>
              <a:rPr spc="-15" dirty="0"/>
              <a:t>la</a:t>
            </a:r>
          </a:p>
          <a:p>
            <a:pPr marL="12700">
              <a:lnSpc>
                <a:spcPts val="1714"/>
              </a:lnSpc>
            </a:pPr>
            <a:r>
              <a:rPr spc="-30" dirty="0"/>
              <a:t>p</a:t>
            </a:r>
            <a:r>
              <a:rPr spc="-25" dirty="0"/>
              <a:t>os</a:t>
            </a:r>
            <a:r>
              <a:rPr spc="-30" dirty="0"/>
              <a:t>i</a:t>
            </a:r>
            <a:r>
              <a:rPr spc="-25" dirty="0"/>
              <a:t>t</a:t>
            </a:r>
            <a:r>
              <a:rPr spc="-30" dirty="0"/>
              <a:t>i</a:t>
            </a:r>
            <a:r>
              <a:rPr spc="-25" dirty="0"/>
              <a:t>o</a:t>
            </a:r>
            <a:r>
              <a:rPr dirty="0"/>
              <a:t>n</a:t>
            </a:r>
            <a:r>
              <a:rPr spc="-50" dirty="0"/>
              <a:t> </a:t>
            </a:r>
            <a:r>
              <a:rPr spc="-35" dirty="0"/>
              <a:t>d</a:t>
            </a:r>
            <a:r>
              <a:rPr dirty="0"/>
              <a:t>e</a:t>
            </a:r>
            <a:r>
              <a:rPr spc="-50" dirty="0"/>
              <a:t> </a:t>
            </a:r>
            <a:r>
              <a:rPr spc="-30" dirty="0"/>
              <a:t>l</a:t>
            </a:r>
            <a:r>
              <a:rPr dirty="0"/>
              <a:t>a</a:t>
            </a:r>
            <a:r>
              <a:rPr spc="-45" dirty="0"/>
              <a:t> </a:t>
            </a:r>
            <a:r>
              <a:rPr spc="-35" dirty="0"/>
              <a:t>C</a:t>
            </a:r>
            <a:r>
              <a:rPr spc="-25" dirty="0"/>
              <a:t>o</a:t>
            </a:r>
            <a:r>
              <a:rPr spc="-30" dirty="0"/>
              <a:t>m</a:t>
            </a:r>
            <a:r>
              <a:rPr spc="-25" dirty="0"/>
              <a:t>m</a:t>
            </a:r>
            <a:r>
              <a:rPr spc="-30" dirty="0"/>
              <a:t>i</a:t>
            </a:r>
            <a:r>
              <a:rPr spc="-25" dirty="0"/>
              <a:t>ss</a:t>
            </a:r>
            <a:r>
              <a:rPr spc="-30" dirty="0"/>
              <a:t>i</a:t>
            </a:r>
            <a:r>
              <a:rPr spc="-25" dirty="0"/>
              <a:t>o</a:t>
            </a:r>
            <a:r>
              <a:rPr dirty="0"/>
              <a:t>n</a:t>
            </a:r>
            <a:r>
              <a:rPr spc="-55" dirty="0"/>
              <a:t> </a:t>
            </a:r>
            <a:r>
              <a:rPr spc="-30" dirty="0"/>
              <a:t>eu</a:t>
            </a:r>
            <a:r>
              <a:rPr spc="-25" dirty="0"/>
              <a:t>ro</a:t>
            </a:r>
            <a:r>
              <a:rPr spc="-30" dirty="0"/>
              <a:t>péen</a:t>
            </a:r>
            <a:r>
              <a:rPr spc="-25" dirty="0"/>
              <a:t>n</a:t>
            </a:r>
            <a:r>
              <a:rPr spc="-30" dirty="0"/>
              <a:t>e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53744" y="1600708"/>
            <a:ext cx="4563745" cy="1751330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12700" marR="5080">
              <a:lnSpc>
                <a:spcPts val="4990"/>
              </a:lnSpc>
              <a:spcBef>
                <a:spcPts val="505"/>
              </a:spcBef>
              <a:tabLst>
                <a:tab pos="2292350" algn="l"/>
              </a:tabLst>
            </a:pPr>
            <a:r>
              <a:rPr sz="4400" b="1" spc="-5" dirty="0">
                <a:latin typeface="Calibri"/>
                <a:cs typeface="Calibri"/>
              </a:rPr>
              <a:t>R</a:t>
            </a:r>
            <a:r>
              <a:rPr sz="4400" b="1" spc="-30" dirty="0">
                <a:latin typeface="Calibri"/>
                <a:cs typeface="Calibri"/>
              </a:rPr>
              <a:t>i</a:t>
            </a:r>
            <a:r>
              <a:rPr sz="4400" b="1" spc="-5" dirty="0">
                <a:latin typeface="Calibri"/>
                <a:cs typeface="Calibri"/>
              </a:rPr>
              <a:t>s</a:t>
            </a:r>
            <a:r>
              <a:rPr sz="4400" b="1" spc="-25" dirty="0">
                <a:latin typeface="Calibri"/>
                <a:cs typeface="Calibri"/>
              </a:rPr>
              <a:t>q</a:t>
            </a:r>
            <a:r>
              <a:rPr sz="4400" b="1" spc="-5" dirty="0">
                <a:latin typeface="Calibri"/>
                <a:cs typeface="Calibri"/>
              </a:rPr>
              <a:t>u</a:t>
            </a:r>
            <a:r>
              <a:rPr sz="4400" b="1" spc="-30" dirty="0">
                <a:latin typeface="Calibri"/>
                <a:cs typeface="Calibri"/>
              </a:rPr>
              <a:t>e</a:t>
            </a:r>
            <a:r>
              <a:rPr sz="4400" b="1" spc="-5" dirty="0">
                <a:latin typeface="Calibri"/>
                <a:cs typeface="Calibri"/>
              </a:rPr>
              <a:t>s</a:t>
            </a:r>
            <a:r>
              <a:rPr sz="4400" b="1" dirty="0">
                <a:latin typeface="Calibri"/>
                <a:cs typeface="Calibri"/>
              </a:rPr>
              <a:t>	</a:t>
            </a:r>
            <a:r>
              <a:rPr sz="4400" b="1" spc="-10" dirty="0">
                <a:latin typeface="Calibri"/>
                <a:cs typeface="Calibri"/>
              </a:rPr>
              <a:t>financiers  </a:t>
            </a:r>
            <a:r>
              <a:rPr sz="4400" b="1" spc="-5" dirty="0">
                <a:latin typeface="Calibri"/>
                <a:cs typeface="Calibri"/>
              </a:rPr>
              <a:t>temps</a:t>
            </a:r>
            <a:endParaRPr sz="4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sz="2200" b="1" spc="-20" dirty="0">
                <a:latin typeface="Calibri"/>
                <a:cs typeface="Calibri"/>
              </a:rPr>
              <a:t>Risque</a:t>
            </a:r>
            <a:r>
              <a:rPr sz="2200" b="1" spc="-55" dirty="0">
                <a:latin typeface="Calibri"/>
                <a:cs typeface="Calibri"/>
              </a:rPr>
              <a:t> </a:t>
            </a:r>
            <a:r>
              <a:rPr sz="2200" b="1" spc="-15" dirty="0">
                <a:latin typeface="Calibri"/>
                <a:cs typeface="Calibri"/>
              </a:rPr>
              <a:t>financier</a:t>
            </a:r>
            <a:r>
              <a:rPr sz="2200" b="1" spc="-20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à</a:t>
            </a:r>
            <a:r>
              <a:rPr sz="2200" b="1" spc="-40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court</a:t>
            </a:r>
            <a:r>
              <a:rPr sz="2200" b="1" spc="-30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terme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302981" y="1600708"/>
            <a:ext cx="189293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303655" algn="l"/>
              </a:tabLst>
            </a:pPr>
            <a:r>
              <a:rPr spc="-5" dirty="0"/>
              <a:t>liés	au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3744" y="3995674"/>
            <a:ext cx="6924040" cy="37052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 algn="just">
              <a:lnSpc>
                <a:spcPct val="99600"/>
              </a:lnSpc>
              <a:spcBef>
                <a:spcPts val="110"/>
              </a:spcBef>
            </a:pPr>
            <a:r>
              <a:rPr sz="2200" spc="-5" dirty="0">
                <a:latin typeface="Calibri"/>
                <a:cs typeface="Calibri"/>
              </a:rPr>
              <a:t>C'est </a:t>
            </a:r>
            <a:r>
              <a:rPr sz="2200" dirty="0">
                <a:latin typeface="Calibri"/>
                <a:cs typeface="Calibri"/>
              </a:rPr>
              <a:t>le type </a:t>
            </a:r>
            <a:r>
              <a:rPr sz="2200" spc="-5" dirty="0">
                <a:latin typeface="Calibri"/>
                <a:cs typeface="Calibri"/>
              </a:rPr>
              <a:t>de </a:t>
            </a:r>
            <a:r>
              <a:rPr sz="2200" dirty="0">
                <a:latin typeface="Calibri"/>
                <a:cs typeface="Calibri"/>
              </a:rPr>
              <a:t>risque </a:t>
            </a:r>
            <a:r>
              <a:rPr sz="2200" spc="-5" dirty="0">
                <a:latin typeface="Calibri"/>
                <a:cs typeface="Calibri"/>
              </a:rPr>
              <a:t>financier qui survient dans un </a:t>
            </a:r>
            <a:r>
              <a:rPr sz="2200" dirty="0">
                <a:latin typeface="Calibri"/>
                <a:cs typeface="Calibri"/>
              </a:rPr>
              <a:t>laps </a:t>
            </a:r>
            <a:r>
              <a:rPr sz="2200" spc="-5" dirty="0">
                <a:latin typeface="Calibri"/>
                <a:cs typeface="Calibri"/>
              </a:rPr>
              <a:t>de </a:t>
            </a:r>
            <a:r>
              <a:rPr sz="2200" dirty="0">
                <a:latin typeface="Calibri"/>
                <a:cs typeface="Calibri"/>
              </a:rPr>
              <a:t> temps </a:t>
            </a:r>
            <a:r>
              <a:rPr sz="2200" spc="-5" dirty="0">
                <a:latin typeface="Calibri"/>
                <a:cs typeface="Calibri"/>
              </a:rPr>
              <a:t>relativement </a:t>
            </a:r>
            <a:r>
              <a:rPr sz="2200" dirty="0">
                <a:latin typeface="Calibri"/>
                <a:cs typeface="Calibri"/>
              </a:rPr>
              <a:t>court et </a:t>
            </a:r>
            <a:r>
              <a:rPr sz="2200" spc="-5" dirty="0">
                <a:latin typeface="Calibri"/>
                <a:cs typeface="Calibri"/>
              </a:rPr>
              <a:t>qui </a:t>
            </a:r>
            <a:r>
              <a:rPr sz="2200" dirty="0">
                <a:latin typeface="Calibri"/>
                <a:cs typeface="Calibri"/>
              </a:rPr>
              <a:t>est </a:t>
            </a:r>
            <a:r>
              <a:rPr sz="2200" spc="-5" dirty="0">
                <a:latin typeface="Calibri"/>
                <a:cs typeface="Calibri"/>
              </a:rPr>
              <a:t>difficile </a:t>
            </a:r>
            <a:r>
              <a:rPr sz="2200" dirty="0">
                <a:latin typeface="Calibri"/>
                <a:cs typeface="Calibri"/>
              </a:rPr>
              <a:t>à </a:t>
            </a:r>
            <a:r>
              <a:rPr sz="2200" spc="-5" dirty="0">
                <a:latin typeface="Calibri"/>
                <a:cs typeface="Calibri"/>
              </a:rPr>
              <a:t>prévoir </a:t>
            </a:r>
            <a:r>
              <a:rPr sz="2200" dirty="0">
                <a:latin typeface="Calibri"/>
                <a:cs typeface="Calibri"/>
              </a:rPr>
              <a:t>(c'est- 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à-dire</a:t>
            </a:r>
            <a:r>
              <a:rPr sz="2200" dirty="0">
                <a:latin typeface="Calibri"/>
                <a:cs typeface="Calibri"/>
              </a:rPr>
              <a:t> toute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dépense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soudaine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qui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n'est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pas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prévue</a:t>
            </a:r>
            <a:r>
              <a:rPr sz="2200" dirty="0">
                <a:latin typeface="Calibri"/>
                <a:cs typeface="Calibri"/>
              </a:rPr>
              <a:t> au 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budget).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150">
              <a:latin typeface="Calibri"/>
              <a:cs typeface="Calibri"/>
            </a:endParaRPr>
          </a:p>
          <a:p>
            <a:pPr marL="12700" marR="158115">
              <a:lnSpc>
                <a:spcPct val="99600"/>
              </a:lnSpc>
            </a:pPr>
            <a:r>
              <a:rPr sz="2200" spc="-5" dirty="0">
                <a:latin typeface="Calibri"/>
                <a:cs typeface="Calibri"/>
              </a:rPr>
              <a:t>Le risque financier</a:t>
            </a:r>
            <a:r>
              <a:rPr sz="2200" dirty="0">
                <a:latin typeface="Calibri"/>
                <a:cs typeface="Calibri"/>
              </a:rPr>
              <a:t> à court</a:t>
            </a:r>
            <a:r>
              <a:rPr sz="2200" spc="-5" dirty="0">
                <a:latin typeface="Calibri"/>
                <a:cs typeface="Calibri"/>
              </a:rPr>
              <a:t> terme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exige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généralement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la 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disposition totale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d'une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certaine somme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d'argent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dans un </a:t>
            </a:r>
            <a:r>
              <a:rPr sz="2200" dirty="0">
                <a:latin typeface="Calibri"/>
                <a:cs typeface="Calibri"/>
              </a:rPr>
              <a:t> laps </a:t>
            </a:r>
            <a:r>
              <a:rPr sz="2200" spc="-5" dirty="0">
                <a:latin typeface="Calibri"/>
                <a:cs typeface="Calibri"/>
              </a:rPr>
              <a:t>de temps </a:t>
            </a:r>
            <a:r>
              <a:rPr sz="2200" dirty="0">
                <a:latin typeface="Calibri"/>
                <a:cs typeface="Calibri"/>
              </a:rPr>
              <a:t>très court et </a:t>
            </a:r>
            <a:r>
              <a:rPr sz="2200" spc="-5" dirty="0">
                <a:latin typeface="Calibri"/>
                <a:cs typeface="Calibri"/>
              </a:rPr>
              <a:t>concis, </a:t>
            </a:r>
            <a:r>
              <a:rPr sz="2200" dirty="0">
                <a:latin typeface="Calibri"/>
                <a:cs typeface="Calibri"/>
              </a:rPr>
              <a:t>ce </a:t>
            </a:r>
            <a:r>
              <a:rPr sz="2200" spc="-5" dirty="0">
                <a:latin typeface="Calibri"/>
                <a:cs typeface="Calibri"/>
              </a:rPr>
              <a:t>qui </a:t>
            </a:r>
            <a:r>
              <a:rPr sz="2200" dirty="0">
                <a:latin typeface="Calibri"/>
                <a:cs typeface="Calibri"/>
              </a:rPr>
              <a:t>affaiblit </a:t>
            </a:r>
            <a:r>
              <a:rPr sz="2200" spc="-5" dirty="0">
                <a:latin typeface="Calibri"/>
                <a:cs typeface="Calibri"/>
              </a:rPr>
              <a:t>l'épargne 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personnelle d'une personne </a:t>
            </a:r>
            <a:r>
              <a:rPr sz="2200" dirty="0">
                <a:latin typeface="Calibri"/>
                <a:cs typeface="Calibri"/>
              </a:rPr>
              <a:t>et la </a:t>
            </a:r>
            <a:r>
              <a:rPr sz="2200" spc="-5" dirty="0">
                <a:latin typeface="Calibri"/>
                <a:cs typeface="Calibri"/>
              </a:rPr>
              <a:t>disponibilité même de </a:t>
            </a:r>
            <a:r>
              <a:rPr sz="2200" dirty="0">
                <a:latin typeface="Calibri"/>
                <a:cs typeface="Calibri"/>
              </a:rPr>
              <a:t>cet </a:t>
            </a:r>
            <a:r>
              <a:rPr sz="2200" spc="-484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argent à </a:t>
            </a:r>
            <a:r>
              <a:rPr sz="2200" spc="-5" dirty="0">
                <a:latin typeface="Calibri"/>
                <a:cs typeface="Calibri"/>
              </a:rPr>
              <a:t>d'autres fins (c'est-à-dire l'épargne, 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l'investissement, </a:t>
            </a:r>
            <a:r>
              <a:rPr sz="2200" dirty="0">
                <a:latin typeface="Calibri"/>
                <a:cs typeface="Calibri"/>
              </a:rPr>
              <a:t>etc.).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sz="half" idx="3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Risque</a:t>
            </a:r>
            <a:r>
              <a:rPr spc="-60" dirty="0"/>
              <a:t> </a:t>
            </a:r>
            <a:r>
              <a:rPr spc="-15" dirty="0"/>
              <a:t>financier</a:t>
            </a:r>
            <a:r>
              <a:rPr spc="-25" dirty="0"/>
              <a:t> </a:t>
            </a:r>
            <a:r>
              <a:rPr dirty="0"/>
              <a:t>à</a:t>
            </a:r>
            <a:r>
              <a:rPr spc="-45" dirty="0"/>
              <a:t> </a:t>
            </a:r>
            <a:r>
              <a:rPr spc="-10" dirty="0"/>
              <a:t>long</a:t>
            </a:r>
            <a:r>
              <a:rPr spc="-35" dirty="0"/>
              <a:t> </a:t>
            </a:r>
            <a:r>
              <a:rPr spc="-10" dirty="0"/>
              <a:t>terme</a:t>
            </a:r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100"/>
          </a:p>
          <a:p>
            <a:pPr marL="12700" marR="5080">
              <a:lnSpc>
                <a:spcPct val="99600"/>
              </a:lnSpc>
            </a:pPr>
            <a:r>
              <a:rPr b="0" dirty="0">
                <a:latin typeface="Calibri"/>
                <a:cs typeface="Calibri"/>
              </a:rPr>
              <a:t>Nous </a:t>
            </a:r>
            <a:r>
              <a:rPr b="0" spc="-5" dirty="0">
                <a:latin typeface="Calibri"/>
                <a:cs typeface="Calibri"/>
              </a:rPr>
              <a:t>parlons du risque financier </a:t>
            </a:r>
            <a:r>
              <a:rPr b="0" dirty="0">
                <a:latin typeface="Calibri"/>
                <a:cs typeface="Calibri"/>
              </a:rPr>
              <a:t>à </a:t>
            </a:r>
            <a:r>
              <a:rPr b="0" spc="-5" dirty="0">
                <a:latin typeface="Calibri"/>
                <a:cs typeface="Calibri"/>
              </a:rPr>
              <a:t>long terme, qui </a:t>
            </a:r>
            <a:r>
              <a:rPr b="0" dirty="0">
                <a:latin typeface="Calibri"/>
                <a:cs typeface="Calibri"/>
              </a:rPr>
              <a:t>a </a:t>
            </a:r>
            <a:r>
              <a:rPr b="0" spc="-5" dirty="0">
                <a:latin typeface="Calibri"/>
                <a:cs typeface="Calibri"/>
              </a:rPr>
              <a:t>un </a:t>
            </a:r>
            <a:r>
              <a:rPr b="0" dirty="0">
                <a:latin typeface="Calibri"/>
                <a:cs typeface="Calibri"/>
              </a:rPr>
              <a:t>impact </a:t>
            </a:r>
            <a:r>
              <a:rPr b="0" spc="-5" dirty="0">
                <a:latin typeface="Calibri"/>
                <a:cs typeface="Calibri"/>
              </a:rPr>
              <a:t>sur </a:t>
            </a:r>
            <a:r>
              <a:rPr b="0" spc="-484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la </a:t>
            </a:r>
            <a:r>
              <a:rPr b="0" spc="-5" dirty="0">
                <a:latin typeface="Calibri"/>
                <a:cs typeface="Calibri"/>
              </a:rPr>
              <a:t>viabilité</a:t>
            </a:r>
            <a:r>
              <a:rPr b="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financière</a:t>
            </a:r>
            <a:r>
              <a:rPr b="0" dirty="0">
                <a:latin typeface="Calibri"/>
                <a:cs typeface="Calibri"/>
              </a:rPr>
              <a:t> à</a:t>
            </a:r>
            <a:r>
              <a:rPr b="0" spc="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long terme</a:t>
            </a:r>
            <a:r>
              <a:rPr b="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d'une</a:t>
            </a:r>
            <a:r>
              <a:rPr b="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personne</a:t>
            </a:r>
            <a:r>
              <a:rPr b="0" dirty="0">
                <a:latin typeface="Calibri"/>
                <a:cs typeface="Calibri"/>
              </a:rPr>
              <a:t> et a</a:t>
            </a:r>
            <a:r>
              <a:rPr b="0" spc="-5" dirty="0">
                <a:latin typeface="Calibri"/>
                <a:cs typeface="Calibri"/>
              </a:rPr>
              <a:t> des </a:t>
            </a:r>
            <a:r>
              <a:rPr b="0" dirty="0">
                <a:latin typeface="Calibri"/>
                <a:cs typeface="Calibri"/>
              </a:rPr>
              <a:t> conséquences </a:t>
            </a:r>
            <a:r>
              <a:rPr b="0" spc="-5" dirty="0">
                <a:latin typeface="Calibri"/>
                <a:cs typeface="Calibri"/>
              </a:rPr>
              <a:t>beaucoup plus </a:t>
            </a:r>
            <a:r>
              <a:rPr b="0" dirty="0">
                <a:latin typeface="Calibri"/>
                <a:cs typeface="Calibri"/>
              </a:rPr>
              <a:t>importantes </a:t>
            </a:r>
            <a:r>
              <a:rPr b="0" spc="-5" dirty="0">
                <a:latin typeface="Calibri"/>
                <a:cs typeface="Calibri"/>
              </a:rPr>
              <a:t>sur sa stabilité </a:t>
            </a:r>
            <a:r>
              <a:rPr b="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économique.</a:t>
            </a: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150">
              <a:latin typeface="Calibri"/>
              <a:cs typeface="Calibri"/>
            </a:endParaRPr>
          </a:p>
          <a:p>
            <a:pPr marL="12700" marR="275590">
              <a:lnSpc>
                <a:spcPct val="99600"/>
              </a:lnSpc>
            </a:pPr>
            <a:r>
              <a:rPr b="0" spc="-5" dirty="0">
                <a:latin typeface="Calibri"/>
                <a:cs typeface="Calibri"/>
              </a:rPr>
              <a:t>C'est le</a:t>
            </a:r>
            <a:r>
              <a:rPr b="0" dirty="0">
                <a:latin typeface="Calibri"/>
                <a:cs typeface="Calibri"/>
              </a:rPr>
              <a:t> cas, </a:t>
            </a:r>
            <a:r>
              <a:rPr b="0" spc="-5" dirty="0">
                <a:latin typeface="Calibri"/>
                <a:cs typeface="Calibri"/>
              </a:rPr>
              <a:t>par</a:t>
            </a:r>
            <a:r>
              <a:rPr b="0" spc="-1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exemple,</a:t>
            </a:r>
            <a:r>
              <a:rPr b="0" dirty="0">
                <a:latin typeface="Calibri"/>
                <a:cs typeface="Calibri"/>
              </a:rPr>
              <a:t> lorsque </a:t>
            </a:r>
            <a:r>
              <a:rPr b="0" spc="-10" dirty="0">
                <a:latin typeface="Calibri"/>
                <a:cs typeface="Calibri"/>
              </a:rPr>
              <a:t>des</a:t>
            </a:r>
            <a:r>
              <a:rPr b="0" spc="-5" dirty="0">
                <a:latin typeface="Calibri"/>
                <a:cs typeface="Calibri"/>
              </a:rPr>
              <a:t> familles</a:t>
            </a:r>
            <a:r>
              <a:rPr b="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perdent leur </a:t>
            </a:r>
            <a:r>
              <a:rPr b="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principale </a:t>
            </a:r>
            <a:r>
              <a:rPr b="0" dirty="0">
                <a:latin typeface="Calibri"/>
                <a:cs typeface="Calibri"/>
              </a:rPr>
              <a:t>et</a:t>
            </a:r>
            <a:r>
              <a:rPr b="0" spc="-1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unique source de revenus</a:t>
            </a:r>
            <a:r>
              <a:rPr b="0" dirty="0">
                <a:latin typeface="Calibri"/>
                <a:cs typeface="Calibri"/>
              </a:rPr>
              <a:t> en</a:t>
            </a:r>
            <a:r>
              <a:rPr b="0" spc="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raison</a:t>
            </a:r>
            <a:r>
              <a:rPr b="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de l'incapacité </a:t>
            </a:r>
            <a:r>
              <a:rPr b="0" spc="-48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soudaine (ou progressive) de travailler de </a:t>
            </a:r>
            <a:r>
              <a:rPr b="0" dirty="0">
                <a:latin typeface="Calibri"/>
                <a:cs typeface="Calibri"/>
              </a:rPr>
              <a:t>la </a:t>
            </a:r>
            <a:r>
              <a:rPr b="0" spc="-5" dirty="0">
                <a:latin typeface="Calibri"/>
                <a:cs typeface="Calibri"/>
              </a:rPr>
              <a:t>seule personne </a:t>
            </a:r>
            <a:r>
              <a:rPr b="0" dirty="0">
                <a:latin typeface="Calibri"/>
                <a:cs typeface="Calibri"/>
              </a:rPr>
              <a:t> responsable</a:t>
            </a:r>
            <a:r>
              <a:rPr b="0" spc="-1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de </a:t>
            </a:r>
            <a:r>
              <a:rPr b="0" dirty="0">
                <a:latin typeface="Calibri"/>
                <a:cs typeface="Calibri"/>
              </a:rPr>
              <a:t>la </a:t>
            </a:r>
            <a:r>
              <a:rPr b="0" spc="-5" dirty="0">
                <a:latin typeface="Calibri"/>
                <a:cs typeface="Calibri"/>
              </a:rPr>
              <a:t>subsistance</a:t>
            </a:r>
            <a:r>
              <a:rPr b="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(économique)</a:t>
            </a:r>
            <a:r>
              <a:rPr b="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de </a:t>
            </a:r>
            <a:r>
              <a:rPr b="0" dirty="0">
                <a:latin typeface="Calibri"/>
                <a:cs typeface="Calibri"/>
              </a:rPr>
              <a:t>la</a:t>
            </a:r>
            <a:r>
              <a:rPr b="0" spc="-1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famille.</a:t>
            </a: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150">
              <a:latin typeface="Calibri"/>
              <a:cs typeface="Calibri"/>
            </a:endParaRPr>
          </a:p>
          <a:p>
            <a:pPr marL="12700" marR="15875">
              <a:lnSpc>
                <a:spcPct val="99700"/>
              </a:lnSpc>
            </a:pPr>
            <a:r>
              <a:rPr b="0" spc="-5" dirty="0">
                <a:latin typeface="Calibri"/>
                <a:cs typeface="Calibri"/>
              </a:rPr>
              <a:t>Veuillez</a:t>
            </a:r>
            <a:r>
              <a:rPr b="0" spc="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noter</a:t>
            </a:r>
            <a:r>
              <a:rPr b="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que</a:t>
            </a:r>
            <a:r>
              <a:rPr b="0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le</a:t>
            </a:r>
            <a:r>
              <a:rPr b="0" spc="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terme</a:t>
            </a:r>
            <a:r>
              <a:rPr b="0" spc="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"long</a:t>
            </a:r>
            <a:r>
              <a:rPr b="0" spc="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terme"</a:t>
            </a:r>
            <a:r>
              <a:rPr b="0" spc="1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fait</a:t>
            </a:r>
            <a:r>
              <a:rPr b="0" spc="2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référence</a:t>
            </a:r>
            <a:r>
              <a:rPr b="0" dirty="0">
                <a:latin typeface="Calibri"/>
                <a:cs typeface="Calibri"/>
              </a:rPr>
              <a:t> à</a:t>
            </a:r>
            <a:r>
              <a:rPr b="0" spc="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l'horizon </a:t>
            </a:r>
            <a:r>
              <a:rPr b="0" spc="-48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temporel</a:t>
            </a:r>
            <a:r>
              <a:rPr b="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des</a:t>
            </a:r>
            <a:r>
              <a:rPr b="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effets</a:t>
            </a:r>
            <a:r>
              <a:rPr b="0" spc="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et</a:t>
            </a:r>
            <a:r>
              <a:rPr b="0" spc="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de</a:t>
            </a:r>
            <a:r>
              <a:rPr b="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l'impact de</a:t>
            </a:r>
            <a:r>
              <a:rPr b="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l'événement,</a:t>
            </a:r>
            <a:r>
              <a:rPr b="0" spc="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et</a:t>
            </a:r>
            <a:r>
              <a:rPr b="0" spc="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non</a:t>
            </a:r>
            <a:r>
              <a:rPr b="0" dirty="0">
                <a:latin typeface="Calibri"/>
                <a:cs typeface="Calibri"/>
              </a:rPr>
              <a:t> à</a:t>
            </a:r>
            <a:r>
              <a:rPr b="0" spc="-5" dirty="0">
                <a:latin typeface="Calibri"/>
                <a:cs typeface="Calibri"/>
              </a:rPr>
              <a:t> sa </a:t>
            </a:r>
            <a:r>
              <a:rPr b="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survenue</a:t>
            </a:r>
            <a:r>
              <a:rPr b="0" spc="-1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effective</a:t>
            </a:r>
            <a:r>
              <a:rPr b="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dans le</a:t>
            </a:r>
            <a:r>
              <a:rPr b="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temps.</a:t>
            </a: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643100" y="1028700"/>
            <a:ext cx="2603880" cy="761365"/>
          </a:xfrm>
          <a:prstGeom prst="rect">
            <a:avLst/>
          </a:prstGeom>
        </p:spPr>
      </p:pic>
      <p:sp>
        <p:nvSpPr>
          <p:cNvPr id="7" name="object 7"/>
          <p:cNvSpPr/>
          <p:nvPr/>
        </p:nvSpPr>
        <p:spPr>
          <a:xfrm>
            <a:off x="8864600" y="2380614"/>
            <a:ext cx="50800" cy="5132705"/>
          </a:xfrm>
          <a:custGeom>
            <a:avLst/>
            <a:gdLst/>
            <a:ahLst/>
            <a:cxnLst/>
            <a:rect l="l" t="t" r="r" b="b"/>
            <a:pathLst>
              <a:path w="50800" h="5132705">
                <a:moveTo>
                  <a:pt x="0" y="0"/>
                </a:moveTo>
                <a:lnTo>
                  <a:pt x="50800" y="5132705"/>
                </a:lnTo>
              </a:path>
            </a:pathLst>
          </a:custGeom>
          <a:ln w="3810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40"/>
              </a:lnSpc>
            </a:pPr>
            <a:r>
              <a:rPr dirty="0"/>
              <a:t>"Le</a:t>
            </a:r>
            <a:r>
              <a:rPr spc="-5" dirty="0"/>
              <a:t> soutien de</a:t>
            </a:r>
            <a:r>
              <a:rPr dirty="0"/>
              <a:t> la </a:t>
            </a:r>
            <a:r>
              <a:rPr spc="-5" dirty="0"/>
              <a:t>Commission</a:t>
            </a:r>
            <a:r>
              <a:rPr spc="5" dirty="0"/>
              <a:t> </a:t>
            </a:r>
            <a:r>
              <a:rPr spc="-5" dirty="0"/>
              <a:t>européenne</a:t>
            </a:r>
            <a:r>
              <a:rPr spc="-10" dirty="0"/>
              <a:t> </a:t>
            </a:r>
            <a:r>
              <a:rPr dirty="0"/>
              <a:t>à</a:t>
            </a:r>
            <a:r>
              <a:rPr spc="5" dirty="0"/>
              <a:t> </a:t>
            </a:r>
            <a:r>
              <a:rPr dirty="0"/>
              <a:t>la </a:t>
            </a:r>
            <a:r>
              <a:rPr spc="-5" dirty="0"/>
              <a:t>production</a:t>
            </a:r>
            <a:r>
              <a:rPr dirty="0"/>
              <a:t> </a:t>
            </a:r>
            <a:r>
              <a:rPr spc="-5" dirty="0"/>
              <a:t>de</a:t>
            </a:r>
            <a:r>
              <a:rPr dirty="0"/>
              <a:t> cette </a:t>
            </a:r>
            <a:r>
              <a:rPr spc="-5" dirty="0"/>
              <a:t>publication</a:t>
            </a:r>
            <a:r>
              <a:rPr dirty="0"/>
              <a:t> </a:t>
            </a:r>
            <a:r>
              <a:rPr spc="-5" dirty="0"/>
              <a:t>ne </a:t>
            </a:r>
            <a:r>
              <a:rPr dirty="0"/>
              <a:t>constitue</a:t>
            </a:r>
            <a:r>
              <a:rPr spc="-5" dirty="0"/>
              <a:t> pas une </a:t>
            </a:r>
            <a:r>
              <a:rPr dirty="0"/>
              <a:t>approbation</a:t>
            </a:r>
            <a:r>
              <a:rPr spc="5" dirty="0"/>
              <a:t> </a:t>
            </a:r>
            <a:r>
              <a:rPr spc="-5" dirty="0"/>
              <a:t>de</a:t>
            </a:r>
            <a:r>
              <a:rPr spc="-10" dirty="0"/>
              <a:t> </a:t>
            </a:r>
            <a:r>
              <a:rPr spc="-5" dirty="0"/>
              <a:t>son</a:t>
            </a:r>
            <a:r>
              <a:rPr dirty="0"/>
              <a:t> </a:t>
            </a:r>
            <a:r>
              <a:rPr spc="-5" dirty="0"/>
              <a:t>contenu,</a:t>
            </a:r>
            <a:r>
              <a:rPr spc="35" dirty="0"/>
              <a:t> </a:t>
            </a:r>
            <a:r>
              <a:rPr spc="-5" dirty="0"/>
              <a:t>qui</a:t>
            </a:r>
            <a:r>
              <a:rPr dirty="0"/>
              <a:t> reflète</a:t>
            </a:r>
            <a:r>
              <a:rPr spc="-5" dirty="0"/>
              <a:t> </a:t>
            </a:r>
            <a:r>
              <a:rPr spc="-15" dirty="0"/>
              <a:t>la</a:t>
            </a:r>
          </a:p>
          <a:p>
            <a:pPr marL="12700">
              <a:lnSpc>
                <a:spcPts val="1714"/>
              </a:lnSpc>
            </a:pPr>
            <a:r>
              <a:rPr spc="-30" dirty="0"/>
              <a:t>p</a:t>
            </a:r>
            <a:r>
              <a:rPr spc="-25" dirty="0"/>
              <a:t>os</a:t>
            </a:r>
            <a:r>
              <a:rPr spc="-30" dirty="0"/>
              <a:t>i</a:t>
            </a:r>
            <a:r>
              <a:rPr spc="-25" dirty="0"/>
              <a:t>t</a:t>
            </a:r>
            <a:r>
              <a:rPr spc="-30" dirty="0"/>
              <a:t>i</a:t>
            </a:r>
            <a:r>
              <a:rPr spc="-25" dirty="0"/>
              <a:t>o</a:t>
            </a:r>
            <a:r>
              <a:rPr dirty="0"/>
              <a:t>n</a:t>
            </a:r>
            <a:r>
              <a:rPr spc="-50" dirty="0"/>
              <a:t> </a:t>
            </a:r>
            <a:r>
              <a:rPr spc="-35" dirty="0"/>
              <a:t>d</a:t>
            </a:r>
            <a:r>
              <a:rPr dirty="0"/>
              <a:t>e</a:t>
            </a:r>
            <a:r>
              <a:rPr spc="-50" dirty="0"/>
              <a:t> </a:t>
            </a:r>
            <a:r>
              <a:rPr spc="-30" dirty="0"/>
              <a:t>l</a:t>
            </a:r>
            <a:r>
              <a:rPr dirty="0"/>
              <a:t>a</a:t>
            </a:r>
            <a:r>
              <a:rPr spc="-45" dirty="0"/>
              <a:t> </a:t>
            </a:r>
            <a:r>
              <a:rPr spc="-35" dirty="0"/>
              <a:t>C</a:t>
            </a:r>
            <a:r>
              <a:rPr spc="-25" dirty="0"/>
              <a:t>o</a:t>
            </a:r>
            <a:r>
              <a:rPr spc="-30" dirty="0"/>
              <a:t>m</a:t>
            </a:r>
            <a:r>
              <a:rPr spc="-25" dirty="0"/>
              <a:t>m</a:t>
            </a:r>
            <a:r>
              <a:rPr spc="-30" dirty="0"/>
              <a:t>i</a:t>
            </a:r>
            <a:r>
              <a:rPr spc="-25" dirty="0"/>
              <a:t>ss</a:t>
            </a:r>
            <a:r>
              <a:rPr spc="-30" dirty="0"/>
              <a:t>i</a:t>
            </a:r>
            <a:r>
              <a:rPr spc="-25" dirty="0"/>
              <a:t>o</a:t>
            </a:r>
            <a:r>
              <a:rPr dirty="0"/>
              <a:t>n</a:t>
            </a:r>
            <a:r>
              <a:rPr spc="-55" dirty="0"/>
              <a:t> </a:t>
            </a:r>
            <a:r>
              <a:rPr spc="-30" dirty="0"/>
              <a:t>eu</a:t>
            </a:r>
            <a:r>
              <a:rPr spc="-25" dirty="0"/>
              <a:t>ro</a:t>
            </a:r>
            <a:r>
              <a:rPr spc="-30" dirty="0"/>
              <a:t>péen</a:t>
            </a:r>
            <a:r>
              <a:rPr spc="-25" dirty="0"/>
              <a:t>n</a:t>
            </a:r>
            <a:r>
              <a:rPr spc="-30" dirty="0"/>
              <a:t>e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53744" y="1428122"/>
            <a:ext cx="8446770" cy="1290320"/>
          </a:xfrm>
          <a:prstGeom prst="rect">
            <a:avLst/>
          </a:prstGeom>
        </p:spPr>
        <p:txBody>
          <a:bodyPr vert="horz" wrap="square" lIns="0" tIns="1847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5"/>
              </a:spcBef>
            </a:pPr>
            <a:r>
              <a:rPr spc="-15" dirty="0"/>
              <a:t>Risques</a:t>
            </a:r>
            <a:r>
              <a:rPr spc="-25" dirty="0"/>
              <a:t> </a:t>
            </a:r>
            <a:r>
              <a:rPr spc="-10" dirty="0"/>
              <a:t>financiers</a:t>
            </a:r>
            <a:r>
              <a:rPr spc="-5" dirty="0"/>
              <a:t> </a:t>
            </a:r>
            <a:r>
              <a:rPr dirty="0"/>
              <a:t>basés</a:t>
            </a:r>
            <a:r>
              <a:rPr spc="-5" dirty="0"/>
              <a:t> sur </a:t>
            </a:r>
            <a:r>
              <a:rPr dirty="0"/>
              <a:t>l'impact</a:t>
            </a:r>
          </a:p>
          <a:p>
            <a:pPr marL="12700">
              <a:lnSpc>
                <a:spcPct val="100000"/>
              </a:lnSpc>
              <a:spcBef>
                <a:spcPts val="680"/>
              </a:spcBef>
              <a:tabLst>
                <a:tab pos="5420995" algn="l"/>
              </a:tabLst>
            </a:pPr>
            <a:r>
              <a:rPr sz="2200" spc="-20" dirty="0"/>
              <a:t>Ri</a:t>
            </a:r>
            <a:r>
              <a:rPr sz="2200" spc="-30" dirty="0"/>
              <a:t>s</a:t>
            </a:r>
            <a:r>
              <a:rPr sz="2200" spc="-20" dirty="0"/>
              <a:t>q</a:t>
            </a:r>
            <a:r>
              <a:rPr sz="2200" spc="-25" dirty="0"/>
              <a:t>u</a:t>
            </a:r>
            <a:r>
              <a:rPr sz="2200" dirty="0"/>
              <a:t>e</a:t>
            </a:r>
            <a:r>
              <a:rPr sz="2200" spc="-45" dirty="0"/>
              <a:t> </a:t>
            </a:r>
            <a:r>
              <a:rPr sz="2200" dirty="0"/>
              <a:t>spéc</a:t>
            </a:r>
            <a:r>
              <a:rPr sz="2200" spc="-10" dirty="0"/>
              <a:t>u</a:t>
            </a:r>
            <a:r>
              <a:rPr sz="2200" dirty="0"/>
              <a:t>lat</a:t>
            </a:r>
            <a:r>
              <a:rPr sz="2200" spc="-10" dirty="0"/>
              <a:t>i</a:t>
            </a:r>
            <a:r>
              <a:rPr sz="2200" dirty="0"/>
              <a:t>f	</a:t>
            </a:r>
            <a:r>
              <a:rPr sz="2200" spc="-20" dirty="0"/>
              <a:t>Ri</a:t>
            </a:r>
            <a:r>
              <a:rPr sz="2200" spc="-30" dirty="0"/>
              <a:t>s</a:t>
            </a:r>
            <a:r>
              <a:rPr sz="2200" spc="-20" dirty="0"/>
              <a:t>q</a:t>
            </a:r>
            <a:r>
              <a:rPr sz="2200" spc="-25" dirty="0"/>
              <a:t>u</a:t>
            </a:r>
            <a:r>
              <a:rPr sz="2200" dirty="0"/>
              <a:t>e</a:t>
            </a:r>
            <a:r>
              <a:rPr sz="2200" spc="-45" dirty="0"/>
              <a:t> </a:t>
            </a:r>
            <a:r>
              <a:rPr sz="2200" spc="-5" dirty="0"/>
              <a:t>fond</a:t>
            </a:r>
            <a:r>
              <a:rPr sz="2200" spc="-15" dirty="0"/>
              <a:t>a</a:t>
            </a:r>
            <a:r>
              <a:rPr sz="2200" spc="-5" dirty="0"/>
              <a:t>mental</a:t>
            </a:r>
            <a:endParaRPr sz="2200"/>
          </a:p>
        </p:txBody>
      </p:sp>
      <p:sp>
        <p:nvSpPr>
          <p:cNvPr id="3" name="object 3"/>
          <p:cNvSpPr txBox="1"/>
          <p:nvPr/>
        </p:nvSpPr>
        <p:spPr>
          <a:xfrm>
            <a:off x="1253744" y="3362452"/>
            <a:ext cx="4963795" cy="203136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>
              <a:lnSpc>
                <a:spcPct val="99600"/>
              </a:lnSpc>
              <a:spcBef>
                <a:spcPts val="110"/>
              </a:spcBef>
            </a:pPr>
            <a:r>
              <a:rPr sz="2200" spc="-5" dirty="0">
                <a:latin typeface="Calibri"/>
                <a:cs typeface="Calibri"/>
              </a:rPr>
              <a:t>C'est le </a:t>
            </a:r>
            <a:r>
              <a:rPr sz="2200" dirty="0">
                <a:latin typeface="Calibri"/>
                <a:cs typeface="Calibri"/>
              </a:rPr>
              <a:t>cas </a:t>
            </a:r>
            <a:r>
              <a:rPr sz="2200" spc="-5" dirty="0">
                <a:latin typeface="Calibri"/>
                <a:cs typeface="Calibri"/>
              </a:rPr>
              <a:t>typique de </a:t>
            </a:r>
            <a:r>
              <a:rPr sz="2200" dirty="0">
                <a:latin typeface="Calibri"/>
                <a:cs typeface="Calibri"/>
              </a:rPr>
              <a:t>tout </a:t>
            </a:r>
            <a:r>
              <a:rPr sz="2200" spc="-5" dirty="0">
                <a:latin typeface="Calibri"/>
                <a:cs typeface="Calibri"/>
              </a:rPr>
              <a:t>type 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d'investissement </a:t>
            </a:r>
            <a:r>
              <a:rPr sz="2200" dirty="0">
                <a:latin typeface="Calibri"/>
                <a:cs typeface="Calibri"/>
              </a:rPr>
              <a:t>: les </a:t>
            </a:r>
            <a:r>
              <a:rPr sz="2200" spc="-5" dirty="0">
                <a:latin typeface="Calibri"/>
                <a:cs typeface="Calibri"/>
              </a:rPr>
              <a:t>gens </a:t>
            </a:r>
            <a:r>
              <a:rPr sz="2200" dirty="0">
                <a:latin typeface="Calibri"/>
                <a:cs typeface="Calibri"/>
              </a:rPr>
              <a:t>engagent </a:t>
            </a:r>
            <a:r>
              <a:rPr sz="2200" spc="-5" dirty="0">
                <a:latin typeface="Calibri"/>
                <a:cs typeface="Calibri"/>
              </a:rPr>
              <a:t>une 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certaine somme d'argent dans une certaine </a:t>
            </a:r>
            <a:r>
              <a:rPr sz="2200" spc="-484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chose, </a:t>
            </a:r>
            <a:r>
              <a:rPr sz="2200" spc="-5" dirty="0">
                <a:latin typeface="Calibri"/>
                <a:cs typeface="Calibri"/>
              </a:rPr>
              <a:t>dans l'espoir qu'à un </a:t>
            </a:r>
            <a:r>
              <a:rPr sz="2200" dirty="0">
                <a:latin typeface="Calibri"/>
                <a:cs typeface="Calibri"/>
              </a:rPr>
              <a:t>moment 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donné, </a:t>
            </a:r>
            <a:r>
              <a:rPr sz="2200" dirty="0">
                <a:latin typeface="Calibri"/>
                <a:cs typeface="Calibri"/>
              </a:rPr>
              <a:t>cette chose </a:t>
            </a:r>
            <a:r>
              <a:rPr sz="2200" spc="-5" dirty="0">
                <a:latin typeface="Calibri"/>
                <a:cs typeface="Calibri"/>
              </a:rPr>
              <a:t>générera plus d'argent 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que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ce </a:t>
            </a:r>
            <a:r>
              <a:rPr sz="2200" spc="-5" dirty="0">
                <a:latin typeface="Calibri"/>
                <a:cs typeface="Calibri"/>
              </a:rPr>
              <a:t>qu'elle </a:t>
            </a:r>
            <a:r>
              <a:rPr sz="2200" dirty="0">
                <a:latin typeface="Calibri"/>
                <a:cs typeface="Calibri"/>
              </a:rPr>
              <a:t>a </a:t>
            </a:r>
            <a:r>
              <a:rPr sz="2200" spc="-5" dirty="0">
                <a:latin typeface="Calibri"/>
                <a:cs typeface="Calibri"/>
              </a:rPr>
              <a:t>réellement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coûté.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53744" y="5708142"/>
            <a:ext cx="4862195" cy="203073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>
              <a:lnSpc>
                <a:spcPct val="99600"/>
              </a:lnSpc>
              <a:spcBef>
                <a:spcPts val="110"/>
              </a:spcBef>
            </a:pPr>
            <a:r>
              <a:rPr sz="2200" spc="-5" dirty="0">
                <a:latin typeface="Calibri"/>
                <a:cs typeface="Calibri"/>
              </a:rPr>
              <a:t>En </a:t>
            </a:r>
            <a:r>
              <a:rPr sz="2200" dirty="0">
                <a:latin typeface="Calibri"/>
                <a:cs typeface="Calibri"/>
              </a:rPr>
              <a:t>général, </a:t>
            </a:r>
            <a:r>
              <a:rPr sz="2200" spc="-5" dirty="0">
                <a:latin typeface="Calibri"/>
                <a:cs typeface="Calibri"/>
              </a:rPr>
              <a:t>l'élément de risque </a:t>
            </a:r>
            <a:r>
              <a:rPr sz="2200" dirty="0">
                <a:latin typeface="Calibri"/>
                <a:cs typeface="Calibri"/>
              </a:rPr>
              <a:t>est 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inaliénable pour </a:t>
            </a:r>
            <a:r>
              <a:rPr sz="2200" dirty="0">
                <a:latin typeface="Calibri"/>
                <a:cs typeface="Calibri"/>
              </a:rPr>
              <a:t>tout type 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d'investissement, </a:t>
            </a:r>
            <a:r>
              <a:rPr sz="2200" dirty="0">
                <a:latin typeface="Calibri"/>
                <a:cs typeface="Calibri"/>
              </a:rPr>
              <a:t>et il existe </a:t>
            </a:r>
            <a:r>
              <a:rPr sz="2200" spc="-5" dirty="0">
                <a:latin typeface="Calibri"/>
                <a:cs typeface="Calibri"/>
              </a:rPr>
              <a:t>par défaut. Le </a:t>
            </a:r>
            <a:r>
              <a:rPr sz="2200" spc="-484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véritable problème se pose lorsqu'il </a:t>
            </a:r>
            <a:r>
              <a:rPr sz="2200" dirty="0">
                <a:latin typeface="Calibri"/>
                <a:cs typeface="Calibri"/>
              </a:rPr>
              <a:t>est 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sous-estimé, non pris</a:t>
            </a:r>
            <a:r>
              <a:rPr sz="2200" dirty="0">
                <a:latin typeface="Calibri"/>
                <a:cs typeface="Calibri"/>
              </a:rPr>
              <a:t> en</a:t>
            </a:r>
            <a:r>
              <a:rPr sz="2200" spc="-5" dirty="0">
                <a:latin typeface="Calibri"/>
                <a:cs typeface="Calibri"/>
              </a:rPr>
              <a:t> compte ou </a:t>
            </a:r>
            <a:r>
              <a:rPr sz="2200" spc="-10" dirty="0">
                <a:latin typeface="Calibri"/>
                <a:cs typeface="Calibri"/>
              </a:rPr>
              <a:t>plus </a:t>
            </a:r>
            <a:r>
              <a:rPr sz="2200" spc="-5" dirty="0">
                <a:latin typeface="Calibri"/>
                <a:cs typeface="Calibri"/>
              </a:rPr>
              <a:t> simplement ignoré.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62673" y="3362452"/>
            <a:ext cx="4920615" cy="26993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>
              <a:lnSpc>
                <a:spcPct val="99600"/>
              </a:lnSpc>
              <a:spcBef>
                <a:spcPts val="110"/>
              </a:spcBef>
            </a:pPr>
            <a:r>
              <a:rPr sz="2200" spc="-5" dirty="0">
                <a:latin typeface="Calibri"/>
                <a:cs typeface="Calibri"/>
              </a:rPr>
              <a:t>Lorsque les </a:t>
            </a:r>
            <a:r>
              <a:rPr sz="2200" dirty="0">
                <a:latin typeface="Calibri"/>
                <a:cs typeface="Calibri"/>
              </a:rPr>
              <a:t>événements </a:t>
            </a:r>
            <a:r>
              <a:rPr sz="2200" spc="-5" dirty="0">
                <a:latin typeface="Calibri"/>
                <a:cs typeface="Calibri"/>
              </a:rPr>
              <a:t>générés par </a:t>
            </a:r>
            <a:r>
              <a:rPr sz="2200" dirty="0">
                <a:latin typeface="Calibri"/>
                <a:cs typeface="Calibri"/>
              </a:rPr>
              <a:t>le 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risque </a:t>
            </a:r>
            <a:r>
              <a:rPr sz="2200" spc="-5" dirty="0">
                <a:latin typeface="Calibri"/>
                <a:cs typeface="Calibri"/>
              </a:rPr>
              <a:t>ont un impact sur une personne </a:t>
            </a:r>
            <a:r>
              <a:rPr sz="2200" dirty="0">
                <a:latin typeface="Calibri"/>
                <a:cs typeface="Calibri"/>
              </a:rPr>
              <a:t>en 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particulier, </a:t>
            </a:r>
            <a:r>
              <a:rPr sz="2200" dirty="0">
                <a:latin typeface="Calibri"/>
                <a:cs typeface="Calibri"/>
              </a:rPr>
              <a:t>et </a:t>
            </a:r>
            <a:r>
              <a:rPr sz="2200" spc="-5" dirty="0">
                <a:latin typeface="Calibri"/>
                <a:cs typeface="Calibri"/>
              </a:rPr>
              <a:t>sur les personnes qui 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l'entourent </a:t>
            </a:r>
            <a:r>
              <a:rPr sz="2200" dirty="0">
                <a:latin typeface="Calibri"/>
                <a:cs typeface="Calibri"/>
              </a:rPr>
              <a:t>au </a:t>
            </a:r>
            <a:r>
              <a:rPr sz="2200" spc="-5" dirty="0">
                <a:latin typeface="Calibri"/>
                <a:cs typeface="Calibri"/>
              </a:rPr>
              <a:t>maximum, on parle de </a:t>
            </a:r>
            <a:r>
              <a:rPr sz="2200" dirty="0">
                <a:latin typeface="Calibri"/>
                <a:cs typeface="Calibri"/>
              </a:rPr>
              <a:t> "risque </a:t>
            </a:r>
            <a:r>
              <a:rPr sz="2200" spc="-5" dirty="0">
                <a:latin typeface="Calibri"/>
                <a:cs typeface="Calibri"/>
              </a:rPr>
              <a:t>spécifique", c'est-à-dire que les 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résultats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négatifs de l'événement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n'ont pas </a:t>
            </a:r>
            <a:r>
              <a:rPr sz="2200" spc="-48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de répercussions négatives </a:t>
            </a:r>
            <a:r>
              <a:rPr sz="2200" dirty="0">
                <a:latin typeface="Calibri"/>
                <a:cs typeface="Calibri"/>
              </a:rPr>
              <a:t>en </a:t>
            </a:r>
            <a:r>
              <a:rPr sz="2200" spc="-5" dirty="0">
                <a:latin typeface="Calibri"/>
                <a:cs typeface="Calibri"/>
              </a:rPr>
              <a:t>dehors des 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personnes directement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impliquées.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62673" y="6377178"/>
            <a:ext cx="4516120" cy="102870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 algn="just">
              <a:lnSpc>
                <a:spcPts val="2630"/>
              </a:lnSpc>
              <a:spcBef>
                <a:spcPts val="195"/>
              </a:spcBef>
            </a:pPr>
            <a:r>
              <a:rPr sz="2200" spc="-5" dirty="0">
                <a:latin typeface="Calibri"/>
                <a:cs typeface="Calibri"/>
              </a:rPr>
              <a:t>Les exemples de risques fondamentaux </a:t>
            </a:r>
            <a:r>
              <a:rPr sz="2200" spc="-484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sont plus courants, par exemple dans </a:t>
            </a:r>
            <a:r>
              <a:rPr sz="2200" dirty="0">
                <a:latin typeface="Calibri"/>
                <a:cs typeface="Calibri"/>
              </a:rPr>
              <a:t>la </a:t>
            </a:r>
            <a:r>
              <a:rPr sz="2200" spc="-484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gestion</a:t>
            </a:r>
            <a:r>
              <a:rPr sz="2200" spc="-5" dirty="0">
                <a:latin typeface="Calibri"/>
                <a:cs typeface="Calibri"/>
              </a:rPr>
              <a:t> des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dépenses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du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ménage.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101321" y="2357374"/>
            <a:ext cx="1802130" cy="361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b="1" spc="-20" dirty="0">
                <a:latin typeface="Calibri"/>
                <a:cs typeface="Calibri"/>
              </a:rPr>
              <a:t>Risque</a:t>
            </a:r>
            <a:r>
              <a:rPr sz="2200" b="1" spc="-100" dirty="0">
                <a:latin typeface="Calibri"/>
                <a:cs typeface="Calibri"/>
              </a:rPr>
              <a:t> </a:t>
            </a:r>
            <a:r>
              <a:rPr sz="2200" b="1" spc="-5" dirty="0">
                <a:latin typeface="Calibri"/>
                <a:cs typeface="Calibri"/>
              </a:rPr>
              <a:t>statique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101321" y="3362452"/>
            <a:ext cx="5014595" cy="203136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>
              <a:lnSpc>
                <a:spcPct val="99600"/>
              </a:lnSpc>
              <a:spcBef>
                <a:spcPts val="110"/>
              </a:spcBef>
            </a:pPr>
            <a:r>
              <a:rPr sz="2200" spc="-5" dirty="0">
                <a:latin typeface="Calibri"/>
                <a:cs typeface="Calibri"/>
              </a:rPr>
              <a:t>Le risque statique fait référence </a:t>
            </a:r>
            <a:r>
              <a:rPr sz="2200" dirty="0">
                <a:latin typeface="Calibri"/>
                <a:cs typeface="Calibri"/>
              </a:rPr>
              <a:t>à </a:t>
            </a:r>
            <a:r>
              <a:rPr sz="2200" spc="-5" dirty="0">
                <a:latin typeface="Calibri"/>
                <a:cs typeface="Calibri"/>
              </a:rPr>
              <a:t>une perte </a:t>
            </a:r>
            <a:r>
              <a:rPr sz="2200" spc="-484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financière qui pourrait être </a:t>
            </a:r>
            <a:r>
              <a:rPr sz="2200" dirty="0">
                <a:latin typeface="Calibri"/>
                <a:cs typeface="Calibri"/>
              </a:rPr>
              <a:t>causée </a:t>
            </a:r>
            <a:r>
              <a:rPr sz="2200" spc="-5" dirty="0">
                <a:latin typeface="Calibri"/>
                <a:cs typeface="Calibri"/>
              </a:rPr>
              <a:t>par un </a:t>
            </a:r>
            <a:r>
              <a:rPr sz="2200" dirty="0">
                <a:latin typeface="Calibri"/>
                <a:cs typeface="Calibri"/>
              </a:rPr>
              <a:t> événement </a:t>
            </a:r>
            <a:r>
              <a:rPr sz="2200" spc="-5" dirty="0">
                <a:latin typeface="Calibri"/>
                <a:cs typeface="Calibri"/>
              </a:rPr>
              <a:t>systémique ou non lié </a:t>
            </a:r>
            <a:r>
              <a:rPr sz="2200" dirty="0">
                <a:latin typeface="Calibri"/>
                <a:cs typeface="Calibri"/>
              </a:rPr>
              <a:t>à 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l'économie. </a:t>
            </a:r>
            <a:r>
              <a:rPr sz="2200" spc="-5" dirty="0">
                <a:latin typeface="Calibri"/>
                <a:cs typeface="Calibri"/>
              </a:rPr>
              <a:t>L'événement déclencheur se 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produit </a:t>
            </a:r>
            <a:r>
              <a:rPr sz="2200" i="1" dirty="0">
                <a:latin typeface="Calibri"/>
                <a:cs typeface="Calibri"/>
              </a:rPr>
              <a:t>ici </a:t>
            </a:r>
            <a:r>
              <a:rPr sz="2200" dirty="0">
                <a:latin typeface="Calibri"/>
                <a:cs typeface="Calibri"/>
              </a:rPr>
              <a:t>et </a:t>
            </a:r>
            <a:r>
              <a:rPr sz="2200" i="1" spc="-5" dirty="0">
                <a:latin typeface="Calibri"/>
                <a:cs typeface="Calibri"/>
              </a:rPr>
              <a:t>maintenant </a:t>
            </a:r>
            <a:r>
              <a:rPr sz="2200" dirty="0">
                <a:latin typeface="Calibri"/>
                <a:cs typeface="Calibri"/>
              </a:rPr>
              <a:t>et il </a:t>
            </a:r>
            <a:r>
              <a:rPr sz="2200" spc="-10" dirty="0">
                <a:latin typeface="Calibri"/>
                <a:cs typeface="Calibri"/>
              </a:rPr>
              <a:t>est 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généralement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couvert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par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une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assurance.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101321" y="5707380"/>
            <a:ext cx="2155825" cy="361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b="1" spc="-20" dirty="0">
                <a:latin typeface="Calibri"/>
                <a:cs typeface="Calibri"/>
              </a:rPr>
              <a:t>Ri</a:t>
            </a:r>
            <a:r>
              <a:rPr sz="2200" b="1" spc="-30" dirty="0">
                <a:latin typeface="Calibri"/>
                <a:cs typeface="Calibri"/>
              </a:rPr>
              <a:t>s</a:t>
            </a:r>
            <a:r>
              <a:rPr sz="2200" b="1" spc="-20" dirty="0">
                <a:latin typeface="Calibri"/>
                <a:cs typeface="Calibri"/>
              </a:rPr>
              <a:t>q</a:t>
            </a:r>
            <a:r>
              <a:rPr sz="2200" b="1" spc="-25" dirty="0">
                <a:latin typeface="Calibri"/>
                <a:cs typeface="Calibri"/>
              </a:rPr>
              <a:t>u</a:t>
            </a:r>
            <a:r>
              <a:rPr sz="2200" b="1" dirty="0">
                <a:latin typeface="Calibri"/>
                <a:cs typeface="Calibri"/>
              </a:rPr>
              <a:t>e</a:t>
            </a:r>
            <a:r>
              <a:rPr sz="2200" b="1" spc="-45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dyn</a:t>
            </a:r>
            <a:r>
              <a:rPr sz="2200" b="1" spc="-10" dirty="0">
                <a:latin typeface="Calibri"/>
                <a:cs typeface="Calibri"/>
              </a:rPr>
              <a:t>a</a:t>
            </a:r>
            <a:r>
              <a:rPr sz="2200" b="1" spc="-5" dirty="0">
                <a:latin typeface="Calibri"/>
                <a:cs typeface="Calibri"/>
              </a:rPr>
              <a:t>mique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101321" y="6712457"/>
            <a:ext cx="5065395" cy="2032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>
              <a:lnSpc>
                <a:spcPct val="99700"/>
              </a:lnSpc>
              <a:spcBef>
                <a:spcPts val="110"/>
              </a:spcBef>
            </a:pPr>
            <a:r>
              <a:rPr sz="2200" dirty="0">
                <a:latin typeface="Calibri"/>
                <a:cs typeface="Calibri"/>
              </a:rPr>
              <a:t>Il </a:t>
            </a:r>
            <a:r>
              <a:rPr sz="2200" spc="-5" dirty="0">
                <a:latin typeface="Calibri"/>
                <a:cs typeface="Calibri"/>
              </a:rPr>
              <a:t>dépend des événements 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macroéconomiques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qui ont un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impact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direct </a:t>
            </a:r>
            <a:r>
              <a:rPr sz="2200" spc="-48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sur </a:t>
            </a:r>
            <a:r>
              <a:rPr sz="2200" dirty="0">
                <a:latin typeface="Calibri"/>
                <a:cs typeface="Calibri"/>
              </a:rPr>
              <a:t>les </a:t>
            </a:r>
            <a:r>
              <a:rPr sz="2200" spc="-5" dirty="0">
                <a:latin typeface="Calibri"/>
                <a:cs typeface="Calibri"/>
              </a:rPr>
              <a:t>finances personnelles de </a:t>
            </a:r>
            <a:r>
              <a:rPr sz="2200" dirty="0">
                <a:latin typeface="Calibri"/>
                <a:cs typeface="Calibri"/>
              </a:rPr>
              <a:t>chacun - 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qu'il </a:t>
            </a:r>
            <a:r>
              <a:rPr sz="2200" dirty="0">
                <a:latin typeface="Calibri"/>
                <a:cs typeface="Calibri"/>
              </a:rPr>
              <a:t>le </a:t>
            </a:r>
            <a:r>
              <a:rPr sz="2200" spc="-5" dirty="0">
                <a:latin typeface="Calibri"/>
                <a:cs typeface="Calibri"/>
              </a:rPr>
              <a:t>veuille ou non... (par exemple, 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l'inflation, </a:t>
            </a:r>
            <a:r>
              <a:rPr sz="2200" dirty="0">
                <a:latin typeface="Calibri"/>
                <a:cs typeface="Calibri"/>
              </a:rPr>
              <a:t>la </a:t>
            </a:r>
            <a:r>
              <a:rPr sz="2200" spc="-5" dirty="0">
                <a:latin typeface="Calibri"/>
                <a:cs typeface="Calibri"/>
              </a:rPr>
              <a:t>hausse du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coût </a:t>
            </a:r>
            <a:r>
              <a:rPr sz="2200" spc="-5" dirty="0">
                <a:latin typeface="Calibri"/>
                <a:cs typeface="Calibri"/>
              </a:rPr>
              <a:t>des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matières 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premières).</a:t>
            </a:r>
            <a:endParaRPr sz="2200">
              <a:latin typeface="Calibri"/>
              <a:cs typeface="Calibri"/>
            </a:endParaRPr>
          </a:p>
        </p:txBody>
      </p:sp>
      <p:pic>
        <p:nvPicPr>
          <p:cNvPr id="11" name="object 1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643100" y="1029335"/>
            <a:ext cx="2603880" cy="761365"/>
          </a:xfrm>
          <a:prstGeom prst="rect">
            <a:avLst/>
          </a:prstGeom>
        </p:spPr>
      </p:pic>
      <p:sp>
        <p:nvSpPr>
          <p:cNvPr id="12" name="object 12"/>
          <p:cNvSpPr/>
          <p:nvPr/>
        </p:nvSpPr>
        <p:spPr>
          <a:xfrm>
            <a:off x="11904980" y="2411095"/>
            <a:ext cx="0" cy="5464810"/>
          </a:xfrm>
          <a:custGeom>
            <a:avLst/>
            <a:gdLst/>
            <a:ahLst/>
            <a:cxnLst/>
            <a:rect l="l" t="t" r="r" b="b"/>
            <a:pathLst>
              <a:path h="5464809">
                <a:moveTo>
                  <a:pt x="0" y="0"/>
                </a:moveTo>
                <a:lnTo>
                  <a:pt x="0" y="5464809"/>
                </a:lnTo>
              </a:path>
            </a:pathLst>
          </a:custGeom>
          <a:ln w="3810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466204" y="2411095"/>
            <a:ext cx="0" cy="5464810"/>
          </a:xfrm>
          <a:custGeom>
            <a:avLst/>
            <a:gdLst/>
            <a:ahLst/>
            <a:cxnLst/>
            <a:rect l="l" t="t" r="r" b="b"/>
            <a:pathLst>
              <a:path h="5464809">
                <a:moveTo>
                  <a:pt x="0" y="0"/>
                </a:moveTo>
                <a:lnTo>
                  <a:pt x="0" y="5464809"/>
                </a:lnTo>
              </a:path>
            </a:pathLst>
          </a:custGeom>
          <a:ln w="3810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40"/>
              </a:lnSpc>
            </a:pPr>
            <a:r>
              <a:rPr dirty="0"/>
              <a:t>"Le</a:t>
            </a:r>
            <a:r>
              <a:rPr spc="-5" dirty="0"/>
              <a:t> soutien de</a:t>
            </a:r>
            <a:r>
              <a:rPr dirty="0"/>
              <a:t> la </a:t>
            </a:r>
            <a:r>
              <a:rPr spc="-5" dirty="0"/>
              <a:t>Commission</a:t>
            </a:r>
            <a:r>
              <a:rPr spc="5" dirty="0"/>
              <a:t> </a:t>
            </a:r>
            <a:r>
              <a:rPr spc="-5" dirty="0"/>
              <a:t>européenne</a:t>
            </a:r>
            <a:r>
              <a:rPr spc="-10" dirty="0"/>
              <a:t> </a:t>
            </a:r>
            <a:r>
              <a:rPr dirty="0"/>
              <a:t>à</a:t>
            </a:r>
            <a:r>
              <a:rPr spc="5" dirty="0"/>
              <a:t> </a:t>
            </a:r>
            <a:r>
              <a:rPr dirty="0"/>
              <a:t>la </a:t>
            </a:r>
            <a:r>
              <a:rPr spc="-5" dirty="0"/>
              <a:t>production</a:t>
            </a:r>
            <a:r>
              <a:rPr dirty="0"/>
              <a:t> </a:t>
            </a:r>
            <a:r>
              <a:rPr spc="-5" dirty="0"/>
              <a:t>de</a:t>
            </a:r>
            <a:r>
              <a:rPr dirty="0"/>
              <a:t> cette </a:t>
            </a:r>
            <a:r>
              <a:rPr spc="-5" dirty="0"/>
              <a:t>publication</a:t>
            </a:r>
            <a:r>
              <a:rPr dirty="0"/>
              <a:t> </a:t>
            </a:r>
            <a:r>
              <a:rPr spc="-5" dirty="0"/>
              <a:t>ne </a:t>
            </a:r>
            <a:r>
              <a:rPr dirty="0"/>
              <a:t>constitue</a:t>
            </a:r>
            <a:r>
              <a:rPr spc="-5" dirty="0"/>
              <a:t> pas une </a:t>
            </a:r>
            <a:r>
              <a:rPr dirty="0"/>
              <a:t>approbation</a:t>
            </a:r>
            <a:r>
              <a:rPr spc="5" dirty="0"/>
              <a:t> </a:t>
            </a:r>
            <a:r>
              <a:rPr spc="-5" dirty="0"/>
              <a:t>de</a:t>
            </a:r>
            <a:r>
              <a:rPr spc="-10" dirty="0"/>
              <a:t> </a:t>
            </a:r>
            <a:r>
              <a:rPr spc="-5" dirty="0"/>
              <a:t>son</a:t>
            </a:r>
            <a:r>
              <a:rPr dirty="0"/>
              <a:t> </a:t>
            </a:r>
            <a:r>
              <a:rPr spc="-5" dirty="0"/>
              <a:t>contenu,</a:t>
            </a:r>
            <a:r>
              <a:rPr spc="35" dirty="0"/>
              <a:t> </a:t>
            </a:r>
            <a:r>
              <a:rPr spc="-5" dirty="0"/>
              <a:t>qui</a:t>
            </a:r>
            <a:r>
              <a:rPr dirty="0"/>
              <a:t> reflète</a:t>
            </a:r>
            <a:r>
              <a:rPr spc="-5" dirty="0"/>
              <a:t> </a:t>
            </a:r>
            <a:r>
              <a:rPr spc="-15" dirty="0"/>
              <a:t>la</a:t>
            </a:r>
          </a:p>
          <a:p>
            <a:pPr marL="12700">
              <a:lnSpc>
                <a:spcPts val="1714"/>
              </a:lnSpc>
            </a:pPr>
            <a:r>
              <a:rPr spc="-30" dirty="0"/>
              <a:t>p</a:t>
            </a:r>
            <a:r>
              <a:rPr spc="-25" dirty="0"/>
              <a:t>os</a:t>
            </a:r>
            <a:r>
              <a:rPr spc="-30" dirty="0"/>
              <a:t>i</a:t>
            </a:r>
            <a:r>
              <a:rPr spc="-25" dirty="0"/>
              <a:t>t</a:t>
            </a:r>
            <a:r>
              <a:rPr spc="-30" dirty="0"/>
              <a:t>i</a:t>
            </a:r>
            <a:r>
              <a:rPr spc="-25" dirty="0"/>
              <a:t>o</a:t>
            </a:r>
            <a:r>
              <a:rPr dirty="0"/>
              <a:t>n</a:t>
            </a:r>
            <a:r>
              <a:rPr spc="-50" dirty="0"/>
              <a:t> </a:t>
            </a:r>
            <a:r>
              <a:rPr spc="-35" dirty="0"/>
              <a:t>d</a:t>
            </a:r>
            <a:r>
              <a:rPr dirty="0"/>
              <a:t>e</a:t>
            </a:r>
            <a:r>
              <a:rPr spc="-50" dirty="0"/>
              <a:t> </a:t>
            </a:r>
            <a:r>
              <a:rPr spc="-30" dirty="0"/>
              <a:t>l</a:t>
            </a:r>
            <a:r>
              <a:rPr dirty="0"/>
              <a:t>a</a:t>
            </a:r>
            <a:r>
              <a:rPr spc="-45" dirty="0"/>
              <a:t> </a:t>
            </a:r>
            <a:r>
              <a:rPr spc="-35" dirty="0"/>
              <a:t>C</a:t>
            </a:r>
            <a:r>
              <a:rPr spc="-25" dirty="0"/>
              <a:t>o</a:t>
            </a:r>
            <a:r>
              <a:rPr spc="-30" dirty="0"/>
              <a:t>m</a:t>
            </a:r>
            <a:r>
              <a:rPr spc="-25" dirty="0"/>
              <a:t>m</a:t>
            </a:r>
            <a:r>
              <a:rPr spc="-30" dirty="0"/>
              <a:t>i</a:t>
            </a:r>
            <a:r>
              <a:rPr spc="-25" dirty="0"/>
              <a:t>ss</a:t>
            </a:r>
            <a:r>
              <a:rPr spc="-30" dirty="0"/>
              <a:t>i</a:t>
            </a:r>
            <a:r>
              <a:rPr spc="-25" dirty="0"/>
              <a:t>o</a:t>
            </a:r>
            <a:r>
              <a:rPr dirty="0"/>
              <a:t>n</a:t>
            </a:r>
            <a:r>
              <a:rPr spc="-55" dirty="0"/>
              <a:t> </a:t>
            </a:r>
            <a:r>
              <a:rPr spc="-30" dirty="0"/>
              <a:t>eu</a:t>
            </a:r>
            <a:r>
              <a:rPr spc="-25" dirty="0"/>
              <a:t>ro</a:t>
            </a:r>
            <a:r>
              <a:rPr spc="-30" dirty="0"/>
              <a:t>péen</a:t>
            </a:r>
            <a:r>
              <a:rPr spc="-25" dirty="0"/>
              <a:t>n</a:t>
            </a:r>
            <a:r>
              <a:rPr spc="-30" dirty="0"/>
              <a:t>e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6393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2355</Words>
  <Application>Microsoft Office PowerPoint</Application>
  <PresentationFormat>Personalizzato</PresentationFormat>
  <Paragraphs>184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19" baseType="lpstr">
      <vt:lpstr>Office Theme</vt:lpstr>
      <vt:lpstr>ﬂy-project.eu</vt:lpstr>
      <vt:lpstr>Objectifs et buts À la fin de ce module, vous serez en mesure de :</vt:lpstr>
      <vt:lpstr>Index</vt:lpstr>
      <vt:lpstr>Unité 1 : Que signifie le risque financier ?</vt:lpstr>
      <vt:lpstr>Quatre grands groupes de risques financiers</vt:lpstr>
      <vt:lpstr>Risques financiers généraux Risque financier systémique</vt:lpstr>
      <vt:lpstr>Risques financiers individuels Risque de revenu Risque lié aux dépenses</vt:lpstr>
      <vt:lpstr>liés au</vt:lpstr>
      <vt:lpstr>Risques financiers basés sur l'impact Risque spéculatif Risque fondamental</vt:lpstr>
      <vt:lpstr>Unité 2 : Comment atténuer le risque financier ?</vt:lpstr>
      <vt:lpstr>Gestion des revenus</vt:lpstr>
      <vt:lpstr>Gestion des dépenses</vt:lpstr>
      <vt:lpstr>Gestion des actifs/investissements</vt:lpstr>
      <vt:lpstr>Gestion des dettes et du crédit</vt:lpstr>
      <vt:lpstr>Conscience sociale de l'environnement</vt:lpstr>
      <vt:lpstr>Résumé</vt:lpstr>
      <vt:lpstr>Diapositiva 17</vt:lpstr>
      <vt:lpstr>Diapositiva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ﬂy-project.eu</dc:title>
  <dc:creator>Dell</dc:creator>
  <cp:lastModifiedBy>Dell</cp:lastModifiedBy>
  <cp:revision>1</cp:revision>
  <dcterms:created xsi:type="dcterms:W3CDTF">2023-02-01T14:41:44Z</dcterms:created>
  <dcterms:modified xsi:type="dcterms:W3CDTF">2023-02-01T14:44:06Z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2023-02-01T00:00:00Z</vt:filetime>
  </property>
</Properties>
</file>