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8288000" cy="10287000"/>
  <p:notesSz cx="18288000" cy="10287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7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31" name="PlaceHolder 2"/>
          <p:cNvSpPr>
            <a:spLocks noGrp="1"/>
          </p:cNvSpPr>
          <p:nvPr>
            <p:ph/>
          </p:nvPr>
        </p:nvSpPr>
        <p:spPr>
          <a:xfrm>
            <a:off x="914400" y="240696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32" name="PlaceHolder 3"/>
          <p:cNvSpPr>
            <a:spLocks noGrp="1"/>
          </p:cNvSpPr>
          <p:nvPr>
            <p:ph/>
          </p:nvPr>
        </p:nvSpPr>
        <p:spPr>
          <a:xfrm>
            <a:off x="914400" y="552312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34"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35"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36" name="PlaceHolder 4"/>
          <p:cNvSpPr>
            <a:spLocks noGrp="1"/>
          </p:cNvSpPr>
          <p:nvPr>
            <p:ph/>
          </p:nvPr>
        </p:nvSpPr>
        <p:spPr>
          <a:xfrm>
            <a:off x="91440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37" name="PlaceHolder 5"/>
          <p:cNvSpPr>
            <a:spLocks noGrp="1"/>
          </p:cNvSpPr>
          <p:nvPr>
            <p:ph/>
          </p:nvPr>
        </p:nvSpPr>
        <p:spPr>
          <a:xfrm>
            <a:off x="934812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39" name="PlaceHolder 2"/>
          <p:cNvSpPr>
            <a:spLocks noGrp="1"/>
          </p:cNvSpPr>
          <p:nvPr>
            <p:ph/>
          </p:nvPr>
        </p:nvSpPr>
        <p:spPr>
          <a:xfrm>
            <a:off x="91440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40" name="PlaceHolder 3"/>
          <p:cNvSpPr>
            <a:spLocks noGrp="1"/>
          </p:cNvSpPr>
          <p:nvPr>
            <p:ph/>
          </p:nvPr>
        </p:nvSpPr>
        <p:spPr>
          <a:xfrm>
            <a:off x="647928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41" name="PlaceHolder 4"/>
          <p:cNvSpPr>
            <a:spLocks noGrp="1"/>
          </p:cNvSpPr>
          <p:nvPr>
            <p:ph/>
          </p:nvPr>
        </p:nvSpPr>
        <p:spPr>
          <a:xfrm>
            <a:off x="1204416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42" name="PlaceHolder 5"/>
          <p:cNvSpPr>
            <a:spLocks noGrp="1"/>
          </p:cNvSpPr>
          <p:nvPr>
            <p:ph/>
          </p:nvPr>
        </p:nvSpPr>
        <p:spPr>
          <a:xfrm>
            <a:off x="91440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43" name="PlaceHolder 6"/>
          <p:cNvSpPr>
            <a:spLocks noGrp="1"/>
          </p:cNvSpPr>
          <p:nvPr>
            <p:ph/>
          </p:nvPr>
        </p:nvSpPr>
        <p:spPr>
          <a:xfrm>
            <a:off x="647928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44" name="PlaceHolder 7"/>
          <p:cNvSpPr>
            <a:spLocks noGrp="1"/>
          </p:cNvSpPr>
          <p:nvPr>
            <p:ph/>
          </p:nvPr>
        </p:nvSpPr>
        <p:spPr>
          <a:xfrm>
            <a:off x="1204416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53" name="PlaceHolder 2"/>
          <p:cNvSpPr>
            <a:spLocks noGrp="1"/>
          </p:cNvSpPr>
          <p:nvPr>
            <p:ph type="subTitle"/>
          </p:nvPr>
        </p:nvSpPr>
        <p:spPr>
          <a:xfrm>
            <a:off x="914400" y="2406960"/>
            <a:ext cx="16458840" cy="596592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55" name="PlaceHolder 2"/>
          <p:cNvSpPr>
            <a:spLocks noGrp="1"/>
          </p:cNvSpPr>
          <p:nvPr>
            <p:ph/>
          </p:nvPr>
        </p:nvSpPr>
        <p:spPr>
          <a:xfrm>
            <a:off x="914400" y="2406960"/>
            <a:ext cx="1645884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57" name="PlaceHolder 2"/>
          <p:cNvSpPr>
            <a:spLocks noGrp="1"/>
          </p:cNvSpPr>
          <p:nvPr>
            <p:ph/>
          </p:nvPr>
        </p:nvSpPr>
        <p:spPr>
          <a:xfrm>
            <a:off x="91440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58" name="PlaceHolder 3"/>
          <p:cNvSpPr>
            <a:spLocks noGrp="1"/>
          </p:cNvSpPr>
          <p:nvPr>
            <p:ph/>
          </p:nvPr>
        </p:nvSpPr>
        <p:spPr>
          <a:xfrm>
            <a:off x="934812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914400" y="410400"/>
            <a:ext cx="16458840" cy="796284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62"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63" name="PlaceHolder 3"/>
          <p:cNvSpPr>
            <a:spLocks noGrp="1"/>
          </p:cNvSpPr>
          <p:nvPr>
            <p:ph/>
          </p:nvPr>
        </p:nvSpPr>
        <p:spPr>
          <a:xfrm>
            <a:off x="934812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64" name="PlaceHolder 4"/>
          <p:cNvSpPr>
            <a:spLocks noGrp="1"/>
          </p:cNvSpPr>
          <p:nvPr>
            <p:ph/>
          </p:nvPr>
        </p:nvSpPr>
        <p:spPr>
          <a:xfrm>
            <a:off x="91440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10" name="PlaceHolder 2"/>
          <p:cNvSpPr>
            <a:spLocks noGrp="1"/>
          </p:cNvSpPr>
          <p:nvPr>
            <p:ph type="subTitle"/>
          </p:nvPr>
        </p:nvSpPr>
        <p:spPr>
          <a:xfrm>
            <a:off x="914400" y="2406960"/>
            <a:ext cx="16458840" cy="596592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66" name="PlaceHolder 2"/>
          <p:cNvSpPr>
            <a:spLocks noGrp="1"/>
          </p:cNvSpPr>
          <p:nvPr>
            <p:ph/>
          </p:nvPr>
        </p:nvSpPr>
        <p:spPr>
          <a:xfrm>
            <a:off x="91440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67"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68" name="PlaceHolder 4"/>
          <p:cNvSpPr>
            <a:spLocks noGrp="1"/>
          </p:cNvSpPr>
          <p:nvPr>
            <p:ph/>
          </p:nvPr>
        </p:nvSpPr>
        <p:spPr>
          <a:xfrm>
            <a:off x="934812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70"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71"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72" name="PlaceHolder 4"/>
          <p:cNvSpPr>
            <a:spLocks noGrp="1"/>
          </p:cNvSpPr>
          <p:nvPr>
            <p:ph/>
          </p:nvPr>
        </p:nvSpPr>
        <p:spPr>
          <a:xfrm>
            <a:off x="914400" y="552312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74" name="PlaceHolder 2"/>
          <p:cNvSpPr>
            <a:spLocks noGrp="1"/>
          </p:cNvSpPr>
          <p:nvPr>
            <p:ph/>
          </p:nvPr>
        </p:nvSpPr>
        <p:spPr>
          <a:xfrm>
            <a:off x="914400" y="240696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75" name="PlaceHolder 3"/>
          <p:cNvSpPr>
            <a:spLocks noGrp="1"/>
          </p:cNvSpPr>
          <p:nvPr>
            <p:ph/>
          </p:nvPr>
        </p:nvSpPr>
        <p:spPr>
          <a:xfrm>
            <a:off x="914400" y="552312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77"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78"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79" name="PlaceHolder 4"/>
          <p:cNvSpPr>
            <a:spLocks noGrp="1"/>
          </p:cNvSpPr>
          <p:nvPr>
            <p:ph/>
          </p:nvPr>
        </p:nvSpPr>
        <p:spPr>
          <a:xfrm>
            <a:off x="91440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0" name="PlaceHolder 5"/>
          <p:cNvSpPr>
            <a:spLocks noGrp="1"/>
          </p:cNvSpPr>
          <p:nvPr>
            <p:ph/>
          </p:nvPr>
        </p:nvSpPr>
        <p:spPr>
          <a:xfrm>
            <a:off x="934812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82" name="PlaceHolder 2"/>
          <p:cNvSpPr>
            <a:spLocks noGrp="1"/>
          </p:cNvSpPr>
          <p:nvPr>
            <p:ph/>
          </p:nvPr>
        </p:nvSpPr>
        <p:spPr>
          <a:xfrm>
            <a:off x="91440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3" name="PlaceHolder 3"/>
          <p:cNvSpPr>
            <a:spLocks noGrp="1"/>
          </p:cNvSpPr>
          <p:nvPr>
            <p:ph/>
          </p:nvPr>
        </p:nvSpPr>
        <p:spPr>
          <a:xfrm>
            <a:off x="647928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4" name="PlaceHolder 4"/>
          <p:cNvSpPr>
            <a:spLocks noGrp="1"/>
          </p:cNvSpPr>
          <p:nvPr>
            <p:ph/>
          </p:nvPr>
        </p:nvSpPr>
        <p:spPr>
          <a:xfrm>
            <a:off x="12044160" y="240696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5" name="PlaceHolder 5"/>
          <p:cNvSpPr>
            <a:spLocks noGrp="1"/>
          </p:cNvSpPr>
          <p:nvPr>
            <p:ph/>
          </p:nvPr>
        </p:nvSpPr>
        <p:spPr>
          <a:xfrm>
            <a:off x="91440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6" name="PlaceHolder 6"/>
          <p:cNvSpPr>
            <a:spLocks noGrp="1"/>
          </p:cNvSpPr>
          <p:nvPr>
            <p:ph/>
          </p:nvPr>
        </p:nvSpPr>
        <p:spPr>
          <a:xfrm>
            <a:off x="647928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87" name="PlaceHolder 7"/>
          <p:cNvSpPr>
            <a:spLocks noGrp="1"/>
          </p:cNvSpPr>
          <p:nvPr>
            <p:ph/>
          </p:nvPr>
        </p:nvSpPr>
        <p:spPr>
          <a:xfrm>
            <a:off x="12044160" y="5523120"/>
            <a:ext cx="529956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12" name="PlaceHolder 2"/>
          <p:cNvSpPr>
            <a:spLocks noGrp="1"/>
          </p:cNvSpPr>
          <p:nvPr>
            <p:ph/>
          </p:nvPr>
        </p:nvSpPr>
        <p:spPr>
          <a:xfrm>
            <a:off x="914400" y="2406960"/>
            <a:ext cx="1645884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14" name="PlaceHolder 2"/>
          <p:cNvSpPr>
            <a:spLocks noGrp="1"/>
          </p:cNvSpPr>
          <p:nvPr>
            <p:ph/>
          </p:nvPr>
        </p:nvSpPr>
        <p:spPr>
          <a:xfrm>
            <a:off x="91440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15" name="PlaceHolder 3"/>
          <p:cNvSpPr>
            <a:spLocks noGrp="1"/>
          </p:cNvSpPr>
          <p:nvPr>
            <p:ph/>
          </p:nvPr>
        </p:nvSpPr>
        <p:spPr>
          <a:xfrm>
            <a:off x="934812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914400" y="410400"/>
            <a:ext cx="16458840" cy="796284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19"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0" name="PlaceHolder 3"/>
          <p:cNvSpPr>
            <a:spLocks noGrp="1"/>
          </p:cNvSpPr>
          <p:nvPr>
            <p:ph/>
          </p:nvPr>
        </p:nvSpPr>
        <p:spPr>
          <a:xfrm>
            <a:off x="934812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1" name="PlaceHolder 4"/>
          <p:cNvSpPr>
            <a:spLocks noGrp="1"/>
          </p:cNvSpPr>
          <p:nvPr>
            <p:ph/>
          </p:nvPr>
        </p:nvSpPr>
        <p:spPr>
          <a:xfrm>
            <a:off x="91440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23" name="PlaceHolder 2"/>
          <p:cNvSpPr>
            <a:spLocks noGrp="1"/>
          </p:cNvSpPr>
          <p:nvPr>
            <p:ph/>
          </p:nvPr>
        </p:nvSpPr>
        <p:spPr>
          <a:xfrm>
            <a:off x="914400" y="2406960"/>
            <a:ext cx="8031600" cy="596592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4"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5" name="PlaceHolder 4"/>
          <p:cNvSpPr>
            <a:spLocks noGrp="1"/>
          </p:cNvSpPr>
          <p:nvPr>
            <p:ph/>
          </p:nvPr>
        </p:nvSpPr>
        <p:spPr>
          <a:xfrm>
            <a:off x="9348120" y="552312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endParaRPr lang="it-IT" sz="1400" b="0" strike="noStrike" spc="-1">
              <a:solidFill>
                <a:srgbClr val="000000"/>
              </a:solidFill>
              <a:latin typeface="Arial"/>
            </a:endParaRPr>
          </a:p>
        </p:txBody>
      </p:sp>
      <p:sp>
        <p:nvSpPr>
          <p:cNvPr id="27" name="PlaceHolder 2"/>
          <p:cNvSpPr>
            <a:spLocks noGrp="1"/>
          </p:cNvSpPr>
          <p:nvPr>
            <p:ph/>
          </p:nvPr>
        </p:nvSpPr>
        <p:spPr>
          <a:xfrm>
            <a:off x="91440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8" name="PlaceHolder 3"/>
          <p:cNvSpPr>
            <a:spLocks noGrp="1"/>
          </p:cNvSpPr>
          <p:nvPr>
            <p:ph/>
          </p:nvPr>
        </p:nvSpPr>
        <p:spPr>
          <a:xfrm>
            <a:off x="9348120" y="2406960"/>
            <a:ext cx="803160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
        <p:nvSpPr>
          <p:cNvPr id="29" name="PlaceHolder 4"/>
          <p:cNvSpPr>
            <a:spLocks noGrp="1"/>
          </p:cNvSpPr>
          <p:nvPr>
            <p:ph/>
          </p:nvPr>
        </p:nvSpPr>
        <p:spPr>
          <a:xfrm>
            <a:off x="914400" y="5523120"/>
            <a:ext cx="16458840" cy="2845440"/>
          </a:xfrm>
          <a:prstGeom prst="rect">
            <a:avLst/>
          </a:prstGeom>
          <a:noFill/>
          <a:ln w="0">
            <a:noFill/>
          </a:ln>
        </p:spPr>
        <p:txBody>
          <a:bodyPr lIns="0" tIns="0" rIns="0" bIns="0" anchor="t">
            <a:normAutofit/>
          </a:bodyPr>
          <a:lstStyle/>
          <a:p>
            <a:endParaRPr lang="it-IT"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Google Shape;6;p14"/>
          <p:cNvSpPr/>
          <p:nvPr/>
        </p:nvSpPr>
        <p:spPr>
          <a:xfrm>
            <a:off x="360" y="8907120"/>
            <a:ext cx="18286920" cy="1380600"/>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a:ln w="0">
            <a:noFill/>
          </a:ln>
        </p:spPr>
        <p:style>
          <a:lnRef idx="0">
            <a:scrgbClr r="0" g="0" b="0"/>
          </a:lnRef>
          <a:fillRef idx="0">
            <a:scrgbClr r="0" g="0" b="0"/>
          </a:fillRef>
          <a:effectRef idx="0">
            <a:scrgbClr r="0" g="0" b="0"/>
          </a:effectRef>
          <a:fontRef idx="minor"/>
        </p:style>
      </p:sp>
      <p:pic>
        <p:nvPicPr>
          <p:cNvPr id="10" name="Google Shape;7;p14"/>
          <p:cNvPicPr/>
          <p:nvPr/>
        </p:nvPicPr>
        <p:blipFill>
          <a:blip r:embed="rId14" cstate="screen">
            <a:extLst>
              <a:ext uri="{28A0092B-C50C-407E-A947-70E740481C1C}">
                <a14:useLocalDpi xmlns:a14="http://schemas.microsoft.com/office/drawing/2010/main"/>
              </a:ext>
            </a:extLst>
          </a:blip>
          <a:stretch/>
        </p:blipFill>
        <p:spPr>
          <a:xfrm>
            <a:off x="394920" y="6698520"/>
            <a:ext cx="666360" cy="1780920"/>
          </a:xfrm>
          <a:prstGeom prst="rect">
            <a:avLst/>
          </a:prstGeom>
          <a:ln w="0">
            <a:noFill/>
          </a:ln>
        </p:spPr>
      </p:pic>
      <p:sp>
        <p:nvSpPr>
          <p:cNvPr id="2" name="Google Shape;8;p14"/>
          <p:cNvSpPr/>
          <p:nvPr/>
        </p:nvSpPr>
        <p:spPr>
          <a:xfrm>
            <a:off x="0" y="8907840"/>
            <a:ext cx="18287280" cy="45360"/>
          </a:xfrm>
          <a:custGeom>
            <a:avLst/>
            <a:gdLst/>
            <a:ahLst/>
            <a:cxnLst/>
            <a:rect l="l" t="t" r="r" b="b"/>
            <a:pathLst>
              <a:path w="18202275" h="120000">
                <a:moveTo>
                  <a:pt x="0" y="0"/>
                </a:moveTo>
                <a:lnTo>
                  <a:pt x="18202273" y="0"/>
                </a:lnTo>
              </a:path>
            </a:pathLst>
          </a:custGeom>
          <a:noFill/>
          <a:ln w="85700">
            <a:solidFill>
              <a:srgbClr val="000000"/>
            </a:solidFill>
            <a:round/>
          </a:ln>
        </p:spPr>
        <p:style>
          <a:lnRef idx="0">
            <a:scrgbClr r="0" g="0" b="0"/>
          </a:lnRef>
          <a:fillRef idx="0">
            <a:scrgbClr r="0" g="0" b="0"/>
          </a:fillRef>
          <a:effectRef idx="0">
            <a:scrgbClr r="0" g="0" b="0"/>
          </a:effectRef>
          <a:fontRef idx="minor"/>
        </p:style>
      </p:sp>
      <p:pic>
        <p:nvPicPr>
          <p:cNvPr id="3" name="Google Shape;9;p14"/>
          <p:cNvPicPr/>
          <p:nvPr/>
        </p:nvPicPr>
        <p:blipFill>
          <a:blip r:embed="rId15" cstate="screen">
            <a:extLst>
              <a:ext uri="{28A0092B-C50C-407E-A947-70E740481C1C}">
                <a14:useLocalDpi xmlns:a14="http://schemas.microsoft.com/office/drawing/2010/main"/>
              </a:ext>
            </a:extLst>
          </a:blip>
          <a:stretch/>
        </p:blipFill>
        <p:spPr>
          <a:xfrm>
            <a:off x="1058040" y="9265680"/>
            <a:ext cx="3152520" cy="666360"/>
          </a:xfrm>
          <a:prstGeom prst="rect">
            <a:avLst/>
          </a:prstGeom>
          <a:ln w="0">
            <a:noFill/>
          </a:ln>
        </p:spPr>
      </p:pic>
      <p:pic>
        <p:nvPicPr>
          <p:cNvPr id="4" name="Google Shape;10;p14"/>
          <p:cNvPicPr/>
          <p:nvPr/>
        </p:nvPicPr>
        <p:blipFill>
          <a:blip r:embed="rId16" cstate="screen">
            <a:extLst>
              <a:ext uri="{28A0092B-C50C-407E-A947-70E740481C1C}">
                <a14:useLocalDpi xmlns:a14="http://schemas.microsoft.com/office/drawing/2010/main"/>
              </a:ext>
            </a:extLst>
          </a:blip>
          <a:stretch/>
        </p:blipFill>
        <p:spPr>
          <a:xfrm>
            <a:off x="5568840" y="1660680"/>
            <a:ext cx="7149960" cy="2095200"/>
          </a:xfrm>
          <a:prstGeom prst="rect">
            <a:avLst/>
          </a:prstGeom>
          <a:ln w="0">
            <a:noFill/>
          </a:ln>
        </p:spPr>
      </p:pic>
      <p:sp>
        <p:nvSpPr>
          <p:cNvPr id="5" name="Google Shape;11;p14"/>
          <p:cNvSpPr/>
          <p:nvPr/>
        </p:nvSpPr>
        <p:spPr>
          <a:xfrm>
            <a:off x="4450320" y="9178920"/>
            <a:ext cx="11475000" cy="10947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12600" algn="just">
              <a:lnSpc>
                <a:spcPct val="107000"/>
              </a:lnSpc>
              <a:buNone/>
              <a:tabLst>
                <a:tab pos="0" algn="l"/>
              </a:tabLst>
            </a:pPr>
            <a:r>
              <a:rPr lang="en-US" sz="1500" b="0" strike="noStrike" spc="-1">
                <a:solidFill>
                  <a:srgbClr val="000000"/>
                </a:solidFill>
                <a:latin typeface="Calibri"/>
                <a:ea typeface="Calibri"/>
              </a:rPr>
              <a:t>"Le soutien de la Commission européenne à la production de cette publication ne constitue pas une approbation de son contenu, qui reflète la position de la Commission européenne.</a:t>
            </a:r>
            <a:endParaRPr lang="it-IT" sz="1500" b="0" strike="noStrike" spc="-1">
              <a:latin typeface="Arial"/>
            </a:endParaRPr>
          </a:p>
          <a:p>
            <a:pPr marL="12600" algn="just">
              <a:lnSpc>
                <a:spcPct val="113000"/>
              </a:lnSpc>
              <a:buNone/>
              <a:tabLst>
                <a:tab pos="0" algn="l"/>
              </a:tabLst>
            </a:pPr>
            <a:r>
              <a:rPr lang="en-US" sz="1500" b="0" strike="noStrike" spc="-1">
                <a:solidFill>
                  <a:srgbClr val="000000"/>
                </a:solidFill>
                <a:latin typeface="Calibri"/>
                <a:ea typeface="Calibri"/>
              </a:rPr>
              <a:t>n'engagent que leurs auteurs et la Commission ne peut être tenue responsable de l'usage qui pourrait être fait des informations qui y sont contenues."</a:t>
            </a:r>
            <a:endParaRPr lang="it-IT" sz="1500" b="0" strike="noStrike" spc="-1">
              <a:latin typeface="Arial"/>
            </a:endParaRPr>
          </a:p>
        </p:txBody>
      </p:sp>
      <p:sp>
        <p:nvSpPr>
          <p:cNvPr id="6" name="Google Shape;12;p14"/>
          <p:cNvSpPr/>
          <p:nvPr/>
        </p:nvSpPr>
        <p:spPr>
          <a:xfrm>
            <a:off x="4572000" y="4023360"/>
            <a:ext cx="7761960" cy="3960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3273480" algn="ctr">
              <a:lnSpc>
                <a:spcPct val="100000"/>
              </a:lnSpc>
              <a:buNone/>
              <a:tabLst>
                <a:tab pos="0" algn="l"/>
              </a:tabLst>
            </a:pPr>
            <a:r>
              <a:rPr lang="en-US" sz="2000" b="1" strike="noStrike" spc="-1">
                <a:solidFill>
                  <a:srgbClr val="000000"/>
                </a:solidFill>
                <a:latin typeface="Helvetica Neue"/>
                <a:ea typeface="Helvetica Neue"/>
              </a:rPr>
              <a:t>fly-project.eu</a:t>
            </a:r>
            <a:endParaRPr lang="it-IT" sz="2000" b="0" strike="noStrike" spc="-1">
              <a:latin typeface="Arial"/>
            </a:endParaRPr>
          </a:p>
        </p:txBody>
      </p:sp>
      <p:sp>
        <p:nvSpPr>
          <p:cNvPr id="7"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r>
              <a:rPr lang="it-IT" sz="1400" b="0" strike="noStrike" spc="-1">
                <a:solidFill>
                  <a:srgbClr val="000000"/>
                </a:solidFill>
                <a:latin typeface="Arial"/>
              </a:rPr>
              <a:t>Fai clic per modificare il formato del testo del titolo</a:t>
            </a:r>
          </a:p>
        </p:txBody>
      </p:sp>
      <p:sp>
        <p:nvSpPr>
          <p:cNvPr id="8" name="PlaceHolder 2"/>
          <p:cNvSpPr>
            <a:spLocks noGrp="1"/>
          </p:cNvSpPr>
          <p:nvPr>
            <p:ph type="body"/>
          </p:nvPr>
        </p:nvSpPr>
        <p:spPr>
          <a:xfrm>
            <a:off x="914400" y="2406960"/>
            <a:ext cx="16458840" cy="5965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Google Shape;15;p16"/>
          <p:cNvSpPr/>
          <p:nvPr/>
        </p:nvSpPr>
        <p:spPr>
          <a:xfrm>
            <a:off x="360" y="8907120"/>
            <a:ext cx="18286920" cy="1380600"/>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a:ln w="0">
            <a:noFill/>
          </a:ln>
        </p:spPr>
        <p:style>
          <a:lnRef idx="0">
            <a:scrgbClr r="0" g="0" b="0"/>
          </a:lnRef>
          <a:fillRef idx="0">
            <a:scrgbClr r="0" g="0" b="0"/>
          </a:fillRef>
          <a:effectRef idx="0">
            <a:scrgbClr r="0" g="0" b="0"/>
          </a:effectRef>
          <a:fontRef idx="minor"/>
        </p:style>
      </p:sp>
      <p:pic>
        <p:nvPicPr>
          <p:cNvPr id="46" name="Google Shape;16;p16"/>
          <p:cNvPicPr/>
          <p:nvPr/>
        </p:nvPicPr>
        <p:blipFill>
          <a:blip r:embed="rId14" cstate="screen">
            <a:extLst>
              <a:ext uri="{28A0092B-C50C-407E-A947-70E740481C1C}">
                <a14:useLocalDpi xmlns:a14="http://schemas.microsoft.com/office/drawing/2010/main"/>
              </a:ext>
            </a:extLst>
          </a:blip>
          <a:stretch/>
        </p:blipFill>
        <p:spPr>
          <a:xfrm>
            <a:off x="1058040" y="9265680"/>
            <a:ext cx="3152520" cy="666360"/>
          </a:xfrm>
          <a:prstGeom prst="rect">
            <a:avLst/>
          </a:prstGeom>
          <a:ln w="0">
            <a:noFill/>
          </a:ln>
        </p:spPr>
      </p:pic>
      <p:sp>
        <p:nvSpPr>
          <p:cNvPr id="47" name="Google Shape;17;p16"/>
          <p:cNvSpPr/>
          <p:nvPr/>
        </p:nvSpPr>
        <p:spPr>
          <a:xfrm>
            <a:off x="0" y="8856360"/>
            <a:ext cx="18287640" cy="45360"/>
          </a:xfrm>
          <a:custGeom>
            <a:avLst/>
            <a:gdLst/>
            <a:ahLst/>
            <a:cxnLst/>
            <a:rect l="l" t="t" r="r" b="b"/>
            <a:pathLst>
              <a:path w="18202275" h="120000">
                <a:moveTo>
                  <a:pt x="0" y="0"/>
                </a:moveTo>
                <a:lnTo>
                  <a:pt x="18202273" y="0"/>
                </a:lnTo>
              </a:path>
            </a:pathLst>
          </a:custGeom>
          <a:noFill/>
          <a:ln w="85700">
            <a:solidFill>
              <a:srgbClr val="000000"/>
            </a:solidFill>
            <a:round/>
          </a:ln>
        </p:spPr>
        <p:style>
          <a:lnRef idx="0">
            <a:scrgbClr r="0" g="0" b="0"/>
          </a:lnRef>
          <a:fillRef idx="0">
            <a:scrgbClr r="0" g="0" b="0"/>
          </a:fillRef>
          <a:effectRef idx="0">
            <a:scrgbClr r="0" g="0" b="0"/>
          </a:effectRef>
          <a:fontRef idx="minor"/>
        </p:style>
      </p:sp>
      <p:pic>
        <p:nvPicPr>
          <p:cNvPr id="48" name="Google Shape;18;p16"/>
          <p:cNvPicPr/>
          <p:nvPr/>
        </p:nvPicPr>
        <p:blipFill>
          <a:blip r:embed="rId15" cstate="screen">
            <a:extLst>
              <a:ext uri="{28A0092B-C50C-407E-A947-70E740481C1C}">
                <a14:useLocalDpi xmlns:a14="http://schemas.microsoft.com/office/drawing/2010/main"/>
              </a:ext>
            </a:extLst>
          </a:blip>
          <a:stretch/>
        </p:blipFill>
        <p:spPr>
          <a:xfrm>
            <a:off x="14643360" y="1028880"/>
            <a:ext cx="2605680" cy="761760"/>
          </a:xfrm>
          <a:prstGeom prst="rect">
            <a:avLst/>
          </a:prstGeom>
          <a:ln w="0">
            <a:noFill/>
          </a:ln>
        </p:spPr>
      </p:pic>
      <p:sp>
        <p:nvSpPr>
          <p:cNvPr id="49" name="Google Shape;19;p16"/>
          <p:cNvSpPr/>
          <p:nvPr/>
        </p:nvSpPr>
        <p:spPr>
          <a:xfrm>
            <a:off x="4450320" y="9178920"/>
            <a:ext cx="11551320" cy="10947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12600" algn="just">
              <a:lnSpc>
                <a:spcPct val="107000"/>
              </a:lnSpc>
              <a:buNone/>
              <a:tabLst>
                <a:tab pos="0" algn="l"/>
              </a:tabLst>
            </a:pPr>
            <a:r>
              <a:rPr lang="en-US" sz="1500" b="0" strike="noStrike" spc="-1">
                <a:solidFill>
                  <a:srgbClr val="000000"/>
                </a:solidFill>
                <a:latin typeface="Calibri"/>
                <a:ea typeface="Calibri"/>
              </a:rPr>
              <a:t>"Le soutien de la Commission européenne à la production de cette publication ne constitue pas une approbation de son contenu, qui reflète la position de la Commission européenne.</a:t>
            </a:r>
            <a:endParaRPr lang="it-IT" sz="1500" b="0" strike="noStrike" spc="-1">
              <a:latin typeface="Arial"/>
            </a:endParaRPr>
          </a:p>
          <a:p>
            <a:pPr marL="12600" algn="just">
              <a:lnSpc>
                <a:spcPct val="113000"/>
              </a:lnSpc>
              <a:buNone/>
              <a:tabLst>
                <a:tab pos="0" algn="l"/>
              </a:tabLst>
            </a:pPr>
            <a:r>
              <a:rPr lang="en-US" sz="1500" b="0" strike="noStrike" spc="-1">
                <a:solidFill>
                  <a:srgbClr val="000000"/>
                </a:solidFill>
                <a:latin typeface="Calibri"/>
                <a:ea typeface="Calibri"/>
              </a:rPr>
              <a:t>n'engagent que leurs auteurs et la Commission ne peut être tenue responsable de l'usage qui pourrait être fait des informations qui y sont contenues."</a:t>
            </a:r>
            <a:endParaRPr lang="it-IT" sz="1500" b="0" strike="noStrike" spc="-1">
              <a:latin typeface="Arial"/>
            </a:endParaRPr>
          </a:p>
        </p:txBody>
      </p:sp>
      <p:sp>
        <p:nvSpPr>
          <p:cNvPr id="50" name="PlaceHolder 1"/>
          <p:cNvSpPr>
            <a:spLocks noGrp="1"/>
          </p:cNvSpPr>
          <p:nvPr>
            <p:ph type="title"/>
          </p:nvPr>
        </p:nvSpPr>
        <p:spPr>
          <a:xfrm>
            <a:off x="914400" y="410400"/>
            <a:ext cx="16458840" cy="1717560"/>
          </a:xfrm>
          <a:prstGeom prst="rect">
            <a:avLst/>
          </a:prstGeom>
          <a:noFill/>
          <a:ln w="0">
            <a:noFill/>
          </a:ln>
        </p:spPr>
        <p:txBody>
          <a:bodyPr lIns="0" tIns="0" rIns="0" bIns="0" anchor="ctr">
            <a:noAutofit/>
          </a:bodyPr>
          <a:lstStyle/>
          <a:p>
            <a:r>
              <a:rPr lang="it-IT" sz="1400" b="0" strike="noStrike" spc="-1">
                <a:solidFill>
                  <a:srgbClr val="000000"/>
                </a:solidFill>
                <a:latin typeface="Arial"/>
              </a:rPr>
              <a:t>Fai clic per modificare il formato del testo del titolo</a:t>
            </a:r>
          </a:p>
        </p:txBody>
      </p:sp>
      <p:sp>
        <p:nvSpPr>
          <p:cNvPr id="51" name="PlaceHolder 2"/>
          <p:cNvSpPr>
            <a:spLocks noGrp="1"/>
          </p:cNvSpPr>
          <p:nvPr>
            <p:ph type="body"/>
          </p:nvPr>
        </p:nvSpPr>
        <p:spPr>
          <a:xfrm>
            <a:off x="914400" y="2406960"/>
            <a:ext cx="16458840" cy="5965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Google Shape;25;p1"/>
          <p:cNvSpPr/>
          <p:nvPr/>
        </p:nvSpPr>
        <p:spPr>
          <a:xfrm>
            <a:off x="3238560" y="5448240"/>
            <a:ext cx="11810520" cy="29318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12600" algn="ctr">
              <a:lnSpc>
                <a:spcPct val="100000"/>
              </a:lnSpc>
              <a:buNone/>
              <a:tabLst>
                <a:tab pos="0" algn="l"/>
              </a:tabLst>
            </a:pPr>
            <a:r>
              <a:rPr lang="en-US" sz="4800" b="1" strike="noStrike" spc="-1">
                <a:solidFill>
                  <a:srgbClr val="000000"/>
                </a:solidFill>
                <a:latin typeface="Calibri"/>
                <a:ea typeface="Calibri"/>
              </a:rPr>
              <a:t>Module 9 : Conseils financiers</a:t>
            </a:r>
            <a:endParaRPr lang="it-IT" sz="4800" b="0" strike="noStrike" spc="-1">
              <a:latin typeface="Arial"/>
            </a:endParaRPr>
          </a:p>
          <a:p>
            <a:pPr marL="12600" algn="ctr">
              <a:lnSpc>
                <a:spcPct val="100000"/>
              </a:lnSpc>
              <a:spcBef>
                <a:spcPts val="99"/>
              </a:spcBef>
              <a:buNone/>
              <a:tabLst>
                <a:tab pos="0" algn="l"/>
              </a:tabLst>
            </a:pPr>
            <a:endParaRPr lang="it-IT" sz="4400" b="0" strike="noStrike" spc="-1">
              <a:latin typeface="Arial"/>
            </a:endParaRPr>
          </a:p>
          <a:p>
            <a:pPr marL="12600" algn="ctr">
              <a:lnSpc>
                <a:spcPct val="100000"/>
              </a:lnSpc>
              <a:spcBef>
                <a:spcPts val="99"/>
              </a:spcBef>
              <a:buNone/>
              <a:tabLst>
                <a:tab pos="0" algn="l"/>
              </a:tabLst>
            </a:pPr>
            <a:r>
              <a:rPr lang="en-US" sz="4800" b="1" strike="noStrike" spc="-1">
                <a:solidFill>
                  <a:srgbClr val="000000"/>
                </a:solidFill>
                <a:latin typeface="Calibri"/>
                <a:ea typeface="Calibri"/>
              </a:rPr>
              <a:t>Partenaire : Solution : Solidarité &amp; Inclusion</a:t>
            </a:r>
            <a:endParaRPr lang="it-IT" sz="4800" b="0" strike="noStrike" spc="-1">
              <a:latin typeface="Arial"/>
            </a:endParaRPr>
          </a:p>
          <a:p>
            <a:pPr marL="12600">
              <a:lnSpc>
                <a:spcPct val="100000"/>
              </a:lnSpc>
              <a:spcBef>
                <a:spcPts val="99"/>
              </a:spcBef>
              <a:buNone/>
              <a:tabLst>
                <a:tab pos="0" algn="l"/>
              </a:tabLst>
            </a:pPr>
            <a:endParaRPr lang="it-IT" sz="4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Google Shape;124;p10"/>
          <p:cNvSpPr/>
          <p:nvPr/>
        </p:nvSpPr>
        <p:spPr>
          <a:xfrm>
            <a:off x="1447920" y="1028880"/>
            <a:ext cx="12724920" cy="143172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6. Questions pour choisir le bon conseiller financier</a:t>
            </a:r>
            <a:endParaRPr lang="it-IT" sz="4400" b="0" strike="noStrike" spc="-1">
              <a:latin typeface="Arial"/>
            </a:endParaRPr>
          </a:p>
          <a:p>
            <a:pPr>
              <a:lnSpc>
                <a:spcPct val="100000"/>
              </a:lnSpc>
              <a:buNone/>
              <a:tabLst>
                <a:tab pos="0" algn="l"/>
              </a:tabLst>
            </a:pPr>
            <a:endParaRPr lang="it-IT" sz="4400" b="0" strike="noStrike" spc="-1">
              <a:latin typeface="Arial"/>
            </a:endParaRPr>
          </a:p>
        </p:txBody>
      </p:sp>
      <p:sp>
        <p:nvSpPr>
          <p:cNvPr id="146" name="Google Shape;125;p10"/>
          <p:cNvSpPr/>
          <p:nvPr/>
        </p:nvSpPr>
        <p:spPr>
          <a:xfrm>
            <a:off x="1295280" y="2324160"/>
            <a:ext cx="8152920" cy="41133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457200" indent="-457200">
              <a:lnSpc>
                <a:spcPct val="100000"/>
              </a:lnSpc>
              <a:buClr>
                <a:srgbClr val="000000"/>
              </a:buClr>
              <a:buFont typeface="Arial"/>
              <a:buChar char="•"/>
            </a:pPr>
            <a:r>
              <a:rPr lang="en-US" sz="2800" b="0" strike="noStrike" spc="-1">
                <a:solidFill>
                  <a:srgbClr val="000000"/>
                </a:solidFill>
                <a:latin typeface="Calibri"/>
                <a:ea typeface="Calibri"/>
              </a:rPr>
              <a:t>Est-il un conseiller agréé habilité à fournir des conseils financiers ? </a:t>
            </a:r>
            <a:endParaRPr lang="it-IT" sz="2800" b="0" strike="noStrike" spc="-1">
              <a:latin typeface="Arial"/>
            </a:endParaRPr>
          </a:p>
          <a:p>
            <a:pPr marL="457200" indent="-457200">
              <a:lnSpc>
                <a:spcPct val="100000"/>
              </a:lnSpc>
              <a:buClr>
                <a:srgbClr val="000000"/>
              </a:buClr>
              <a:buFont typeface="Arial"/>
              <a:buChar char="•"/>
            </a:pPr>
            <a:r>
              <a:rPr lang="en-US" sz="2800" b="0" strike="noStrike" spc="-1">
                <a:solidFill>
                  <a:srgbClr val="000000"/>
                </a:solidFill>
                <a:latin typeface="Calibri"/>
                <a:ea typeface="Calibri"/>
              </a:rPr>
              <a:t>Quel est le prix de son service ? S'agit-il d'un tarif horaire ? Ou prend-il un pourcentage du total de vos actifs ? Reçoit-il une commission supplémentaire sur vos investissements ? Ou est-il un conseiller à honoraires libres ? </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571680" indent="-317520">
              <a:lnSpc>
                <a:spcPct val="100000"/>
              </a:lnSpc>
              <a:buNone/>
              <a:tabLst>
                <a:tab pos="0" algn="l"/>
              </a:tabLst>
            </a:pPr>
            <a:endParaRPr lang="it-IT" sz="4000" b="0" strike="noStrike" spc="-1">
              <a:latin typeface="Arial"/>
            </a:endParaRPr>
          </a:p>
        </p:txBody>
      </p:sp>
      <p:sp>
        <p:nvSpPr>
          <p:cNvPr id="147" name="Google Shape;126;p10"/>
          <p:cNvSpPr/>
          <p:nvPr/>
        </p:nvSpPr>
        <p:spPr>
          <a:xfrm>
            <a:off x="9448920" y="4533840"/>
            <a:ext cx="7162560" cy="43570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457200" indent="-457200" algn="just">
              <a:lnSpc>
                <a:spcPct val="100000"/>
              </a:lnSpc>
              <a:buClr>
                <a:srgbClr val="000000"/>
              </a:buClr>
              <a:buFont typeface="Arial"/>
              <a:buChar char="•"/>
            </a:pPr>
            <a:r>
              <a:rPr lang="en-US" sz="2800" b="0" strike="noStrike" spc="-1">
                <a:solidFill>
                  <a:srgbClr val="000000"/>
                </a:solidFill>
                <a:latin typeface="Calibri"/>
                <a:ea typeface="Calibri"/>
              </a:rPr>
              <a:t>Quels sont les services qu'il/elle propose ? Seulement la gestion des investissements ou aussi plus de conseils sur vos finances ?  </a:t>
            </a:r>
            <a:endParaRPr lang="it-IT" sz="2800" b="0" strike="noStrike" spc="-1">
              <a:latin typeface="Arial"/>
            </a:endParaRPr>
          </a:p>
          <a:p>
            <a:pPr marL="457200" indent="-457200" algn="just">
              <a:lnSpc>
                <a:spcPct val="100000"/>
              </a:lnSpc>
              <a:buClr>
                <a:srgbClr val="000000"/>
              </a:buClr>
              <a:buFont typeface="Arial"/>
              <a:buChar char="•"/>
            </a:pPr>
            <a:r>
              <a:rPr lang="en-US" sz="2800" b="0" strike="noStrike" spc="-1">
                <a:solidFill>
                  <a:srgbClr val="000000"/>
                </a:solidFill>
                <a:latin typeface="Calibri"/>
                <a:ea typeface="Calibri"/>
              </a:rPr>
              <a:t>À quelle fréquence et de quelle manière le contact sera-t-il établi ? </a:t>
            </a:r>
            <a:endParaRPr lang="it-IT" sz="2800" b="0" strike="noStrike" spc="-1">
              <a:latin typeface="Arial"/>
            </a:endParaRPr>
          </a:p>
          <a:p>
            <a:pPr marL="457200" indent="-457200" algn="just">
              <a:lnSpc>
                <a:spcPct val="100000"/>
              </a:lnSpc>
              <a:buClr>
                <a:srgbClr val="000000"/>
              </a:buClr>
              <a:buFont typeface="Arial"/>
              <a:buChar char="•"/>
            </a:pPr>
            <a:r>
              <a:rPr lang="en-US" sz="2800" b="0" strike="noStrike" spc="-1">
                <a:solidFill>
                  <a:srgbClr val="000000"/>
                </a:solidFill>
                <a:latin typeface="Calibri"/>
                <a:ea typeface="Calibri"/>
              </a:rPr>
              <a:t>Quel est son client type ? </a:t>
            </a:r>
            <a:endParaRPr lang="it-IT" sz="2800" b="0" strike="noStrike" spc="-1">
              <a:latin typeface="Arial"/>
            </a:endParaRPr>
          </a:p>
          <a:p>
            <a:pPr marL="457200" indent="-457200" algn="just">
              <a:lnSpc>
                <a:spcPct val="100000"/>
              </a:lnSpc>
              <a:buClr>
                <a:srgbClr val="000000"/>
              </a:buClr>
              <a:buFont typeface="Arial"/>
              <a:buChar char="•"/>
            </a:pPr>
            <a:r>
              <a:rPr lang="en-US" sz="2800" b="0" strike="noStrike" spc="-1">
                <a:solidFill>
                  <a:srgbClr val="000000"/>
                </a:solidFill>
                <a:latin typeface="Calibri"/>
                <a:ea typeface="Calibri"/>
              </a:rPr>
              <a:t>Quelle est son approche de l'investissement ? Prend-il/elle des risques pour obtenir un gain plus important ? Ou est-il/elle plutôt prudent(e) ? </a:t>
            </a:r>
            <a:endParaRPr lang="it-IT" sz="2800" b="0" strike="noStrike" spc="-1">
              <a:latin typeface="Arial"/>
            </a:endParaRPr>
          </a:p>
        </p:txBody>
      </p:sp>
      <p:pic>
        <p:nvPicPr>
          <p:cNvPr id="148" name="Google Shape;127;p10"/>
          <p:cNvPicPr/>
          <p:nvPr/>
        </p:nvPicPr>
        <p:blipFill>
          <a:blip r:embed="rId2" cstate="screen">
            <a:extLst>
              <a:ext uri="{28A0092B-C50C-407E-A947-70E740481C1C}">
                <a14:useLocalDpi xmlns:a14="http://schemas.microsoft.com/office/drawing/2010/main"/>
              </a:ext>
            </a:extLst>
          </a:blip>
          <a:srcRect/>
          <a:stretch/>
        </p:blipFill>
        <p:spPr>
          <a:xfrm>
            <a:off x="3108600" y="5676840"/>
            <a:ext cx="4526280" cy="2860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Google Shape;132;p11"/>
          <p:cNvSpPr/>
          <p:nvPr/>
        </p:nvSpPr>
        <p:spPr>
          <a:xfrm>
            <a:off x="1447920" y="1028880"/>
            <a:ext cx="12724920" cy="21020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6. Liste de contrôle pour la première rencontre avec un conseiller</a:t>
            </a:r>
            <a:endParaRPr lang="it-IT" sz="4400" b="0" strike="noStrike" spc="-1">
              <a:latin typeface="Arial"/>
            </a:endParaRPr>
          </a:p>
          <a:p>
            <a:pPr>
              <a:lnSpc>
                <a:spcPct val="100000"/>
              </a:lnSpc>
              <a:buNone/>
              <a:tabLst>
                <a:tab pos="0" algn="l"/>
              </a:tabLst>
            </a:pPr>
            <a:endParaRPr lang="it-IT" sz="4400" b="0" strike="noStrike" spc="-1">
              <a:latin typeface="Arial"/>
            </a:endParaRPr>
          </a:p>
        </p:txBody>
      </p:sp>
      <p:sp>
        <p:nvSpPr>
          <p:cNvPr id="150" name="Google Shape;133;p11"/>
          <p:cNvSpPr/>
          <p:nvPr/>
        </p:nvSpPr>
        <p:spPr>
          <a:xfrm>
            <a:off x="1295280" y="2324160"/>
            <a:ext cx="8152920" cy="72824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Assurez-vous que le conseiller que vous avez contacté possède les certifications nécessaires.</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Prenez des notes afin d'avoir une trace claire de ce qui a été dit lors de la réunion.</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Préparez votre réunion en rédigeant vos questions.</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Prenez le temps de réfléchir à toute décision ou de comparer les produits avec un autre conseiller avant de signer tout document. </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Répondez honnêtement à toutes les questions.</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Vérifiez que vos informations personnelles restent confidentielles.</a:t>
            </a:r>
            <a:endParaRPr lang="it-IT" sz="2800" b="0" strike="noStrike" spc="-1">
              <a:latin typeface="Arial"/>
            </a:endParaRPr>
          </a:p>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Demandez aux personnes de votre entourage (amis et famille) si elles ont un conseiller à vous recommander. </a:t>
            </a:r>
            <a:endParaRPr lang="it-IT" sz="2800" b="0" strike="noStrike" spc="-1">
              <a:latin typeface="Arial"/>
            </a:endParaRPr>
          </a:p>
          <a:p>
            <a:pPr marL="285840" indent="-31680" algn="just">
              <a:lnSpc>
                <a:spcPct val="100000"/>
              </a:lnSpc>
              <a:buNone/>
              <a:tabLst>
                <a:tab pos="0" algn="l"/>
              </a:tabLst>
            </a:pPr>
            <a:endParaRPr lang="it-IT" sz="4000" b="0" strike="noStrike" spc="-1">
              <a:latin typeface="Arial"/>
            </a:endParaRPr>
          </a:p>
          <a:p>
            <a:pPr marL="571680" indent="-317520" algn="just">
              <a:lnSpc>
                <a:spcPct val="100000"/>
              </a:lnSpc>
              <a:buNone/>
              <a:tabLst>
                <a:tab pos="0" algn="l"/>
              </a:tabLst>
            </a:pPr>
            <a:endParaRPr lang="it-IT" sz="4000" b="0" strike="noStrike" spc="-1">
              <a:latin typeface="Arial"/>
            </a:endParaRPr>
          </a:p>
        </p:txBody>
      </p:sp>
      <p:pic>
        <p:nvPicPr>
          <p:cNvPr id="151" name="Google Shape;134;p11"/>
          <p:cNvPicPr/>
          <p:nvPr/>
        </p:nvPicPr>
        <p:blipFill>
          <a:blip r:embed="rId2" cstate="screen">
            <a:extLst>
              <a:ext uri="{28A0092B-C50C-407E-A947-70E740481C1C}">
                <a14:useLocalDpi xmlns:a14="http://schemas.microsoft.com/office/drawing/2010/main"/>
              </a:ext>
            </a:extLst>
          </a:blip>
          <a:stretch/>
        </p:blipFill>
        <p:spPr>
          <a:xfrm>
            <a:off x="10744200" y="2247840"/>
            <a:ext cx="6248160" cy="56383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ogle Shape;139;p12"/>
          <p:cNvSpPr/>
          <p:nvPr/>
        </p:nvSpPr>
        <p:spPr>
          <a:xfrm>
            <a:off x="1447920" y="1573200"/>
            <a:ext cx="3580920" cy="7614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Résumé</a:t>
            </a:r>
            <a:endParaRPr lang="it-IT" sz="4400" b="0" strike="noStrike" spc="-1">
              <a:latin typeface="Arial"/>
            </a:endParaRPr>
          </a:p>
        </p:txBody>
      </p:sp>
      <p:sp>
        <p:nvSpPr>
          <p:cNvPr id="153" name="Google Shape;140;p12"/>
          <p:cNvSpPr/>
          <p:nvPr/>
        </p:nvSpPr>
        <p:spPr>
          <a:xfrm>
            <a:off x="2214360" y="2931120"/>
            <a:ext cx="4186080" cy="5176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1" strike="noStrike" spc="-1">
                <a:solidFill>
                  <a:srgbClr val="000000"/>
                </a:solidFill>
                <a:latin typeface="Calibri"/>
                <a:ea typeface="Calibri"/>
              </a:rPr>
              <a:t>Conseil financier</a:t>
            </a:r>
            <a:endParaRPr lang="it-IT" sz="2800" b="0" strike="noStrike" spc="-1">
              <a:latin typeface="Arial"/>
            </a:endParaRPr>
          </a:p>
        </p:txBody>
      </p:sp>
      <p:sp>
        <p:nvSpPr>
          <p:cNvPr id="154" name="Google Shape;141;p12"/>
          <p:cNvSpPr/>
          <p:nvPr/>
        </p:nvSpPr>
        <p:spPr>
          <a:xfrm>
            <a:off x="2214360" y="3260880"/>
            <a:ext cx="4338720" cy="216288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buNone/>
              <a:tabLst>
                <a:tab pos="0" algn="l"/>
              </a:tabLst>
            </a:pPr>
            <a:r>
              <a:rPr lang="en-US" sz="2800" b="0" strike="noStrike" spc="-1">
                <a:solidFill>
                  <a:srgbClr val="000000"/>
                </a:solidFill>
                <a:latin typeface="Calibri"/>
                <a:ea typeface="Calibri"/>
              </a:rPr>
              <a:t>Un certain nombre de services financiers fournis par des professionnels qualifiés.</a:t>
            </a:r>
            <a:endParaRPr lang="it-IT" sz="2800" b="0" strike="noStrike" spc="-1">
              <a:latin typeface="Arial"/>
            </a:endParaRPr>
          </a:p>
          <a:p>
            <a:pPr>
              <a:lnSpc>
                <a:spcPct val="100000"/>
              </a:lnSpc>
              <a:buNone/>
              <a:tabLst>
                <a:tab pos="0" algn="l"/>
              </a:tabLst>
            </a:pPr>
            <a:endParaRPr lang="it-IT" sz="2400" b="0" strike="noStrike" spc="-1">
              <a:latin typeface="Arial"/>
            </a:endParaRPr>
          </a:p>
        </p:txBody>
      </p:sp>
      <p:pic>
        <p:nvPicPr>
          <p:cNvPr id="155" name="Google Shape;142;p12"/>
          <p:cNvPicPr/>
          <p:nvPr/>
        </p:nvPicPr>
        <p:blipFill>
          <a:blip r:embed="rId2" cstate="screen">
            <a:extLst>
              <a:ext uri="{28A0092B-C50C-407E-A947-70E740481C1C}">
                <a14:useLocalDpi xmlns:a14="http://schemas.microsoft.com/office/drawing/2010/main"/>
              </a:ext>
            </a:extLst>
          </a:blip>
          <a:stretch/>
        </p:blipFill>
        <p:spPr>
          <a:xfrm>
            <a:off x="1437840" y="3009960"/>
            <a:ext cx="637920" cy="1485720"/>
          </a:xfrm>
          <a:prstGeom prst="rect">
            <a:avLst/>
          </a:prstGeom>
          <a:ln w="0">
            <a:noFill/>
          </a:ln>
        </p:spPr>
      </p:pic>
      <p:sp>
        <p:nvSpPr>
          <p:cNvPr id="156" name="Google Shape;143;p12"/>
          <p:cNvSpPr/>
          <p:nvPr/>
        </p:nvSpPr>
        <p:spPr>
          <a:xfrm>
            <a:off x="2340000" y="5895720"/>
            <a:ext cx="274284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1" strike="noStrike" spc="-1">
                <a:solidFill>
                  <a:srgbClr val="000000"/>
                </a:solidFill>
                <a:latin typeface="Calibri"/>
                <a:ea typeface="Calibri"/>
              </a:rPr>
              <a:t>Conseiller financier</a:t>
            </a:r>
            <a:endParaRPr lang="it-IT" sz="2800" b="0" strike="noStrike" spc="-1">
              <a:latin typeface="Arial"/>
            </a:endParaRPr>
          </a:p>
        </p:txBody>
      </p:sp>
      <p:sp>
        <p:nvSpPr>
          <p:cNvPr id="157" name="Google Shape;144;p12"/>
          <p:cNvSpPr/>
          <p:nvPr/>
        </p:nvSpPr>
        <p:spPr>
          <a:xfrm>
            <a:off x="2340000" y="6840000"/>
            <a:ext cx="6091200" cy="179712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buNone/>
              <a:tabLst>
                <a:tab pos="0" algn="l"/>
              </a:tabLst>
            </a:pPr>
            <a:r>
              <a:rPr lang="en-US" sz="2800" b="0" strike="noStrike" spc="-1">
                <a:solidFill>
                  <a:srgbClr val="000000"/>
                </a:solidFill>
                <a:latin typeface="Calibri"/>
                <a:ea typeface="Calibri"/>
              </a:rPr>
              <a:t>Un professionnel qualifié qui fournit des conseils sur les produits financiers, </a:t>
            </a:r>
            <a:endParaRPr lang="it-IT" sz="2800" b="0" strike="noStrike" spc="-1">
              <a:latin typeface="Arial"/>
            </a:endParaRPr>
          </a:p>
          <a:p>
            <a:pPr>
              <a:lnSpc>
                <a:spcPct val="100000"/>
              </a:lnSpc>
              <a:buNone/>
              <a:tabLst>
                <a:tab pos="0" algn="l"/>
              </a:tabLst>
            </a:pPr>
            <a:r>
              <a:rPr lang="en-US" sz="2800" b="0" strike="noStrike" spc="-1">
                <a:solidFill>
                  <a:srgbClr val="000000"/>
                </a:solidFill>
                <a:latin typeface="Calibri"/>
                <a:ea typeface="Calibri"/>
              </a:rPr>
              <a:t>les avantages fiscaux et les options d'assurance.  </a:t>
            </a:r>
            <a:endParaRPr lang="it-IT" sz="2800" b="0" strike="noStrike" spc="-1">
              <a:latin typeface="Arial"/>
            </a:endParaRPr>
          </a:p>
        </p:txBody>
      </p:sp>
      <p:pic>
        <p:nvPicPr>
          <p:cNvPr id="158" name="Google Shape;145;p12"/>
          <p:cNvPicPr/>
          <p:nvPr/>
        </p:nvPicPr>
        <p:blipFill>
          <a:blip r:embed="rId2" cstate="screen">
            <a:extLst>
              <a:ext uri="{28A0092B-C50C-407E-A947-70E740481C1C}">
                <a14:useLocalDpi xmlns:a14="http://schemas.microsoft.com/office/drawing/2010/main"/>
              </a:ext>
            </a:extLst>
          </a:blip>
          <a:stretch/>
        </p:blipFill>
        <p:spPr>
          <a:xfrm>
            <a:off x="1437840" y="6248160"/>
            <a:ext cx="637920" cy="1485720"/>
          </a:xfrm>
          <a:prstGeom prst="rect">
            <a:avLst/>
          </a:prstGeom>
          <a:ln w="0">
            <a:noFill/>
          </a:ln>
        </p:spPr>
      </p:pic>
      <p:sp>
        <p:nvSpPr>
          <p:cNvPr id="159" name="Google Shape;146;p12"/>
          <p:cNvSpPr/>
          <p:nvPr/>
        </p:nvSpPr>
        <p:spPr>
          <a:xfrm>
            <a:off x="13106520" y="1260000"/>
            <a:ext cx="1833480" cy="9450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1" strike="noStrike" spc="-1">
                <a:solidFill>
                  <a:srgbClr val="000000"/>
                </a:solidFill>
                <a:latin typeface="Calibri"/>
                <a:ea typeface="Calibri"/>
              </a:rPr>
              <a:t>Types de conseillers</a:t>
            </a:r>
            <a:endParaRPr lang="it-IT" sz="2800" b="0" strike="noStrike" spc="-1">
              <a:latin typeface="Arial"/>
            </a:endParaRPr>
          </a:p>
        </p:txBody>
      </p:sp>
      <p:sp>
        <p:nvSpPr>
          <p:cNvPr id="160" name="Google Shape;147;p12"/>
          <p:cNvSpPr/>
          <p:nvPr/>
        </p:nvSpPr>
        <p:spPr>
          <a:xfrm>
            <a:off x="12936960" y="2229840"/>
            <a:ext cx="4703040" cy="258948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buNone/>
              <a:tabLst>
                <a:tab pos="0" algn="l"/>
              </a:tabLst>
            </a:pPr>
            <a:r>
              <a:rPr lang="en-US" sz="2800" b="0" strike="noStrike" spc="-1">
                <a:solidFill>
                  <a:srgbClr val="000000"/>
                </a:solidFill>
                <a:latin typeface="Calibri"/>
                <a:ea typeface="Calibri"/>
              </a:rPr>
              <a:t>Il existe différents conseillers avec différentes spécialisations. Vous devez choisir celui qui correspond à vos besoins.</a:t>
            </a:r>
            <a:endParaRPr lang="it-IT" sz="2800" b="0" strike="noStrike" spc="-1">
              <a:latin typeface="Arial"/>
            </a:endParaRPr>
          </a:p>
          <a:p>
            <a:pPr>
              <a:lnSpc>
                <a:spcPct val="100000"/>
              </a:lnSpc>
              <a:buNone/>
              <a:tabLst>
                <a:tab pos="0" algn="l"/>
              </a:tabLst>
            </a:pPr>
            <a:endParaRPr lang="it-IT" sz="2400" b="0" strike="noStrike" spc="-1">
              <a:latin typeface="Arial"/>
            </a:endParaRPr>
          </a:p>
        </p:txBody>
      </p:sp>
      <p:pic>
        <p:nvPicPr>
          <p:cNvPr id="161" name="Google Shape;148;p12"/>
          <p:cNvPicPr/>
          <p:nvPr/>
        </p:nvPicPr>
        <p:blipFill>
          <a:blip r:embed="rId2" cstate="screen">
            <a:extLst>
              <a:ext uri="{28A0092B-C50C-407E-A947-70E740481C1C}">
                <a14:useLocalDpi xmlns:a14="http://schemas.microsoft.com/office/drawing/2010/main"/>
              </a:ext>
            </a:extLst>
          </a:blip>
          <a:stretch/>
        </p:blipFill>
        <p:spPr>
          <a:xfrm>
            <a:off x="12330000" y="2019240"/>
            <a:ext cx="637920" cy="1485720"/>
          </a:xfrm>
          <a:prstGeom prst="rect">
            <a:avLst/>
          </a:prstGeom>
          <a:ln w="0">
            <a:noFill/>
          </a:ln>
        </p:spPr>
      </p:pic>
      <p:sp>
        <p:nvSpPr>
          <p:cNvPr id="162" name="Google Shape;149;p12"/>
          <p:cNvSpPr/>
          <p:nvPr/>
        </p:nvSpPr>
        <p:spPr>
          <a:xfrm>
            <a:off x="13106520" y="4457880"/>
            <a:ext cx="2742840" cy="5176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1" strike="noStrike" spc="-1">
                <a:solidFill>
                  <a:srgbClr val="000000"/>
                </a:solidFill>
                <a:latin typeface="Calibri"/>
                <a:ea typeface="Calibri"/>
              </a:rPr>
              <a:t>Comment choisir</a:t>
            </a:r>
            <a:endParaRPr lang="it-IT" sz="2800" b="0" strike="noStrike" spc="-1">
              <a:latin typeface="Arial"/>
            </a:endParaRPr>
          </a:p>
        </p:txBody>
      </p:sp>
      <p:sp>
        <p:nvSpPr>
          <p:cNvPr id="163" name="Google Shape;150;p12"/>
          <p:cNvSpPr/>
          <p:nvPr/>
        </p:nvSpPr>
        <p:spPr>
          <a:xfrm>
            <a:off x="12936960" y="4819320"/>
            <a:ext cx="4343040" cy="179712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buNone/>
              <a:tabLst>
                <a:tab pos="0" algn="l"/>
              </a:tabLst>
            </a:pPr>
            <a:r>
              <a:rPr lang="en-US" sz="2800" b="0" strike="noStrike" spc="-1">
                <a:solidFill>
                  <a:srgbClr val="000000"/>
                </a:solidFill>
                <a:latin typeface="Calibri"/>
                <a:ea typeface="Calibri"/>
              </a:rPr>
              <a:t>Avant de choisir un conseiller, vous devez vous poser une série de questions.</a:t>
            </a:r>
            <a:endParaRPr lang="it-IT" sz="2800" b="0" strike="noStrike" spc="-1">
              <a:latin typeface="Arial"/>
            </a:endParaRPr>
          </a:p>
        </p:txBody>
      </p:sp>
      <p:pic>
        <p:nvPicPr>
          <p:cNvPr id="164" name="Google Shape;151;p12"/>
          <p:cNvPicPr/>
          <p:nvPr/>
        </p:nvPicPr>
        <p:blipFill>
          <a:blip r:embed="rId2" cstate="screen">
            <a:extLst>
              <a:ext uri="{28A0092B-C50C-407E-A947-70E740481C1C}">
                <a14:useLocalDpi xmlns:a14="http://schemas.microsoft.com/office/drawing/2010/main"/>
              </a:ext>
            </a:extLst>
          </a:blip>
          <a:stretch/>
        </p:blipFill>
        <p:spPr>
          <a:xfrm>
            <a:off x="12330000" y="4533840"/>
            <a:ext cx="637920" cy="1485720"/>
          </a:xfrm>
          <a:prstGeom prst="rect">
            <a:avLst/>
          </a:prstGeom>
          <a:ln w="0">
            <a:noFill/>
          </a:ln>
        </p:spPr>
      </p:pic>
      <p:pic>
        <p:nvPicPr>
          <p:cNvPr id="165" name="Google Shape;152;p12"/>
          <p:cNvPicPr/>
          <p:nvPr/>
        </p:nvPicPr>
        <p:blipFill>
          <a:blip r:embed="rId3" cstate="screen">
            <a:extLst>
              <a:ext uri="{28A0092B-C50C-407E-A947-70E740481C1C}">
                <a14:useLocalDpi xmlns:a14="http://schemas.microsoft.com/office/drawing/2010/main"/>
              </a:ext>
            </a:extLst>
          </a:blip>
          <a:srcRect/>
          <a:stretch/>
        </p:blipFill>
        <p:spPr>
          <a:xfrm>
            <a:off x="5674320" y="2804040"/>
            <a:ext cx="5938560" cy="3753360"/>
          </a:xfrm>
          <a:prstGeom prst="rect">
            <a:avLst/>
          </a:prstGeom>
          <a:ln w="0">
            <a:noFill/>
          </a:ln>
        </p:spPr>
      </p:pic>
      <p:pic>
        <p:nvPicPr>
          <p:cNvPr id="166" name="Google Shape;153;p12"/>
          <p:cNvPicPr/>
          <p:nvPr/>
        </p:nvPicPr>
        <p:blipFill>
          <a:blip r:embed="rId2" cstate="screen">
            <a:extLst>
              <a:ext uri="{28A0092B-C50C-407E-A947-70E740481C1C}">
                <a14:useLocalDpi xmlns:a14="http://schemas.microsoft.com/office/drawing/2010/main"/>
              </a:ext>
            </a:extLst>
          </a:blip>
          <a:stretch/>
        </p:blipFill>
        <p:spPr>
          <a:xfrm>
            <a:off x="12330000" y="7048440"/>
            <a:ext cx="637920" cy="1485720"/>
          </a:xfrm>
          <a:prstGeom prst="rect">
            <a:avLst/>
          </a:prstGeom>
          <a:ln w="0">
            <a:noFill/>
          </a:ln>
        </p:spPr>
      </p:pic>
      <p:sp>
        <p:nvSpPr>
          <p:cNvPr id="167" name="Google Shape;154;p12"/>
          <p:cNvSpPr/>
          <p:nvPr/>
        </p:nvSpPr>
        <p:spPr>
          <a:xfrm>
            <a:off x="12780000" y="6435720"/>
            <a:ext cx="388584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1" strike="noStrike" spc="-1">
                <a:solidFill>
                  <a:srgbClr val="000000"/>
                </a:solidFill>
                <a:latin typeface="Calibri"/>
                <a:ea typeface="Calibri"/>
              </a:rPr>
              <a:t>Rencontrez votre conseiller</a:t>
            </a:r>
            <a:endParaRPr lang="it-IT" sz="2800" b="0" strike="noStrike" spc="-1">
              <a:latin typeface="Arial"/>
            </a:endParaRPr>
          </a:p>
        </p:txBody>
      </p:sp>
      <p:sp>
        <p:nvSpPr>
          <p:cNvPr id="168" name="Google Shape;155;p12"/>
          <p:cNvSpPr/>
          <p:nvPr/>
        </p:nvSpPr>
        <p:spPr>
          <a:xfrm>
            <a:off x="13106520" y="7180200"/>
            <a:ext cx="4343040" cy="179712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buNone/>
              <a:tabLst>
                <a:tab pos="0" algn="l"/>
              </a:tabLst>
            </a:pPr>
            <a:r>
              <a:rPr lang="en-US" sz="2800" b="0" strike="noStrike" spc="-1">
                <a:solidFill>
                  <a:srgbClr val="000000"/>
                </a:solidFill>
                <a:latin typeface="Calibri"/>
                <a:ea typeface="Calibri"/>
              </a:rPr>
              <a:t>Il est important de préparer soigneusement la première rencontre avec le conseiller financier.</a:t>
            </a: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Google Shape;160;p13"/>
          <p:cNvSpPr/>
          <p:nvPr/>
        </p:nvSpPr>
        <p:spPr>
          <a:xfrm>
            <a:off x="6221520" y="5176800"/>
            <a:ext cx="5409720" cy="13100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ctr">
              <a:lnSpc>
                <a:spcPct val="100000"/>
              </a:lnSpc>
              <a:buNone/>
              <a:tabLst>
                <a:tab pos="0" algn="l"/>
              </a:tabLst>
            </a:pPr>
            <a:r>
              <a:rPr lang="en-US" sz="8000" b="1" strike="noStrike" spc="-1">
                <a:solidFill>
                  <a:srgbClr val="FAC709"/>
                </a:solidFill>
                <a:latin typeface="Calibri"/>
                <a:ea typeface="Calibri"/>
              </a:rPr>
              <a:t>Merci !</a:t>
            </a:r>
            <a:endParaRPr lang="it-IT" sz="8000" b="0" strike="noStrike" spc="-1">
              <a:latin typeface="Arial"/>
            </a:endParaRPr>
          </a:p>
        </p:txBody>
      </p:sp>
      <p:sp>
        <p:nvSpPr>
          <p:cNvPr id="170" name="Google Shape;161;p13"/>
          <p:cNvSpPr/>
          <p:nvPr/>
        </p:nvSpPr>
        <p:spPr>
          <a:xfrm>
            <a:off x="4343400" y="6852960"/>
            <a:ext cx="9165600" cy="27975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12600" algn="ctr">
              <a:lnSpc>
                <a:spcPct val="100000"/>
              </a:lnSpc>
              <a:buNone/>
              <a:tabLst>
                <a:tab pos="0" algn="l"/>
              </a:tabLst>
            </a:pPr>
            <a:r>
              <a:rPr lang="en-US" sz="4400" b="1" strike="noStrike" spc="-1">
                <a:solidFill>
                  <a:srgbClr val="000000"/>
                </a:solidFill>
                <a:latin typeface="Calibri"/>
                <a:ea typeface="Calibri"/>
              </a:rPr>
              <a:t>Partenaire : Solution : Solidarité &amp; Inclusion</a:t>
            </a:r>
            <a:endParaRPr lang="it-IT" sz="4400" b="0" strike="noStrike" spc="-1">
              <a:latin typeface="Arial"/>
            </a:endParaRPr>
          </a:p>
          <a:p>
            <a:pPr marL="12600" algn="ctr">
              <a:lnSpc>
                <a:spcPct val="100000"/>
              </a:lnSpc>
              <a:spcBef>
                <a:spcPts val="99"/>
              </a:spcBef>
              <a:buNone/>
              <a:tabLst>
                <a:tab pos="0" algn="l"/>
              </a:tabLst>
            </a:pPr>
            <a:endParaRPr lang="it-IT" sz="4400" b="0" strike="noStrike" spc="-1">
              <a:latin typeface="Arial"/>
            </a:endParaRPr>
          </a:p>
          <a:p>
            <a:pPr marL="12600" algn="ctr">
              <a:lnSpc>
                <a:spcPct val="100000"/>
              </a:lnSpc>
              <a:spcBef>
                <a:spcPts val="99"/>
              </a:spcBef>
              <a:buNone/>
              <a:tabLst>
                <a:tab pos="0" algn="l"/>
              </a:tabLst>
            </a:pPr>
            <a:endParaRPr lang="it-IT" sz="4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30;p2"/>
          <p:cNvSpPr/>
          <p:nvPr/>
        </p:nvSpPr>
        <p:spPr>
          <a:xfrm>
            <a:off x="1337760" y="498600"/>
            <a:ext cx="9462240" cy="7614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Objectifs et buts </a:t>
            </a:r>
            <a:endParaRPr lang="it-IT" sz="4400" b="0" strike="noStrike" spc="-1">
              <a:latin typeface="Arial"/>
            </a:endParaRPr>
          </a:p>
        </p:txBody>
      </p:sp>
      <p:sp>
        <p:nvSpPr>
          <p:cNvPr id="90" name="Google Shape;31;p2"/>
          <p:cNvSpPr/>
          <p:nvPr/>
        </p:nvSpPr>
        <p:spPr>
          <a:xfrm>
            <a:off x="760320" y="1642320"/>
            <a:ext cx="10039680" cy="5176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À la fin de ce module, vous serez en mesure de :</a:t>
            </a:r>
            <a:endParaRPr lang="it-IT" sz="2800" b="0" strike="noStrike" spc="-1">
              <a:latin typeface="Arial"/>
            </a:endParaRPr>
          </a:p>
        </p:txBody>
      </p:sp>
      <p:grpSp>
        <p:nvGrpSpPr>
          <p:cNvPr id="91" name="Google Shape;37;p2"/>
          <p:cNvGrpSpPr/>
          <p:nvPr/>
        </p:nvGrpSpPr>
        <p:grpSpPr>
          <a:xfrm>
            <a:off x="2306880" y="2518560"/>
            <a:ext cx="7233120" cy="1261440"/>
            <a:chOff x="2306880" y="2518560"/>
            <a:chExt cx="7233120" cy="1261440"/>
          </a:xfrm>
        </p:grpSpPr>
        <p:sp>
          <p:nvSpPr>
            <p:cNvPr id="92" name="Google Shape;38;p2"/>
            <p:cNvSpPr/>
            <p:nvPr/>
          </p:nvSpPr>
          <p:spPr>
            <a:xfrm>
              <a:off x="2306880" y="2518560"/>
              <a:ext cx="723312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 Définir le concept de conseil financier et le rôle du conseiller financier</a:t>
              </a:r>
              <a:endParaRPr lang="it-IT" sz="2800" b="0" strike="noStrike" spc="-1">
                <a:latin typeface="Arial"/>
              </a:endParaRPr>
            </a:p>
          </p:txBody>
        </p:sp>
        <p:sp>
          <p:nvSpPr>
            <p:cNvPr id="93" name="Google Shape;39;p2"/>
            <p:cNvSpPr/>
            <p:nvPr/>
          </p:nvSpPr>
          <p:spPr>
            <a:xfrm>
              <a:off x="2306880" y="3257280"/>
              <a:ext cx="5345640" cy="522720"/>
            </a:xfrm>
            <a:prstGeom prst="rect">
              <a:avLst/>
            </a:prstGeom>
            <a:noFill/>
            <a:ln w="0">
              <a:noFill/>
            </a:ln>
          </p:spPr>
          <p:style>
            <a:lnRef idx="0">
              <a:scrgbClr r="0" g="0" b="0"/>
            </a:lnRef>
            <a:fillRef idx="0">
              <a:scrgbClr r="0" g="0" b="0"/>
            </a:fillRef>
            <a:effectRef idx="0">
              <a:scrgbClr r="0" g="0" b="0"/>
            </a:effectRef>
            <a:fontRef idx="minor"/>
          </p:style>
        </p:sp>
      </p:grpSp>
      <p:sp>
        <p:nvSpPr>
          <p:cNvPr id="94" name="Google Shape;40;p2"/>
          <p:cNvSpPr/>
          <p:nvPr/>
        </p:nvSpPr>
        <p:spPr>
          <a:xfrm>
            <a:off x="2191680" y="4029120"/>
            <a:ext cx="6448320" cy="13708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 Choisissez le conseiller financier qui correspond le mieux à vos intérêts et à votre situation personnelle.</a:t>
            </a:r>
            <a:endParaRPr lang="it-IT" sz="2800" b="0" strike="noStrike" spc="-1">
              <a:latin typeface="Arial"/>
            </a:endParaRPr>
          </a:p>
        </p:txBody>
      </p:sp>
      <p:sp>
        <p:nvSpPr>
          <p:cNvPr id="95" name="Google Shape;41;p2"/>
          <p:cNvSpPr/>
          <p:nvPr/>
        </p:nvSpPr>
        <p:spPr>
          <a:xfrm>
            <a:off x="2371680" y="5582520"/>
            <a:ext cx="6448320" cy="17974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 Préparez un entretien avec un conseiller financier en tenant compte de vos propres besoins, de vos objectifs financiers et de vos possibilités.  </a:t>
            </a:r>
            <a:endParaRPr lang="it-IT" sz="2800" b="0" strike="noStrike" spc="-1">
              <a:latin typeface="Arial"/>
            </a:endParaRPr>
          </a:p>
        </p:txBody>
      </p:sp>
      <p:pic>
        <p:nvPicPr>
          <p:cNvPr id="96" name="Google Shape;42;p2"/>
          <p:cNvPicPr/>
          <p:nvPr/>
        </p:nvPicPr>
        <p:blipFill>
          <a:blip r:embed="rId2" cstate="screen">
            <a:extLst>
              <a:ext uri="{28A0092B-C50C-407E-A947-70E740481C1C}">
                <a14:useLocalDpi xmlns:a14="http://schemas.microsoft.com/office/drawing/2010/main"/>
              </a:ext>
            </a:extLst>
          </a:blip>
          <a:srcRect/>
          <a:stretch/>
        </p:blipFill>
        <p:spPr>
          <a:xfrm>
            <a:off x="9612720" y="3189240"/>
            <a:ext cx="8534160" cy="4709520"/>
          </a:xfrm>
          <a:prstGeom prst="rect">
            <a:avLst/>
          </a:prstGeom>
          <a:ln w="0">
            <a:noFill/>
          </a:ln>
        </p:spPr>
      </p:pic>
      <p:sp>
        <p:nvSpPr>
          <p:cNvPr id="97" name="Google Shape;44;p2"/>
          <p:cNvSpPr/>
          <p:nvPr/>
        </p:nvSpPr>
        <p:spPr>
          <a:xfrm>
            <a:off x="2160000" y="7695720"/>
            <a:ext cx="890568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 Définir les concepts de licence, de risque financier et d'investissement</a:t>
            </a: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Google Shape;49;p3"/>
          <p:cNvSpPr/>
          <p:nvPr/>
        </p:nvSpPr>
        <p:spPr>
          <a:xfrm>
            <a:off x="1523880" y="1503720"/>
            <a:ext cx="9462240" cy="7614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Index</a:t>
            </a:r>
            <a:endParaRPr lang="it-IT" sz="4400" b="0" strike="noStrike" spc="-1">
              <a:latin typeface="Arial"/>
            </a:endParaRPr>
          </a:p>
        </p:txBody>
      </p:sp>
      <p:pic>
        <p:nvPicPr>
          <p:cNvPr id="99" name="Google Shape;50;p3"/>
          <p:cNvPicPr/>
          <p:nvPr/>
        </p:nvPicPr>
        <p:blipFill>
          <a:blip r:embed="rId2" cstate="screen">
            <a:extLst>
              <a:ext uri="{28A0092B-C50C-407E-A947-70E740481C1C}">
                <a14:useLocalDpi xmlns:a14="http://schemas.microsoft.com/office/drawing/2010/main"/>
              </a:ext>
            </a:extLst>
          </a:blip>
          <a:srcRect/>
          <a:stretch/>
        </p:blipFill>
        <p:spPr>
          <a:xfrm>
            <a:off x="1552320" y="3238560"/>
            <a:ext cx="370080" cy="279720"/>
          </a:xfrm>
          <a:prstGeom prst="rect">
            <a:avLst/>
          </a:prstGeom>
          <a:ln w="0">
            <a:noFill/>
          </a:ln>
        </p:spPr>
      </p:pic>
      <p:pic>
        <p:nvPicPr>
          <p:cNvPr id="100" name="Google Shape;51;p3"/>
          <p:cNvPicPr/>
          <p:nvPr/>
        </p:nvPicPr>
        <p:blipFill>
          <a:blip r:embed="rId3" cstate="screen">
            <a:extLst>
              <a:ext uri="{28A0092B-C50C-407E-A947-70E740481C1C}">
                <a14:useLocalDpi xmlns:a14="http://schemas.microsoft.com/office/drawing/2010/main"/>
              </a:ext>
            </a:extLst>
          </a:blip>
          <a:srcRect r="-2859"/>
          <a:stretch/>
        </p:blipFill>
        <p:spPr>
          <a:xfrm>
            <a:off x="1552320" y="6438960"/>
            <a:ext cx="380520" cy="325800"/>
          </a:xfrm>
          <a:prstGeom prst="rect">
            <a:avLst/>
          </a:prstGeom>
          <a:ln w="0">
            <a:noFill/>
          </a:ln>
        </p:spPr>
      </p:pic>
      <p:grpSp>
        <p:nvGrpSpPr>
          <p:cNvPr id="101" name="Google Shape;52;p3"/>
          <p:cNvGrpSpPr/>
          <p:nvPr/>
        </p:nvGrpSpPr>
        <p:grpSpPr>
          <a:xfrm>
            <a:off x="1535400" y="4672440"/>
            <a:ext cx="389160" cy="357120"/>
            <a:chOff x="1535400" y="4672440"/>
            <a:chExt cx="389160" cy="357120"/>
          </a:xfrm>
        </p:grpSpPr>
        <p:pic>
          <p:nvPicPr>
            <p:cNvPr id="102" name="Google Shape;53;p3"/>
            <p:cNvPicPr/>
            <p:nvPr/>
          </p:nvPicPr>
          <p:blipFill>
            <a:blip r:embed="rId4" cstate="screen">
              <a:extLst>
                <a:ext uri="{28A0092B-C50C-407E-A947-70E740481C1C}">
                  <a14:useLocalDpi xmlns:a14="http://schemas.microsoft.com/office/drawing/2010/main"/>
                </a:ext>
              </a:extLst>
            </a:blip>
            <a:srcRect l="-2268" r="-2859"/>
            <a:stretch/>
          </p:blipFill>
          <p:spPr>
            <a:xfrm>
              <a:off x="1535400" y="4703760"/>
              <a:ext cx="389160" cy="325800"/>
            </a:xfrm>
            <a:prstGeom prst="rect">
              <a:avLst/>
            </a:prstGeom>
            <a:ln w="0">
              <a:noFill/>
            </a:ln>
          </p:spPr>
        </p:pic>
        <p:sp>
          <p:nvSpPr>
            <p:cNvPr id="103" name="Google Shape;54;p3"/>
            <p:cNvSpPr/>
            <p:nvPr/>
          </p:nvSpPr>
          <p:spPr>
            <a:xfrm>
              <a:off x="1670760" y="4672440"/>
              <a:ext cx="126720" cy="38160"/>
            </a:xfrm>
            <a:prstGeom prst="rect">
              <a:avLst/>
            </a:prstGeom>
            <a:solidFill>
              <a:schemeClr val="lt1"/>
            </a:solidFill>
            <a:ln w="25400">
              <a:solidFill>
                <a:srgbClr val="FFFFFF"/>
              </a:solidFill>
              <a:round/>
            </a:ln>
          </p:spPr>
          <p:style>
            <a:lnRef idx="0">
              <a:scrgbClr r="0" g="0" b="0"/>
            </a:lnRef>
            <a:fillRef idx="0">
              <a:scrgbClr r="0" g="0" b="0"/>
            </a:fillRef>
            <a:effectRef idx="0">
              <a:scrgbClr r="0" g="0" b="0"/>
            </a:effectRef>
            <a:fontRef idx="minor"/>
          </p:style>
        </p:sp>
      </p:grpSp>
      <p:grpSp>
        <p:nvGrpSpPr>
          <p:cNvPr id="104" name="Google Shape;55;p3"/>
          <p:cNvGrpSpPr/>
          <p:nvPr/>
        </p:nvGrpSpPr>
        <p:grpSpPr>
          <a:xfrm>
            <a:off x="2422080" y="2951280"/>
            <a:ext cx="5124600" cy="1373400"/>
            <a:chOff x="2422080" y="2951280"/>
            <a:chExt cx="5124600" cy="1373400"/>
          </a:xfrm>
        </p:grpSpPr>
        <p:sp>
          <p:nvSpPr>
            <p:cNvPr id="105" name="Google Shape;56;p3"/>
            <p:cNvSpPr/>
            <p:nvPr/>
          </p:nvSpPr>
          <p:spPr>
            <a:xfrm>
              <a:off x="2422080" y="3380400"/>
              <a:ext cx="512460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Qu'est-ce que le conseil financier ?</a:t>
              </a:r>
              <a:endParaRPr lang="it-IT" sz="2800" b="0" strike="noStrike" spc="-1">
                <a:latin typeface="Arial"/>
              </a:endParaRPr>
            </a:p>
          </p:txBody>
        </p:sp>
        <p:sp>
          <p:nvSpPr>
            <p:cNvPr id="106" name="Google Shape;57;p3"/>
            <p:cNvSpPr/>
            <p:nvPr/>
          </p:nvSpPr>
          <p:spPr>
            <a:xfrm>
              <a:off x="2422080" y="2951280"/>
              <a:ext cx="5124600" cy="517680"/>
            </a:xfrm>
            <a:prstGeom prst="rect">
              <a:avLst/>
            </a:prstGeom>
            <a:noFill/>
            <a:ln w="0">
              <a:noFill/>
            </a:ln>
          </p:spPr>
          <p:style>
            <a:lnRef idx="0">
              <a:scrgbClr r="0" g="0" b="0"/>
            </a:lnRef>
            <a:fillRef idx="0">
              <a:scrgbClr r="0" g="0" b="0"/>
            </a:fillRef>
            <a:effectRef idx="0">
              <a:scrgbClr r="0" g="0" b="0"/>
            </a:effectRef>
            <a:fontRef idx="minor"/>
          </p:style>
          <p:txBody>
            <a:bodyPr lIns="108000" rIns="108000" anchor="t">
              <a:spAutoFit/>
            </a:bodyPr>
            <a:lstStyle/>
            <a:p>
              <a:pPr>
                <a:lnSpc>
                  <a:spcPct val="100000"/>
                </a:lnSpc>
                <a:buNone/>
                <a:tabLst>
                  <a:tab pos="0" algn="l"/>
                </a:tabLst>
              </a:pPr>
              <a:r>
                <a:rPr lang="en-US" sz="2800" b="1" strike="noStrike" spc="-1">
                  <a:solidFill>
                    <a:srgbClr val="000000"/>
                  </a:solidFill>
                  <a:latin typeface="Calibri"/>
                  <a:ea typeface="Calibri"/>
                </a:rPr>
                <a:t>Unité 1</a:t>
              </a:r>
              <a:endParaRPr lang="it-IT" sz="2800" b="0" strike="noStrike" spc="-1">
                <a:latin typeface="Arial"/>
              </a:endParaRPr>
            </a:p>
          </p:txBody>
        </p:sp>
      </p:grpSp>
      <p:grpSp>
        <p:nvGrpSpPr>
          <p:cNvPr id="107" name="Google Shape;58;p3"/>
          <p:cNvGrpSpPr/>
          <p:nvPr/>
        </p:nvGrpSpPr>
        <p:grpSpPr>
          <a:xfrm>
            <a:off x="2422080" y="4429080"/>
            <a:ext cx="5124600" cy="2211480"/>
            <a:chOff x="2422080" y="4429080"/>
            <a:chExt cx="5124600" cy="2211480"/>
          </a:xfrm>
        </p:grpSpPr>
        <p:sp>
          <p:nvSpPr>
            <p:cNvPr id="108" name="Google Shape;59;p3"/>
            <p:cNvSpPr/>
            <p:nvPr/>
          </p:nvSpPr>
          <p:spPr>
            <a:xfrm>
              <a:off x="2422080" y="4843080"/>
              <a:ext cx="5124600" cy="17974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Quel est le rôle d'un conseiller financier et pourquoi en avez-vous besoin ?</a:t>
              </a:r>
              <a:endParaRPr lang="it-IT" sz="2800" b="0" strike="noStrike" spc="-1">
                <a:latin typeface="Arial"/>
              </a:endParaRPr>
            </a:p>
            <a:p>
              <a:pPr>
                <a:lnSpc>
                  <a:spcPct val="100000"/>
                </a:lnSpc>
                <a:buNone/>
                <a:tabLst>
                  <a:tab pos="0" algn="l"/>
                </a:tabLst>
              </a:pPr>
              <a:endParaRPr lang="it-IT" sz="2800" b="0" strike="noStrike" spc="-1">
                <a:latin typeface="Arial"/>
              </a:endParaRPr>
            </a:p>
          </p:txBody>
        </p:sp>
        <p:sp>
          <p:nvSpPr>
            <p:cNvPr id="109" name="Google Shape;60;p3"/>
            <p:cNvSpPr/>
            <p:nvPr/>
          </p:nvSpPr>
          <p:spPr>
            <a:xfrm>
              <a:off x="2422080" y="4429080"/>
              <a:ext cx="5124600" cy="517680"/>
            </a:xfrm>
            <a:prstGeom prst="rect">
              <a:avLst/>
            </a:prstGeom>
            <a:noFill/>
            <a:ln w="0">
              <a:noFill/>
            </a:ln>
          </p:spPr>
          <p:style>
            <a:lnRef idx="0">
              <a:scrgbClr r="0" g="0" b="0"/>
            </a:lnRef>
            <a:fillRef idx="0">
              <a:scrgbClr r="0" g="0" b="0"/>
            </a:fillRef>
            <a:effectRef idx="0">
              <a:scrgbClr r="0" g="0" b="0"/>
            </a:effectRef>
            <a:fontRef idx="minor"/>
          </p:style>
          <p:txBody>
            <a:bodyPr lIns="108000" rIns="108000" anchor="t">
              <a:spAutoFit/>
            </a:bodyPr>
            <a:lstStyle/>
            <a:p>
              <a:pPr>
                <a:lnSpc>
                  <a:spcPct val="100000"/>
                </a:lnSpc>
                <a:buNone/>
                <a:tabLst>
                  <a:tab pos="0" algn="l"/>
                </a:tabLst>
              </a:pPr>
              <a:r>
                <a:rPr lang="en-US" sz="2800" b="1" strike="noStrike" spc="-1">
                  <a:solidFill>
                    <a:srgbClr val="000000"/>
                  </a:solidFill>
                  <a:latin typeface="Calibri"/>
                  <a:ea typeface="Calibri"/>
                </a:rPr>
                <a:t>Unité 2</a:t>
              </a:r>
              <a:endParaRPr lang="it-IT" sz="2800" b="0" strike="noStrike" spc="-1">
                <a:latin typeface="Arial"/>
              </a:endParaRPr>
            </a:p>
          </p:txBody>
        </p:sp>
      </p:grpSp>
      <p:grpSp>
        <p:nvGrpSpPr>
          <p:cNvPr id="110" name="Google Shape;61;p3"/>
          <p:cNvGrpSpPr/>
          <p:nvPr/>
        </p:nvGrpSpPr>
        <p:grpSpPr>
          <a:xfrm>
            <a:off x="2422080" y="6306120"/>
            <a:ext cx="5883480" cy="1392120"/>
            <a:chOff x="2422080" y="6306120"/>
            <a:chExt cx="5883480" cy="1392120"/>
          </a:xfrm>
        </p:grpSpPr>
        <p:sp>
          <p:nvSpPr>
            <p:cNvPr id="111" name="Google Shape;62;p3"/>
            <p:cNvSpPr/>
            <p:nvPr/>
          </p:nvSpPr>
          <p:spPr>
            <a:xfrm>
              <a:off x="2422080" y="6753960"/>
              <a:ext cx="5883480" cy="944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Conseiller financier ou planificateur financier</a:t>
              </a:r>
              <a:endParaRPr lang="it-IT" sz="2800" b="0" strike="noStrike" spc="-1">
                <a:latin typeface="Arial"/>
              </a:endParaRPr>
            </a:p>
          </p:txBody>
        </p:sp>
        <p:sp>
          <p:nvSpPr>
            <p:cNvPr id="112" name="Google Shape;63;p3"/>
            <p:cNvSpPr/>
            <p:nvPr/>
          </p:nvSpPr>
          <p:spPr>
            <a:xfrm>
              <a:off x="2422080" y="6306120"/>
              <a:ext cx="5124600" cy="517680"/>
            </a:xfrm>
            <a:prstGeom prst="rect">
              <a:avLst/>
            </a:prstGeom>
            <a:noFill/>
            <a:ln w="0">
              <a:noFill/>
            </a:ln>
          </p:spPr>
          <p:style>
            <a:lnRef idx="0">
              <a:scrgbClr r="0" g="0" b="0"/>
            </a:lnRef>
            <a:fillRef idx="0">
              <a:scrgbClr r="0" g="0" b="0"/>
            </a:fillRef>
            <a:effectRef idx="0">
              <a:scrgbClr r="0" g="0" b="0"/>
            </a:effectRef>
            <a:fontRef idx="minor"/>
          </p:style>
          <p:txBody>
            <a:bodyPr lIns="108000" rIns="108000" anchor="t">
              <a:spAutoFit/>
            </a:bodyPr>
            <a:lstStyle/>
            <a:p>
              <a:pPr>
                <a:lnSpc>
                  <a:spcPct val="100000"/>
                </a:lnSpc>
                <a:buNone/>
                <a:tabLst>
                  <a:tab pos="0" algn="l"/>
                </a:tabLst>
              </a:pPr>
              <a:r>
                <a:rPr lang="en-US" sz="2800" b="1" strike="noStrike" spc="-1">
                  <a:solidFill>
                    <a:srgbClr val="000000"/>
                  </a:solidFill>
                  <a:latin typeface="Calibri"/>
                  <a:ea typeface="Calibri"/>
                </a:rPr>
                <a:t>Unité 3</a:t>
              </a:r>
              <a:endParaRPr lang="it-IT" sz="2800" b="0" strike="noStrike" spc="-1">
                <a:latin typeface="Arial"/>
              </a:endParaRPr>
            </a:p>
          </p:txBody>
        </p:sp>
      </p:grpSp>
      <p:pic>
        <p:nvPicPr>
          <p:cNvPr id="113" name="Google Shape;64;p3"/>
          <p:cNvPicPr/>
          <p:nvPr/>
        </p:nvPicPr>
        <p:blipFill>
          <a:blip r:embed="rId5"/>
          <a:stretch/>
        </p:blipFill>
        <p:spPr>
          <a:xfrm>
            <a:off x="8939520" y="2607840"/>
            <a:ext cx="8807400" cy="5871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Google Shape;87;p5"/>
          <p:cNvSpPr/>
          <p:nvPr/>
        </p:nvSpPr>
        <p:spPr>
          <a:xfrm>
            <a:off x="1594440" y="900000"/>
            <a:ext cx="8305560" cy="143172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1.</a:t>
            </a:r>
            <a:r>
              <a:rPr lang="en-US" sz="4400" b="1" strike="noStrike" spc="-1">
                <a:solidFill>
                  <a:srgbClr val="343433"/>
                </a:solidFill>
                <a:latin typeface="Calibri"/>
                <a:ea typeface="Calibri"/>
              </a:rPr>
              <a:t> Qu'est-ce que le conseil financier ?</a:t>
            </a:r>
            <a:endParaRPr lang="it-IT" sz="4400" b="0" strike="noStrike" spc="-1">
              <a:latin typeface="Arial"/>
            </a:endParaRPr>
          </a:p>
        </p:txBody>
      </p:sp>
      <p:sp>
        <p:nvSpPr>
          <p:cNvPr id="115" name="Google Shape;88;p5"/>
          <p:cNvSpPr/>
          <p:nvPr/>
        </p:nvSpPr>
        <p:spPr>
          <a:xfrm>
            <a:off x="1523880" y="2562840"/>
            <a:ext cx="14553720" cy="3077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1" strike="noStrike" spc="-1">
                <a:solidFill>
                  <a:srgbClr val="000000"/>
                </a:solidFill>
                <a:latin typeface="Calibri"/>
                <a:ea typeface="Calibri"/>
              </a:rPr>
              <a:t>Les services de conseil financier </a:t>
            </a:r>
            <a:r>
              <a:rPr lang="en-US" sz="2800" b="0" strike="noStrike" spc="-1">
                <a:solidFill>
                  <a:srgbClr val="000000"/>
                </a:solidFill>
                <a:latin typeface="Calibri"/>
                <a:ea typeface="Calibri"/>
              </a:rPr>
              <a:t>sont fournis par une équipe de professionnels qualifiés qui donnent des conseils sur la manière de gérer efficacement l'argent et les actifs. Les services de conseil financier peuvent inclure toute une série de personnes telles que des planificateurs financiers agréés, des gestionnaires de patrimoine, des conseillers en investissement et des experts-comptables.</a:t>
            </a:r>
            <a:endParaRPr lang="it-IT" sz="2800" b="0" strike="noStrike" spc="-1">
              <a:latin typeface="Arial"/>
            </a:endParaRPr>
          </a:p>
          <a:p>
            <a:pPr algn="just">
              <a:lnSpc>
                <a:spcPct val="100000"/>
              </a:lnSpc>
              <a:buNone/>
              <a:tabLst>
                <a:tab pos="0" algn="l"/>
              </a:tabLst>
            </a:pPr>
            <a:r>
              <a:rPr lang="en-US" sz="2800" b="0" strike="noStrike" spc="-1">
                <a:solidFill>
                  <a:srgbClr val="000000"/>
                </a:solidFill>
                <a:latin typeface="Calibri"/>
                <a:ea typeface="Calibri"/>
              </a:rPr>
              <a:t> </a:t>
            </a:r>
            <a:endParaRPr lang="it-IT" sz="2800" b="0" strike="noStrike" spc="-1">
              <a:latin typeface="Arial"/>
            </a:endParaRPr>
          </a:p>
          <a:p>
            <a:pPr>
              <a:lnSpc>
                <a:spcPct val="100000"/>
              </a:lnSpc>
              <a:buNone/>
              <a:tabLst>
                <a:tab pos="0" algn="l"/>
              </a:tabLst>
            </a:pPr>
            <a:endParaRPr lang="it-IT" sz="2800" b="0" strike="noStrike" spc="-1">
              <a:latin typeface="Arial"/>
            </a:endParaRPr>
          </a:p>
        </p:txBody>
      </p:sp>
      <p:pic>
        <p:nvPicPr>
          <p:cNvPr id="116" name="Google Shape;89;p5"/>
          <p:cNvPicPr/>
          <p:nvPr/>
        </p:nvPicPr>
        <p:blipFill>
          <a:blip r:embed="rId2" cstate="screen">
            <a:extLst>
              <a:ext uri="{28A0092B-C50C-407E-A947-70E740481C1C}">
                <a14:useLocalDpi xmlns:a14="http://schemas.microsoft.com/office/drawing/2010/main"/>
              </a:ext>
            </a:extLst>
          </a:blip>
          <a:stretch/>
        </p:blipFill>
        <p:spPr>
          <a:xfrm>
            <a:off x="9524880" y="4209480"/>
            <a:ext cx="6095520" cy="4286520"/>
          </a:xfrm>
          <a:prstGeom prst="rect">
            <a:avLst/>
          </a:prstGeom>
          <a:ln w="0">
            <a:noFill/>
          </a:ln>
        </p:spPr>
      </p:pic>
      <p:sp>
        <p:nvSpPr>
          <p:cNvPr id="117" name="Google Shape;90;p5"/>
          <p:cNvSpPr/>
          <p:nvPr/>
        </p:nvSpPr>
        <p:spPr>
          <a:xfrm>
            <a:off x="1523880" y="4762440"/>
            <a:ext cx="7238520" cy="35038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Les entreprises spécialisées proposent généralement différents </a:t>
            </a:r>
            <a:r>
              <a:rPr lang="en-US" sz="2800" b="1" strike="noStrike" spc="-1">
                <a:solidFill>
                  <a:srgbClr val="000000"/>
                </a:solidFill>
                <a:latin typeface="Calibri"/>
                <a:ea typeface="Calibri"/>
              </a:rPr>
              <a:t>types de services de conseil </a:t>
            </a:r>
            <a:r>
              <a:rPr lang="en-US" sz="2800" b="0" strike="noStrike" spc="-1">
                <a:solidFill>
                  <a:srgbClr val="000000"/>
                </a:solidFill>
                <a:latin typeface="Calibri"/>
                <a:ea typeface="Calibri"/>
              </a:rPr>
              <a:t>:</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Gestion des investissements</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Gestion des risques</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Planification de la retraite</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Planification successorale</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Planification financière</a:t>
            </a:r>
            <a:endParaRPr lang="it-IT"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Google Shape;69;p4"/>
          <p:cNvSpPr/>
          <p:nvPr/>
        </p:nvSpPr>
        <p:spPr>
          <a:xfrm>
            <a:off x="1523880" y="1503720"/>
            <a:ext cx="9462240" cy="7614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Index</a:t>
            </a:r>
            <a:endParaRPr lang="it-IT" sz="4400" b="0" strike="noStrike" spc="-1">
              <a:latin typeface="Arial"/>
            </a:endParaRPr>
          </a:p>
        </p:txBody>
      </p:sp>
      <p:pic>
        <p:nvPicPr>
          <p:cNvPr id="119" name="Google Shape;70;p4"/>
          <p:cNvPicPr/>
          <p:nvPr/>
        </p:nvPicPr>
        <p:blipFill>
          <a:blip r:embed="rId2" cstate="screen">
            <a:extLst>
              <a:ext uri="{28A0092B-C50C-407E-A947-70E740481C1C}">
                <a14:useLocalDpi xmlns:a14="http://schemas.microsoft.com/office/drawing/2010/main"/>
              </a:ext>
            </a:extLst>
          </a:blip>
          <a:srcRect/>
          <a:stretch/>
        </p:blipFill>
        <p:spPr>
          <a:xfrm>
            <a:off x="1552320" y="3110760"/>
            <a:ext cx="370080" cy="279720"/>
          </a:xfrm>
          <a:prstGeom prst="rect">
            <a:avLst/>
          </a:prstGeom>
          <a:ln w="0">
            <a:noFill/>
          </a:ln>
        </p:spPr>
      </p:pic>
      <p:pic>
        <p:nvPicPr>
          <p:cNvPr id="120" name="Google Shape;71;p4"/>
          <p:cNvPicPr/>
          <p:nvPr/>
        </p:nvPicPr>
        <p:blipFill>
          <a:blip r:embed="rId3" cstate="screen">
            <a:extLst>
              <a:ext uri="{28A0092B-C50C-407E-A947-70E740481C1C}">
                <a14:useLocalDpi xmlns:a14="http://schemas.microsoft.com/office/drawing/2010/main"/>
              </a:ext>
            </a:extLst>
          </a:blip>
          <a:srcRect r="-2859"/>
          <a:stretch/>
        </p:blipFill>
        <p:spPr>
          <a:xfrm>
            <a:off x="1552320" y="6036480"/>
            <a:ext cx="380520" cy="325800"/>
          </a:xfrm>
          <a:prstGeom prst="rect">
            <a:avLst/>
          </a:prstGeom>
          <a:ln w="0">
            <a:noFill/>
          </a:ln>
        </p:spPr>
      </p:pic>
      <p:grpSp>
        <p:nvGrpSpPr>
          <p:cNvPr id="121" name="Google Shape;72;p4"/>
          <p:cNvGrpSpPr/>
          <p:nvPr/>
        </p:nvGrpSpPr>
        <p:grpSpPr>
          <a:xfrm>
            <a:off x="1535400" y="4480920"/>
            <a:ext cx="389160" cy="357480"/>
            <a:chOff x="1535400" y="4480920"/>
            <a:chExt cx="389160" cy="357480"/>
          </a:xfrm>
        </p:grpSpPr>
        <p:pic>
          <p:nvPicPr>
            <p:cNvPr id="122" name="Google Shape;73;p4"/>
            <p:cNvPicPr/>
            <p:nvPr/>
          </p:nvPicPr>
          <p:blipFill>
            <a:blip r:embed="rId4" cstate="screen">
              <a:extLst>
                <a:ext uri="{28A0092B-C50C-407E-A947-70E740481C1C}">
                  <a14:useLocalDpi xmlns:a14="http://schemas.microsoft.com/office/drawing/2010/main"/>
                </a:ext>
              </a:extLst>
            </a:blip>
            <a:srcRect l="-2268" r="-2859"/>
            <a:stretch/>
          </p:blipFill>
          <p:spPr>
            <a:xfrm>
              <a:off x="1535400" y="4512600"/>
              <a:ext cx="389160" cy="325800"/>
            </a:xfrm>
            <a:prstGeom prst="rect">
              <a:avLst/>
            </a:prstGeom>
            <a:ln w="0">
              <a:noFill/>
            </a:ln>
          </p:spPr>
        </p:pic>
        <p:sp>
          <p:nvSpPr>
            <p:cNvPr id="123" name="Google Shape;74;p4"/>
            <p:cNvSpPr/>
            <p:nvPr/>
          </p:nvSpPr>
          <p:spPr>
            <a:xfrm>
              <a:off x="1670760" y="4480920"/>
              <a:ext cx="126720" cy="38160"/>
            </a:xfrm>
            <a:prstGeom prst="rect">
              <a:avLst/>
            </a:prstGeom>
            <a:solidFill>
              <a:schemeClr val="lt1"/>
            </a:solidFill>
            <a:ln w="25400">
              <a:solidFill>
                <a:srgbClr val="FFFFFF"/>
              </a:solidFill>
              <a:round/>
            </a:ln>
          </p:spPr>
          <p:style>
            <a:lnRef idx="0">
              <a:scrgbClr r="0" g="0" b="0"/>
            </a:lnRef>
            <a:fillRef idx="0">
              <a:scrgbClr r="0" g="0" b="0"/>
            </a:fillRef>
            <a:effectRef idx="0">
              <a:scrgbClr r="0" g="0" b="0"/>
            </a:effectRef>
            <a:fontRef idx="minor"/>
          </p:style>
        </p:sp>
      </p:grpSp>
      <p:grpSp>
        <p:nvGrpSpPr>
          <p:cNvPr id="124" name="Google Shape;75;p4"/>
          <p:cNvGrpSpPr/>
          <p:nvPr/>
        </p:nvGrpSpPr>
        <p:grpSpPr>
          <a:xfrm>
            <a:off x="2422080" y="2951280"/>
            <a:ext cx="5124600" cy="946800"/>
            <a:chOff x="2422080" y="2951280"/>
            <a:chExt cx="5124600" cy="946800"/>
          </a:xfrm>
        </p:grpSpPr>
        <p:sp>
          <p:nvSpPr>
            <p:cNvPr id="125" name="Google Shape;76;p4"/>
            <p:cNvSpPr/>
            <p:nvPr/>
          </p:nvSpPr>
          <p:spPr>
            <a:xfrm>
              <a:off x="2422080" y="3380400"/>
              <a:ext cx="5124600" cy="5176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Types de conseillers financiers</a:t>
              </a:r>
              <a:endParaRPr lang="it-IT" sz="2800" b="0" strike="noStrike" spc="-1">
                <a:latin typeface="Arial"/>
              </a:endParaRPr>
            </a:p>
          </p:txBody>
        </p:sp>
        <p:sp>
          <p:nvSpPr>
            <p:cNvPr id="126" name="Google Shape;77;p4"/>
            <p:cNvSpPr/>
            <p:nvPr/>
          </p:nvSpPr>
          <p:spPr>
            <a:xfrm>
              <a:off x="2422080" y="2951280"/>
              <a:ext cx="5124600" cy="517680"/>
            </a:xfrm>
            <a:prstGeom prst="rect">
              <a:avLst/>
            </a:prstGeom>
            <a:noFill/>
            <a:ln w="0">
              <a:noFill/>
            </a:ln>
          </p:spPr>
          <p:style>
            <a:lnRef idx="0">
              <a:scrgbClr r="0" g="0" b="0"/>
            </a:lnRef>
            <a:fillRef idx="0">
              <a:scrgbClr r="0" g="0" b="0"/>
            </a:fillRef>
            <a:effectRef idx="0">
              <a:scrgbClr r="0" g="0" b="0"/>
            </a:effectRef>
            <a:fontRef idx="minor"/>
          </p:style>
          <p:txBody>
            <a:bodyPr lIns="108000" rIns="108000" anchor="t">
              <a:spAutoFit/>
            </a:bodyPr>
            <a:lstStyle/>
            <a:p>
              <a:pPr>
                <a:lnSpc>
                  <a:spcPct val="100000"/>
                </a:lnSpc>
                <a:buNone/>
                <a:tabLst>
                  <a:tab pos="0" algn="l"/>
                </a:tabLst>
              </a:pPr>
              <a:r>
                <a:rPr lang="en-US" sz="2800" b="1" strike="noStrike" spc="-1">
                  <a:solidFill>
                    <a:srgbClr val="000000"/>
                  </a:solidFill>
                  <a:latin typeface="Calibri"/>
                  <a:ea typeface="Calibri"/>
                </a:rPr>
                <a:t>Unité 4</a:t>
              </a:r>
              <a:endParaRPr lang="it-IT" sz="2800" b="0" strike="noStrike" spc="-1">
                <a:latin typeface="Arial"/>
              </a:endParaRPr>
            </a:p>
          </p:txBody>
        </p:sp>
      </p:grpSp>
      <p:grpSp>
        <p:nvGrpSpPr>
          <p:cNvPr id="127" name="Google Shape;78;p4"/>
          <p:cNvGrpSpPr/>
          <p:nvPr/>
        </p:nvGrpSpPr>
        <p:grpSpPr>
          <a:xfrm>
            <a:off x="2422080" y="4429080"/>
            <a:ext cx="7635960" cy="4122360"/>
            <a:chOff x="2422080" y="4429080"/>
            <a:chExt cx="7635960" cy="4122360"/>
          </a:xfrm>
        </p:grpSpPr>
        <p:sp>
          <p:nvSpPr>
            <p:cNvPr id="128" name="Google Shape;79;p4"/>
            <p:cNvSpPr/>
            <p:nvPr/>
          </p:nvSpPr>
          <p:spPr>
            <a:xfrm>
              <a:off x="2422080" y="5047560"/>
              <a:ext cx="7635960" cy="35038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2800" b="0" strike="noStrike" spc="-1">
                  <a:solidFill>
                    <a:srgbClr val="000000"/>
                  </a:solidFill>
                  <a:latin typeface="Calibri"/>
                  <a:ea typeface="Calibri"/>
                </a:rPr>
                <a:t>Obtenir les bons conseils</a:t>
              </a:r>
              <a:endParaRPr lang="it-IT" sz="2800" b="0" strike="noStrike" spc="-1">
                <a:latin typeface="Arial"/>
              </a:endParaRPr>
            </a:p>
            <a:p>
              <a:pPr>
                <a:lnSpc>
                  <a:spcPct val="100000"/>
                </a:lnSpc>
                <a:buNone/>
                <a:tabLst>
                  <a:tab pos="0" algn="l"/>
                </a:tabLst>
              </a:pPr>
              <a:endParaRPr lang="it-IT" sz="2800" b="0" strike="noStrike" spc="-1">
                <a:latin typeface="Arial"/>
              </a:endParaRPr>
            </a:p>
            <a:p>
              <a:pPr>
                <a:lnSpc>
                  <a:spcPct val="100000"/>
                </a:lnSpc>
                <a:buNone/>
                <a:tabLst>
                  <a:tab pos="0" algn="l"/>
                </a:tabLst>
              </a:pPr>
              <a:r>
                <a:rPr lang="en-US" sz="2800" b="1" strike="noStrike" spc="-1">
                  <a:solidFill>
                    <a:srgbClr val="000000"/>
                  </a:solidFill>
                  <a:latin typeface="Calibri"/>
                  <a:ea typeface="Calibri"/>
                </a:rPr>
                <a:t>Unité 6 </a:t>
              </a:r>
              <a:endParaRPr lang="it-IT" sz="2800" b="0" strike="noStrike" spc="-1">
                <a:latin typeface="Arial"/>
              </a:endParaRPr>
            </a:p>
            <a:p>
              <a:pPr>
                <a:lnSpc>
                  <a:spcPct val="100000"/>
                </a:lnSpc>
                <a:buNone/>
                <a:tabLst>
                  <a:tab pos="0" algn="l"/>
                </a:tabLst>
              </a:pPr>
              <a:r>
                <a:rPr lang="en-US" sz="2800" b="0" strike="noStrike" spc="-1">
                  <a:solidFill>
                    <a:srgbClr val="000000"/>
                  </a:solidFill>
                  <a:latin typeface="Calibri"/>
                  <a:ea typeface="Calibri"/>
                </a:rPr>
                <a:t>Questions pour choisir le bon conseiller financier</a:t>
              </a:r>
              <a:endParaRPr lang="it-IT" sz="2800" b="0" strike="noStrike" spc="-1">
                <a:latin typeface="Arial"/>
              </a:endParaRPr>
            </a:p>
            <a:p>
              <a:pPr>
                <a:lnSpc>
                  <a:spcPct val="100000"/>
                </a:lnSpc>
                <a:buNone/>
                <a:tabLst>
                  <a:tab pos="0" algn="l"/>
                </a:tabLst>
              </a:pPr>
              <a:endParaRPr lang="it-IT" sz="2800" b="0" strike="noStrike" spc="-1">
                <a:latin typeface="Arial"/>
              </a:endParaRPr>
            </a:p>
            <a:p>
              <a:pPr>
                <a:lnSpc>
                  <a:spcPct val="100000"/>
                </a:lnSpc>
                <a:buNone/>
                <a:tabLst>
                  <a:tab pos="0" algn="l"/>
                </a:tabLst>
              </a:pPr>
              <a:r>
                <a:rPr lang="en-US" sz="2800" b="1" strike="noStrike" spc="-1">
                  <a:solidFill>
                    <a:srgbClr val="000000"/>
                  </a:solidFill>
                  <a:latin typeface="Calibri"/>
                  <a:ea typeface="Calibri"/>
                </a:rPr>
                <a:t>Unité 7 </a:t>
              </a:r>
              <a:endParaRPr lang="it-IT" sz="2800" b="0" strike="noStrike" spc="-1">
                <a:latin typeface="Arial"/>
              </a:endParaRPr>
            </a:p>
            <a:p>
              <a:pPr>
                <a:lnSpc>
                  <a:spcPct val="100000"/>
                </a:lnSpc>
                <a:buNone/>
                <a:tabLst>
                  <a:tab pos="0" algn="l"/>
                </a:tabLst>
              </a:pPr>
              <a:r>
                <a:rPr lang="en-US" sz="2800" b="0" strike="noStrike" spc="-1">
                  <a:solidFill>
                    <a:srgbClr val="000000"/>
                  </a:solidFill>
                  <a:latin typeface="Calibri"/>
                  <a:ea typeface="Calibri"/>
                </a:rPr>
                <a:t>Liste de contrôle pour la première rencontre avec un conseiller</a:t>
              </a:r>
              <a:endParaRPr lang="it-IT" sz="2800" b="0" strike="noStrike" spc="-1">
                <a:latin typeface="Arial"/>
              </a:endParaRPr>
            </a:p>
          </p:txBody>
        </p:sp>
        <p:sp>
          <p:nvSpPr>
            <p:cNvPr id="129" name="Google Shape;80;p4"/>
            <p:cNvSpPr/>
            <p:nvPr/>
          </p:nvSpPr>
          <p:spPr>
            <a:xfrm>
              <a:off x="2422080" y="4429080"/>
              <a:ext cx="5124600" cy="517680"/>
            </a:xfrm>
            <a:prstGeom prst="rect">
              <a:avLst/>
            </a:prstGeom>
            <a:noFill/>
            <a:ln w="0">
              <a:noFill/>
            </a:ln>
          </p:spPr>
          <p:style>
            <a:lnRef idx="0">
              <a:scrgbClr r="0" g="0" b="0"/>
            </a:lnRef>
            <a:fillRef idx="0">
              <a:scrgbClr r="0" g="0" b="0"/>
            </a:fillRef>
            <a:effectRef idx="0">
              <a:scrgbClr r="0" g="0" b="0"/>
            </a:effectRef>
            <a:fontRef idx="minor"/>
          </p:style>
          <p:txBody>
            <a:bodyPr lIns="108000" rIns="108000" anchor="t">
              <a:spAutoFit/>
            </a:bodyPr>
            <a:lstStyle/>
            <a:p>
              <a:pPr>
                <a:lnSpc>
                  <a:spcPct val="100000"/>
                </a:lnSpc>
                <a:buNone/>
                <a:tabLst>
                  <a:tab pos="0" algn="l"/>
                </a:tabLst>
              </a:pPr>
              <a:r>
                <a:rPr lang="en-US" sz="2800" b="1" strike="noStrike" spc="-1">
                  <a:solidFill>
                    <a:srgbClr val="000000"/>
                  </a:solidFill>
                  <a:latin typeface="Calibri"/>
                  <a:ea typeface="Calibri"/>
                </a:rPr>
                <a:t>Unité 5</a:t>
              </a:r>
              <a:endParaRPr lang="it-IT" sz="2800" b="0" strike="noStrike" spc="-1">
                <a:latin typeface="Arial"/>
              </a:endParaRPr>
            </a:p>
          </p:txBody>
        </p:sp>
      </p:grpSp>
      <p:pic>
        <p:nvPicPr>
          <p:cNvPr id="130" name="Google Shape;81;p4"/>
          <p:cNvPicPr/>
          <p:nvPr/>
        </p:nvPicPr>
        <p:blipFill>
          <a:blip r:embed="rId5" cstate="screen">
            <a:extLst>
              <a:ext uri="{28A0092B-C50C-407E-A947-70E740481C1C}">
                <a14:useLocalDpi xmlns:a14="http://schemas.microsoft.com/office/drawing/2010/main"/>
              </a:ext>
            </a:extLst>
          </a:blip>
          <a:stretch/>
        </p:blipFill>
        <p:spPr>
          <a:xfrm>
            <a:off x="9483120" y="3380400"/>
            <a:ext cx="8163360" cy="5442120"/>
          </a:xfrm>
          <a:prstGeom prst="rect">
            <a:avLst/>
          </a:prstGeom>
          <a:ln w="0">
            <a:noFill/>
          </a:ln>
        </p:spPr>
      </p:pic>
      <p:pic>
        <p:nvPicPr>
          <p:cNvPr id="131" name="Google Shape;82;p4"/>
          <p:cNvPicPr/>
          <p:nvPr/>
        </p:nvPicPr>
        <p:blipFill>
          <a:blip r:embed="rId3" cstate="screen">
            <a:extLst>
              <a:ext uri="{28A0092B-C50C-407E-A947-70E740481C1C}">
                <a14:useLocalDpi xmlns:a14="http://schemas.microsoft.com/office/drawing/2010/main"/>
              </a:ext>
            </a:extLst>
          </a:blip>
          <a:srcRect r="-2859"/>
          <a:stretch/>
        </p:blipFill>
        <p:spPr>
          <a:xfrm>
            <a:off x="1600200" y="7353360"/>
            <a:ext cx="380520" cy="3258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Google Shape;95;p6"/>
          <p:cNvSpPr/>
          <p:nvPr/>
        </p:nvSpPr>
        <p:spPr>
          <a:xfrm>
            <a:off x="1315080" y="237960"/>
            <a:ext cx="12724920" cy="21020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2. Quel est le rôle d'un conseiller financier et pourquoi en avez-vous besoin ?</a:t>
            </a:r>
            <a:endParaRPr lang="it-IT" sz="4400" b="0" strike="noStrike" spc="-1">
              <a:latin typeface="Arial"/>
            </a:endParaRPr>
          </a:p>
          <a:p>
            <a:pPr>
              <a:lnSpc>
                <a:spcPct val="100000"/>
              </a:lnSpc>
              <a:buNone/>
              <a:tabLst>
                <a:tab pos="0" algn="l"/>
              </a:tabLst>
            </a:pPr>
            <a:endParaRPr lang="it-IT" sz="4400" b="0" strike="noStrike" spc="-1">
              <a:latin typeface="Arial"/>
            </a:endParaRPr>
          </a:p>
        </p:txBody>
      </p:sp>
      <p:sp>
        <p:nvSpPr>
          <p:cNvPr id="133" name="Google Shape;96;p6"/>
          <p:cNvSpPr/>
          <p:nvPr/>
        </p:nvSpPr>
        <p:spPr>
          <a:xfrm>
            <a:off x="934560" y="1903320"/>
            <a:ext cx="10405440" cy="69166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285840" indent="-285840" algn="just">
              <a:lnSpc>
                <a:spcPct val="100000"/>
              </a:lnSpc>
              <a:buClr>
                <a:srgbClr val="000000"/>
              </a:buClr>
              <a:buFont typeface="Arial"/>
              <a:buChar char="•"/>
            </a:pPr>
            <a:r>
              <a:rPr lang="en-US" sz="2800" b="0" strike="noStrike" spc="-1">
                <a:solidFill>
                  <a:srgbClr val="000000"/>
                </a:solidFill>
                <a:latin typeface="Calibri"/>
                <a:ea typeface="Calibri"/>
              </a:rPr>
              <a:t>Un conseiller financier fournit des </a:t>
            </a:r>
            <a:r>
              <a:rPr lang="en-US" sz="2800" b="1" strike="noStrike" spc="-1">
                <a:solidFill>
                  <a:srgbClr val="000000"/>
                </a:solidFill>
                <a:latin typeface="Calibri"/>
                <a:ea typeface="Calibri"/>
              </a:rPr>
              <a:t>conseils </a:t>
            </a:r>
            <a:r>
              <a:rPr lang="en-US" sz="2800" b="0" strike="noStrike" spc="-1">
                <a:solidFill>
                  <a:srgbClr val="000000"/>
                </a:solidFill>
                <a:latin typeface="Calibri"/>
                <a:ea typeface="Calibri"/>
              </a:rPr>
              <a:t>financiers ou des </a:t>
            </a:r>
            <a:r>
              <a:rPr lang="en-US" sz="2800" b="1" strike="noStrike" spc="-1">
                <a:solidFill>
                  <a:srgbClr val="000000"/>
                </a:solidFill>
                <a:latin typeface="Calibri"/>
                <a:ea typeface="Calibri"/>
              </a:rPr>
              <a:t>orientations </a:t>
            </a:r>
            <a:r>
              <a:rPr lang="en-US" sz="2800" b="0" strike="noStrike" spc="-1">
                <a:solidFill>
                  <a:srgbClr val="000000"/>
                </a:solidFill>
                <a:latin typeface="Calibri"/>
                <a:ea typeface="Calibri"/>
              </a:rPr>
              <a:t>aux clients contre rémunération.</a:t>
            </a:r>
            <a:endParaRPr lang="it-IT" sz="2800" b="0" strike="noStrike" spc="-1">
              <a:latin typeface="Arial"/>
            </a:endParaRPr>
          </a:p>
          <a:p>
            <a:pPr>
              <a:lnSpc>
                <a:spcPct val="100000"/>
              </a:lnSpc>
              <a:buNone/>
              <a:tabLst>
                <a:tab pos="0" algn="l"/>
              </a:tabLst>
            </a:pPr>
            <a:endParaRPr lang="it-IT" sz="2800" b="0" strike="noStrike" spc="-1">
              <a:latin typeface="Arial"/>
            </a:endParaRPr>
          </a:p>
          <a:p>
            <a:pPr marL="285840" indent="-28584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Un conseiller financier peut être un profil utile à contacter si vous avez besoin de conseils sur la manière d'</a:t>
            </a:r>
            <a:r>
              <a:rPr lang="en-US" sz="2800" b="1" strike="noStrike" spc="-1">
                <a:solidFill>
                  <a:srgbClr val="000000"/>
                </a:solidFill>
                <a:latin typeface="Calibri"/>
                <a:ea typeface="Calibri"/>
              </a:rPr>
              <a:t>atteindre vos objectifs financiers</a:t>
            </a:r>
            <a:r>
              <a:rPr lang="en-US" sz="2800" b="0" strike="noStrike" spc="-1">
                <a:solidFill>
                  <a:srgbClr val="000000"/>
                </a:solidFill>
                <a:latin typeface="Calibri"/>
                <a:ea typeface="Calibri"/>
              </a:rPr>
              <a:t>, ou si vous avez simplement besoin de soutien pour gérer vos finances.  </a:t>
            </a:r>
            <a:endParaRPr lang="it-IT" sz="2800" b="0" strike="noStrike" spc="-1">
              <a:latin typeface="Arial"/>
            </a:endParaRPr>
          </a:p>
          <a:p>
            <a:pPr marL="285840" indent="-108000" algn="just">
              <a:lnSpc>
                <a:spcPct val="100000"/>
              </a:lnSpc>
              <a:buNone/>
              <a:tabLst>
                <a:tab pos="0" algn="l"/>
              </a:tabLst>
            </a:pPr>
            <a:endParaRPr lang="it-IT" sz="2800" b="0" strike="noStrike" spc="-1">
              <a:latin typeface="Arial"/>
            </a:endParaRPr>
          </a:p>
          <a:p>
            <a:pPr marL="285840" indent="-28584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Un conseiller peut également vous informer sur les </a:t>
            </a:r>
            <a:r>
              <a:rPr lang="en-US" sz="2800" b="1" strike="noStrike" spc="-1">
                <a:solidFill>
                  <a:srgbClr val="000000"/>
                </a:solidFill>
                <a:latin typeface="Calibri"/>
                <a:ea typeface="Calibri"/>
              </a:rPr>
              <a:t>produits financiers, les avantages fiscaux et les options d'assurance</a:t>
            </a:r>
            <a:r>
              <a:rPr lang="en-US" sz="2800" b="0" strike="noStrike" spc="-1">
                <a:solidFill>
                  <a:srgbClr val="000000"/>
                </a:solidFill>
                <a:latin typeface="Calibri"/>
                <a:ea typeface="Calibri"/>
              </a:rPr>
              <a:t>. </a:t>
            </a:r>
            <a:endParaRPr lang="it-IT" sz="2800" b="0" strike="noStrike" spc="-1">
              <a:latin typeface="Arial"/>
            </a:endParaRPr>
          </a:p>
          <a:p>
            <a:pPr>
              <a:lnSpc>
                <a:spcPct val="100000"/>
              </a:lnSpc>
              <a:buNone/>
              <a:tabLst>
                <a:tab pos="0" algn="l"/>
              </a:tabLst>
            </a:pPr>
            <a:endParaRPr lang="it-IT" sz="2800" b="0" strike="noStrike" spc="-1">
              <a:latin typeface="Arial"/>
            </a:endParaRPr>
          </a:p>
          <a:p>
            <a:pPr marL="285840" indent="-28584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Lorsque vous recherchez un conseiller, il est important de s'assurer qu'il dispose de </a:t>
            </a:r>
            <a:r>
              <a:rPr lang="en-US" sz="2800" b="1" strike="noStrike" spc="-1">
                <a:solidFill>
                  <a:srgbClr val="000000"/>
                </a:solidFill>
                <a:latin typeface="Calibri"/>
                <a:ea typeface="Calibri"/>
              </a:rPr>
              <a:t>licences certifiées </a:t>
            </a:r>
            <a:r>
              <a:rPr lang="en-US" sz="2800" b="0" strike="noStrike" spc="-1">
                <a:solidFill>
                  <a:srgbClr val="000000"/>
                </a:solidFill>
                <a:latin typeface="Calibri"/>
                <a:ea typeface="Calibri"/>
              </a:rPr>
              <a:t>lui permettant d'exercer ses activités auprès du public. Vérifiez les informations sur les licences et les certifications dans votre pays !</a:t>
            </a:r>
            <a:endParaRPr lang="it-IT" sz="2800" b="0" strike="noStrike" spc="-1">
              <a:latin typeface="Arial"/>
            </a:endParaRPr>
          </a:p>
          <a:p>
            <a:pPr>
              <a:lnSpc>
                <a:spcPct val="100000"/>
              </a:lnSpc>
              <a:buNone/>
              <a:tabLst>
                <a:tab pos="0" algn="l"/>
              </a:tabLst>
            </a:pPr>
            <a:endParaRPr lang="it-IT" sz="2800" b="0" strike="noStrike" spc="-1">
              <a:latin typeface="Arial"/>
            </a:endParaRPr>
          </a:p>
        </p:txBody>
      </p:sp>
      <p:pic>
        <p:nvPicPr>
          <p:cNvPr id="134" name="Google Shape;97;p6"/>
          <p:cNvPicPr/>
          <p:nvPr/>
        </p:nvPicPr>
        <p:blipFill>
          <a:blip r:embed="rId2" cstate="screen">
            <a:extLst>
              <a:ext uri="{28A0092B-C50C-407E-A947-70E740481C1C}">
                <a14:useLocalDpi xmlns:a14="http://schemas.microsoft.com/office/drawing/2010/main"/>
              </a:ext>
            </a:extLst>
          </a:blip>
          <a:srcRect t="-201"/>
          <a:stretch/>
        </p:blipFill>
        <p:spPr>
          <a:xfrm>
            <a:off x="12344400" y="2970720"/>
            <a:ext cx="5332680" cy="41144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Google Shape;102;p7"/>
          <p:cNvSpPr/>
          <p:nvPr/>
        </p:nvSpPr>
        <p:spPr>
          <a:xfrm>
            <a:off x="1447920" y="1028880"/>
            <a:ext cx="12724920" cy="143172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3. Conseillers financiers et planificateurs financiers</a:t>
            </a:r>
            <a:endParaRPr lang="it-IT" sz="4400" b="0" strike="noStrike" spc="-1">
              <a:latin typeface="Arial"/>
            </a:endParaRPr>
          </a:p>
          <a:p>
            <a:pPr>
              <a:lnSpc>
                <a:spcPct val="100000"/>
              </a:lnSpc>
              <a:buNone/>
              <a:tabLst>
                <a:tab pos="0" algn="l"/>
              </a:tabLst>
            </a:pPr>
            <a:endParaRPr lang="it-IT" sz="4400" b="0" strike="noStrike" spc="-1">
              <a:latin typeface="Arial"/>
            </a:endParaRPr>
          </a:p>
        </p:txBody>
      </p:sp>
      <p:sp>
        <p:nvSpPr>
          <p:cNvPr id="136" name="Google Shape;103;p7"/>
          <p:cNvSpPr/>
          <p:nvPr/>
        </p:nvSpPr>
        <p:spPr>
          <a:xfrm>
            <a:off x="1295280" y="2933640"/>
            <a:ext cx="14858640" cy="32601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marL="457200" indent="-457200" algn="just">
              <a:lnSpc>
                <a:spcPct val="100000"/>
              </a:lnSpc>
              <a:buClr>
                <a:srgbClr val="000000"/>
              </a:buClr>
              <a:buFont typeface="Arial"/>
              <a:buChar char="•"/>
            </a:pPr>
            <a:r>
              <a:rPr lang="en-US" sz="2800" b="0" strike="noStrike" spc="-1">
                <a:solidFill>
                  <a:srgbClr val="000000"/>
                </a:solidFill>
                <a:latin typeface="Calibri"/>
                <a:ea typeface="Calibri"/>
              </a:rPr>
              <a:t>Le rôle d'un </a:t>
            </a:r>
            <a:r>
              <a:rPr lang="en-US" sz="2800" b="1" strike="noStrike" spc="-1">
                <a:solidFill>
                  <a:srgbClr val="000000"/>
                </a:solidFill>
                <a:latin typeface="Calibri"/>
                <a:ea typeface="Calibri"/>
              </a:rPr>
              <a:t>planificateur financier </a:t>
            </a:r>
            <a:r>
              <a:rPr lang="en-US" sz="2800" b="0" strike="noStrike" spc="-1">
                <a:solidFill>
                  <a:srgbClr val="000000"/>
                </a:solidFill>
                <a:latin typeface="Calibri"/>
                <a:ea typeface="Calibri"/>
              </a:rPr>
              <a:t>est légèrement différent de celui d'un conseiller financier. </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Le planificateur financier est un type particulier de conseiller financier qui </a:t>
            </a:r>
            <a:r>
              <a:rPr lang="en-US" sz="2800" b="1" strike="noStrike" spc="-1">
                <a:solidFill>
                  <a:srgbClr val="000000"/>
                </a:solidFill>
                <a:latin typeface="Calibri"/>
                <a:ea typeface="Calibri"/>
              </a:rPr>
              <a:t>se spécialise dans l'aide aux entreprises et aux particuliers pour créer un programme visant à atteindre des objectifs financiers à long terme </a:t>
            </a:r>
            <a:r>
              <a:rPr lang="en-US" sz="2800" b="0" strike="noStrike" spc="-1">
                <a:solidFill>
                  <a:srgbClr val="000000"/>
                </a:solidFill>
                <a:latin typeface="Calibri"/>
                <a:ea typeface="Calibri"/>
              </a:rPr>
              <a:t>(Investopedia). </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571680" indent="-317520">
              <a:lnSpc>
                <a:spcPct val="100000"/>
              </a:lnSpc>
              <a:buNone/>
              <a:tabLst>
                <a:tab pos="0" algn="l"/>
              </a:tabLst>
            </a:pPr>
            <a:endParaRPr lang="it-IT" sz="4000" b="0" strike="noStrike" spc="-1">
              <a:latin typeface="Arial"/>
            </a:endParaRPr>
          </a:p>
        </p:txBody>
      </p:sp>
      <p:sp>
        <p:nvSpPr>
          <p:cNvPr id="137" name="Google Shape;104;p7"/>
          <p:cNvSpPr/>
          <p:nvPr/>
        </p:nvSpPr>
        <p:spPr>
          <a:xfrm>
            <a:off x="9296280" y="5753160"/>
            <a:ext cx="7162560" cy="3077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Les </a:t>
            </a:r>
            <a:r>
              <a:rPr lang="en-US" sz="2800" b="1" strike="noStrike" spc="-1">
                <a:solidFill>
                  <a:srgbClr val="000000"/>
                </a:solidFill>
                <a:latin typeface="Calibri"/>
                <a:ea typeface="Calibri"/>
              </a:rPr>
              <a:t>principaux domaines d'expertise </a:t>
            </a:r>
            <a:r>
              <a:rPr lang="en-US" sz="2800" b="0" strike="noStrike" spc="-1">
                <a:solidFill>
                  <a:srgbClr val="000000"/>
                </a:solidFill>
                <a:latin typeface="Calibri"/>
                <a:ea typeface="Calibri"/>
              </a:rPr>
              <a:t>d'un planificateur financier sont : la retraite, les allocations, les investissements, la planification successorale et les impôts. Dans ce cas également, vous devez vérifier que le planificateur possède les certifications appropriées.</a:t>
            </a:r>
            <a:endParaRPr lang="it-IT" sz="2800" b="0" strike="noStrike" spc="-1">
              <a:latin typeface="Arial"/>
            </a:endParaRPr>
          </a:p>
        </p:txBody>
      </p:sp>
      <p:pic>
        <p:nvPicPr>
          <p:cNvPr id="138" name="Google Shape;105;p7"/>
          <p:cNvPicPr/>
          <p:nvPr/>
        </p:nvPicPr>
        <p:blipFill>
          <a:blip r:embed="rId2" cstate="screen">
            <a:extLst>
              <a:ext uri="{28A0092B-C50C-407E-A947-70E740481C1C}">
                <a14:useLocalDpi xmlns:a14="http://schemas.microsoft.com/office/drawing/2010/main"/>
              </a:ext>
            </a:extLst>
          </a:blip>
          <a:stretch/>
        </p:blipFill>
        <p:spPr>
          <a:xfrm>
            <a:off x="2408040" y="4838760"/>
            <a:ext cx="5585760" cy="37234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Google Shape;110;p8"/>
          <p:cNvSpPr/>
          <p:nvPr/>
        </p:nvSpPr>
        <p:spPr>
          <a:xfrm>
            <a:off x="1447920" y="1028880"/>
            <a:ext cx="12724920" cy="7614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4. Types de conseillers financiers</a:t>
            </a:r>
            <a:endParaRPr lang="it-IT" sz="4400" b="0" strike="noStrike" spc="-1">
              <a:latin typeface="Arial"/>
            </a:endParaRPr>
          </a:p>
        </p:txBody>
      </p:sp>
      <p:sp>
        <p:nvSpPr>
          <p:cNvPr id="140" name="Google Shape;111;p8"/>
          <p:cNvSpPr/>
          <p:nvPr/>
        </p:nvSpPr>
        <p:spPr>
          <a:xfrm>
            <a:off x="1295280" y="2933640"/>
            <a:ext cx="8991360" cy="64292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Il existe deux principaux types de conseillers financiers :</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1" strike="noStrike" spc="-1">
                <a:solidFill>
                  <a:srgbClr val="000000"/>
                </a:solidFill>
                <a:latin typeface="Calibri"/>
                <a:ea typeface="Calibri"/>
              </a:rPr>
              <a:t>Les conseillers financiers indépendants </a:t>
            </a:r>
            <a:r>
              <a:rPr lang="en-US" sz="2800" b="0" strike="noStrike" spc="-1">
                <a:solidFill>
                  <a:srgbClr val="000000"/>
                </a:solidFill>
                <a:latin typeface="Calibri"/>
                <a:ea typeface="Calibri"/>
              </a:rPr>
              <a:t>donnent des conseils impartiaux sur toute la gamme des produits financiers proposés par les différentes sociétés disponibles ;</a:t>
            </a:r>
            <a:endParaRPr lang="it-IT" sz="2800" b="0" strike="noStrike" spc="-1">
              <a:latin typeface="Arial"/>
            </a:endParaRPr>
          </a:p>
          <a:p>
            <a:pPr algn="just">
              <a:lnSpc>
                <a:spcPct val="100000"/>
              </a:lnSpc>
              <a:buNone/>
              <a:tabLst>
                <a:tab pos="0" algn="l"/>
              </a:tabLst>
            </a:pP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1" strike="noStrike" spc="-1">
                <a:solidFill>
                  <a:srgbClr val="000000"/>
                </a:solidFill>
                <a:latin typeface="Calibri"/>
                <a:ea typeface="Calibri"/>
              </a:rPr>
              <a:t>Les conseillers restreints </a:t>
            </a:r>
            <a:r>
              <a:rPr lang="en-US" sz="2800" b="0" strike="noStrike" spc="-1">
                <a:solidFill>
                  <a:srgbClr val="000000"/>
                </a:solidFill>
                <a:latin typeface="Calibri"/>
                <a:ea typeface="Calibri"/>
              </a:rPr>
              <a:t>donnent des conseils sur une gamme limitée de produits. Ils peuvent se spécialiser dans un domaine, par exemple les pensions, ou ne donner des conseils que sur des produits proposés par un nombre limité de sociétés (Citizens Advice).</a:t>
            </a:r>
            <a:endParaRPr lang="it-IT" sz="2800" b="0" strike="noStrike" spc="-1">
              <a:latin typeface="Arial"/>
            </a:endParaRPr>
          </a:p>
          <a:p>
            <a:pPr algn="just">
              <a:lnSpc>
                <a:spcPct val="100000"/>
              </a:lnSpc>
              <a:buNone/>
              <a:tabLst>
                <a:tab pos="0" algn="l"/>
              </a:tabLst>
            </a:pPr>
            <a:r>
              <a:rPr lang="en-US" sz="4000" b="0" strike="noStrike" spc="-1">
                <a:solidFill>
                  <a:srgbClr val="000000"/>
                </a:solidFill>
                <a:latin typeface="Calibri"/>
                <a:ea typeface="Calibri"/>
              </a:rPr>
              <a:t> </a:t>
            </a:r>
            <a:endParaRPr lang="it-IT" sz="4000" b="0" strike="noStrike" spc="-1">
              <a:latin typeface="Arial"/>
            </a:endParaRPr>
          </a:p>
          <a:p>
            <a:pPr marL="457200" indent="-279360" algn="just">
              <a:lnSpc>
                <a:spcPct val="100000"/>
              </a:lnSpc>
              <a:buNone/>
              <a:tabLst>
                <a:tab pos="0" algn="l"/>
              </a:tabLst>
            </a:pPr>
            <a:endParaRPr lang="it-IT" sz="2800" b="0" strike="noStrike" spc="-1">
              <a:latin typeface="Arial"/>
            </a:endParaRPr>
          </a:p>
          <a:p>
            <a:pPr marL="571680" indent="-317520">
              <a:lnSpc>
                <a:spcPct val="100000"/>
              </a:lnSpc>
              <a:buNone/>
              <a:tabLst>
                <a:tab pos="0" algn="l"/>
              </a:tabLst>
            </a:pPr>
            <a:endParaRPr lang="it-IT" sz="4000" b="0" strike="noStrike" spc="-1">
              <a:latin typeface="Arial"/>
            </a:endParaRPr>
          </a:p>
        </p:txBody>
      </p:sp>
      <p:pic>
        <p:nvPicPr>
          <p:cNvPr id="141" name="Google Shape;112;p8"/>
          <p:cNvPicPr/>
          <p:nvPr/>
        </p:nvPicPr>
        <p:blipFill>
          <a:blip r:embed="rId2" cstate="screen">
            <a:extLst>
              <a:ext uri="{28A0092B-C50C-407E-A947-70E740481C1C}">
                <a14:useLocalDpi xmlns:a14="http://schemas.microsoft.com/office/drawing/2010/main"/>
              </a:ext>
            </a:extLst>
          </a:blip>
          <a:srcRect/>
          <a:stretch/>
        </p:blipFill>
        <p:spPr>
          <a:xfrm>
            <a:off x="10820520" y="3314880"/>
            <a:ext cx="6364080" cy="36291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Google Shape;117;p9"/>
          <p:cNvSpPr/>
          <p:nvPr/>
        </p:nvSpPr>
        <p:spPr>
          <a:xfrm>
            <a:off x="1447920" y="1028880"/>
            <a:ext cx="12724920" cy="143172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buNone/>
              <a:tabLst>
                <a:tab pos="0" algn="l"/>
              </a:tabLst>
            </a:pPr>
            <a:r>
              <a:rPr lang="en-US" sz="4400" b="1" strike="noStrike" spc="-1">
                <a:solidFill>
                  <a:srgbClr val="000000"/>
                </a:solidFill>
                <a:latin typeface="Calibri"/>
                <a:ea typeface="Calibri"/>
              </a:rPr>
              <a:t>5. Obtenir les bons conseils</a:t>
            </a:r>
            <a:endParaRPr lang="it-IT" sz="4400" b="0" strike="noStrike" spc="-1">
              <a:latin typeface="Arial"/>
            </a:endParaRPr>
          </a:p>
          <a:p>
            <a:pPr>
              <a:lnSpc>
                <a:spcPct val="100000"/>
              </a:lnSpc>
              <a:buNone/>
              <a:tabLst>
                <a:tab pos="0" algn="l"/>
              </a:tabLst>
            </a:pPr>
            <a:endParaRPr lang="it-IT" sz="4400" b="0" strike="noStrike" spc="-1">
              <a:latin typeface="Arial"/>
            </a:endParaRPr>
          </a:p>
        </p:txBody>
      </p:sp>
      <p:sp>
        <p:nvSpPr>
          <p:cNvPr id="143" name="Google Shape;118;p9"/>
          <p:cNvSpPr/>
          <p:nvPr/>
        </p:nvSpPr>
        <p:spPr>
          <a:xfrm>
            <a:off x="1219320" y="2475360"/>
            <a:ext cx="10667520" cy="667296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gn="just">
              <a:lnSpc>
                <a:spcPct val="100000"/>
              </a:lnSpc>
              <a:buNone/>
              <a:tabLst>
                <a:tab pos="0" algn="l"/>
              </a:tabLst>
            </a:pPr>
            <a:r>
              <a:rPr lang="en-US" sz="2800" b="0" strike="noStrike" spc="-1">
                <a:solidFill>
                  <a:srgbClr val="000000"/>
                </a:solidFill>
                <a:latin typeface="Calibri"/>
                <a:ea typeface="Calibri"/>
              </a:rPr>
              <a:t>Des conseils pour comprendre si les services que le conseiller vous recommande vous conviennent : </a:t>
            </a: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Pensez d'abord à vos ressources et choisissez ensuite le produit qui vous est </a:t>
            </a:r>
            <a:r>
              <a:rPr lang="en-US" sz="2800" b="1" strike="noStrike" spc="-1">
                <a:solidFill>
                  <a:srgbClr val="000000"/>
                </a:solidFill>
                <a:latin typeface="Calibri"/>
                <a:ea typeface="Calibri"/>
              </a:rPr>
              <a:t>accessible</a:t>
            </a:r>
            <a:r>
              <a:rPr lang="en-US" sz="2800" b="0" strike="noStrike" spc="-1">
                <a:solidFill>
                  <a:srgbClr val="000000"/>
                </a:solidFill>
                <a:latin typeface="Calibri"/>
                <a:ea typeface="Calibri"/>
              </a:rPr>
              <a:t>.</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Tenez compte du fait que vous voulez épargner à long ou à court terme ; </a:t>
            </a:r>
            <a:r>
              <a:rPr lang="en-US" sz="2800" b="1" strike="noStrike" spc="-1">
                <a:solidFill>
                  <a:srgbClr val="000000"/>
                </a:solidFill>
                <a:latin typeface="Calibri"/>
                <a:ea typeface="Calibri"/>
              </a:rPr>
              <a:t>planifier </a:t>
            </a:r>
            <a:r>
              <a:rPr lang="en-US" sz="2800" b="0" strike="noStrike" spc="-1">
                <a:solidFill>
                  <a:srgbClr val="000000"/>
                </a:solidFill>
                <a:latin typeface="Calibri"/>
                <a:ea typeface="Calibri"/>
              </a:rPr>
              <a:t>à l'avance vous permet d'avoir des objectifs réalistes.</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457200" indent="-457200" algn="just">
              <a:lnSpc>
                <a:spcPct val="100000"/>
              </a:lnSpc>
              <a:buClr>
                <a:srgbClr val="000000"/>
              </a:buClr>
              <a:buFont typeface="Arial"/>
              <a:buChar char="•"/>
              <a:tabLst>
                <a:tab pos="0" algn="l"/>
              </a:tabLst>
            </a:pPr>
            <a:r>
              <a:rPr lang="en-US" sz="2800" b="0" strike="noStrike" spc="-1">
                <a:solidFill>
                  <a:srgbClr val="000000"/>
                </a:solidFill>
                <a:latin typeface="Calibri"/>
                <a:ea typeface="Calibri"/>
              </a:rPr>
              <a:t>Vous devez réfléchir aux </a:t>
            </a:r>
            <a:r>
              <a:rPr lang="en-US" sz="2800" b="1" strike="noStrike" spc="-1">
                <a:solidFill>
                  <a:srgbClr val="000000"/>
                </a:solidFill>
                <a:latin typeface="Calibri"/>
                <a:ea typeface="Calibri"/>
              </a:rPr>
              <a:t>risques </a:t>
            </a:r>
            <a:r>
              <a:rPr lang="en-US" sz="2800" b="0" strike="noStrike" spc="-1">
                <a:solidFill>
                  <a:srgbClr val="000000"/>
                </a:solidFill>
                <a:latin typeface="Calibri"/>
                <a:ea typeface="Calibri"/>
              </a:rPr>
              <a:t>liés à l'opération financière que vous allez choisir, si vous serez en mesure de les surmonter. </a:t>
            </a:r>
            <a:endParaRPr lang="it-IT" sz="2800" b="0" strike="noStrike" spc="-1">
              <a:latin typeface="Arial"/>
            </a:endParaRPr>
          </a:p>
          <a:p>
            <a:pPr marL="457200" indent="-279360">
              <a:lnSpc>
                <a:spcPct val="100000"/>
              </a:lnSpc>
              <a:buNone/>
              <a:tabLst>
                <a:tab pos="0" algn="l"/>
              </a:tabLst>
            </a:pPr>
            <a:endParaRPr lang="it-IT" sz="2800" b="0" strike="noStrike" spc="-1">
              <a:latin typeface="Arial"/>
            </a:endParaRPr>
          </a:p>
          <a:p>
            <a:pPr marL="457200" indent="-457200">
              <a:lnSpc>
                <a:spcPct val="100000"/>
              </a:lnSpc>
              <a:buClr>
                <a:srgbClr val="000000"/>
              </a:buClr>
              <a:buFont typeface="Arial"/>
              <a:buChar char="•"/>
              <a:tabLst>
                <a:tab pos="0" algn="l"/>
              </a:tabLst>
            </a:pPr>
            <a:r>
              <a:rPr lang="en-US" sz="2800" b="0" strike="noStrike" spc="-1">
                <a:solidFill>
                  <a:srgbClr val="000000"/>
                </a:solidFill>
                <a:latin typeface="Calibri"/>
                <a:ea typeface="Calibri"/>
              </a:rPr>
              <a:t>Tenez compte du fait que vous payez des </a:t>
            </a:r>
            <a:r>
              <a:rPr lang="en-US" sz="2800" b="1" strike="noStrike" spc="-1">
                <a:solidFill>
                  <a:srgbClr val="000000"/>
                </a:solidFill>
                <a:latin typeface="Calibri"/>
                <a:ea typeface="Calibri"/>
              </a:rPr>
              <a:t>impôts</a:t>
            </a:r>
            <a:r>
              <a:rPr lang="en-US" sz="2800" b="0" strike="noStrike" spc="-1">
                <a:solidFill>
                  <a:srgbClr val="000000"/>
                </a:solidFill>
                <a:latin typeface="Calibri"/>
                <a:ea typeface="Calibri"/>
              </a:rPr>
              <a:t>.</a:t>
            </a:r>
            <a:endParaRPr lang="it-IT" sz="2800" b="0" strike="noStrike" spc="-1">
              <a:latin typeface="Arial"/>
            </a:endParaRPr>
          </a:p>
          <a:p>
            <a:pPr marL="457200" indent="-279360" algn="just">
              <a:lnSpc>
                <a:spcPct val="100000"/>
              </a:lnSpc>
              <a:buNone/>
              <a:tabLst>
                <a:tab pos="0" algn="l"/>
              </a:tabLst>
            </a:pPr>
            <a:endParaRPr lang="it-IT" sz="2800" b="0" strike="noStrike" spc="-1">
              <a:latin typeface="Arial"/>
            </a:endParaRPr>
          </a:p>
          <a:p>
            <a:pPr marL="571680" indent="-317520">
              <a:lnSpc>
                <a:spcPct val="100000"/>
              </a:lnSpc>
              <a:buNone/>
              <a:tabLst>
                <a:tab pos="0" algn="l"/>
              </a:tabLst>
            </a:pPr>
            <a:endParaRPr lang="it-IT" sz="4000" b="0" strike="noStrike" spc="-1">
              <a:latin typeface="Arial"/>
            </a:endParaRPr>
          </a:p>
        </p:txBody>
      </p:sp>
      <p:pic>
        <p:nvPicPr>
          <p:cNvPr id="144" name="Google Shape;119;p9"/>
          <p:cNvPicPr/>
          <p:nvPr/>
        </p:nvPicPr>
        <p:blipFill>
          <a:blip r:embed="rId2" cstate="screen">
            <a:extLst>
              <a:ext uri="{28A0092B-C50C-407E-A947-70E740481C1C}">
                <a14:useLocalDpi xmlns:a14="http://schemas.microsoft.com/office/drawing/2010/main"/>
              </a:ext>
            </a:extLst>
          </a:blip>
          <a:stretch/>
        </p:blipFill>
        <p:spPr>
          <a:xfrm>
            <a:off x="12192120" y="3162240"/>
            <a:ext cx="5585760" cy="372348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987</Words>
  <Application>Microsoft Office PowerPoint</Application>
  <PresentationFormat>Personalizzato</PresentationFormat>
  <Paragraphs>93</Paragraphs>
  <Slides>13</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13</vt:i4>
      </vt:variant>
    </vt:vector>
  </HeadingPairs>
  <TitlesOfParts>
    <vt:vector size="21" baseType="lpstr">
      <vt:lpstr>Arial</vt:lpstr>
      <vt:lpstr>Calibri</vt:lpstr>
      <vt:lpstr>DejaVu Sans</vt:lpstr>
      <vt:lpstr>Helvetica Neue</vt:lpstr>
      <vt:lpstr>Symbol</vt:lpstr>
      <vt:lpstr>Wingdings</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Monia Coppola</dc:creator>
  <cp:keywords> docId 3E63C112E3EDAFFCFEBC81A3878AFF99</cp:keywords>
  <dc:description/>
  <cp:lastModifiedBy>Windows User</cp:lastModifiedBy>
  <cp:revision>2</cp:revision>
  <dcterms:created xsi:type="dcterms:W3CDTF">2022-02-16T10:54:20Z</dcterms:created>
  <dcterms:modified xsi:type="dcterms:W3CDTF">2023-03-27T10:23:16Z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