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 id="2147483648" r:id="rId2"/>
  </p:sldMasterIdLst>
  <p:sldIdLst>
    <p:sldId id="258" r:id="rId3"/>
    <p:sldId id="264" r:id="rId4"/>
    <p:sldId id="257" r:id="rId5"/>
    <p:sldId id="259" r:id="rId6"/>
    <p:sldId id="265" r:id="rId7"/>
    <p:sldId id="283" r:id="rId8"/>
    <p:sldId id="281" r:id="rId9"/>
    <p:sldId id="282" r:id="rId10"/>
    <p:sldId id="267" r:id="rId11"/>
    <p:sldId id="284" r:id="rId12"/>
    <p:sldId id="277" r:id="rId13"/>
    <p:sldId id="285" r:id="rId14"/>
    <p:sldId id="269" r:id="rId15"/>
    <p:sldId id="286" r:id="rId16"/>
    <p:sldId id="287" r:id="rId17"/>
    <p:sldId id="288" r:id="rId18"/>
    <p:sldId id="272" r:id="rId19"/>
    <p:sldId id="289" r:id="rId20"/>
    <p:sldId id="275" r:id="rId21"/>
    <p:sldId id="290" r:id="rId22"/>
    <p:sldId id="279" r:id="rId23"/>
    <p:sldId id="280" r:id="rId24"/>
    <p:sldId id="262" r:id="rId25"/>
    <p:sldId id="260" r:id="rId26"/>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70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820"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123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bg object 16">
            <a:extLst>
              <a:ext uri="{FF2B5EF4-FFF2-40B4-BE49-F238E27FC236}">
                <a16:creationId xmlns:a16="http://schemas.microsoft.com/office/drawing/2014/main" id="{9C931315-6F3A-4555-8DA9-1CD6886E1D7B}"/>
              </a:ext>
            </a:extLst>
          </p:cNvPr>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AC709"/>
          </a:solidFill>
        </p:spPr>
        <p:txBody>
          <a:bodyPr wrap="square" lIns="0" tIns="0" rIns="0" bIns="0" rtlCol="0"/>
          <a:lstStyle/>
          <a:p>
            <a:endParaRPr/>
          </a:p>
        </p:txBody>
      </p:sp>
      <p:pic>
        <p:nvPicPr>
          <p:cNvPr id="16" name="object 2">
            <a:extLst>
              <a:ext uri="{FF2B5EF4-FFF2-40B4-BE49-F238E27FC236}">
                <a16:creationId xmlns:a16="http://schemas.microsoft.com/office/drawing/2014/main" id="{A2C18ABD-2E09-4D12-B8DC-A4F3284BFFB0}"/>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394932" y="6698528"/>
            <a:ext cx="666749" cy="1781174"/>
          </a:xfrm>
          <a:prstGeom prst="rect">
            <a:avLst/>
          </a:prstGeom>
        </p:spPr>
      </p:pic>
      <p:sp>
        <p:nvSpPr>
          <p:cNvPr id="17" name="object 4">
            <a:extLst>
              <a:ext uri="{FF2B5EF4-FFF2-40B4-BE49-F238E27FC236}">
                <a16:creationId xmlns:a16="http://schemas.microsoft.com/office/drawing/2014/main" id="{4C920FE4-3EED-4939-B5CD-5FA8B1ACC3AD}"/>
              </a:ext>
            </a:extLst>
          </p:cNvPr>
          <p:cNvSpPr/>
          <p:nvPr userDrawn="1"/>
        </p:nvSpPr>
        <p:spPr>
          <a:xfrm>
            <a:off x="0" y="8907781"/>
            <a:ext cx="18287744" cy="45719"/>
          </a:xfrm>
          <a:custGeom>
            <a:avLst/>
            <a:gdLst/>
            <a:ahLst/>
            <a:cxnLst/>
            <a:rect l="l" t="t" r="r" b="b"/>
            <a:pathLst>
              <a:path w="18202275">
                <a:moveTo>
                  <a:pt x="0" y="0"/>
                </a:moveTo>
                <a:lnTo>
                  <a:pt x="18202273" y="0"/>
                </a:lnTo>
              </a:path>
            </a:pathLst>
          </a:custGeom>
          <a:ln w="85724">
            <a:solidFill>
              <a:srgbClr val="000000"/>
            </a:solidFill>
          </a:ln>
        </p:spPr>
        <p:txBody>
          <a:bodyPr wrap="square" lIns="0" tIns="0" rIns="0" bIns="0" rtlCol="0"/>
          <a:lstStyle/>
          <a:p>
            <a:endParaRPr/>
          </a:p>
        </p:txBody>
      </p:sp>
      <p:pic>
        <p:nvPicPr>
          <p:cNvPr id="19" name="object 3">
            <a:extLst>
              <a:ext uri="{FF2B5EF4-FFF2-40B4-BE49-F238E27FC236}">
                <a16:creationId xmlns:a16="http://schemas.microsoft.com/office/drawing/2014/main" id="{7C016A53-3E7D-4C94-AB33-53AD819974AD}"/>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057881" y="9265523"/>
            <a:ext cx="3152774" cy="666749"/>
          </a:xfrm>
          <a:prstGeom prst="rect">
            <a:avLst/>
          </a:prstGeom>
        </p:spPr>
      </p:pic>
      <p:pic>
        <p:nvPicPr>
          <p:cNvPr id="21" name="object 5">
            <a:extLst>
              <a:ext uri="{FF2B5EF4-FFF2-40B4-BE49-F238E27FC236}">
                <a16:creationId xmlns:a16="http://schemas.microsoft.com/office/drawing/2014/main" id="{2B99F3D4-91AE-4145-9CE9-E7FC00CE701F}"/>
              </a:ext>
            </a:extLst>
          </p:cNvPr>
          <p:cNvPicPr/>
          <p:nvPr userDrawn="1"/>
        </p:nvPicPr>
        <p:blipFill>
          <a:blip r:embed="rId5" cstate="email">
            <a:extLst>
              <a:ext uri="{28A0092B-C50C-407E-A947-70E740481C1C}">
                <a14:useLocalDpi xmlns:a14="http://schemas.microsoft.com/office/drawing/2010/main"/>
              </a:ext>
            </a:extLst>
          </a:blip>
          <a:stretch>
            <a:fillRect/>
          </a:stretch>
        </p:blipFill>
        <p:spPr>
          <a:xfrm>
            <a:off x="5568773" y="1660699"/>
            <a:ext cx="7150197" cy="2095499"/>
          </a:xfrm>
          <a:prstGeom prst="rect">
            <a:avLst/>
          </a:prstGeom>
        </p:spPr>
      </p:pic>
      <p:sp>
        <p:nvSpPr>
          <p:cNvPr id="27" name="CuadroTexto 26">
            <a:extLst>
              <a:ext uri="{FF2B5EF4-FFF2-40B4-BE49-F238E27FC236}">
                <a16:creationId xmlns:a16="http://schemas.microsoft.com/office/drawing/2014/main" id="{BF551322-F550-4579-A7FC-CD3FF2A964D1}"/>
              </a:ext>
            </a:extLst>
          </p:cNvPr>
          <p:cNvSpPr txBox="1"/>
          <p:nvPr userDrawn="1"/>
        </p:nvSpPr>
        <p:spPr>
          <a:xfrm>
            <a:off x="4450459" y="9179041"/>
            <a:ext cx="11475341" cy="804772"/>
          </a:xfrm>
          <a:prstGeom prst="rect">
            <a:avLst/>
          </a:prstGeom>
          <a:noFill/>
        </p:spPr>
        <p:txBody>
          <a:bodyPr wrap="square">
            <a:spAutoFit/>
          </a:bodyPr>
          <a:lstStyle/>
          <a:p>
            <a:pPr marL="12700" algn="just">
              <a:lnSpc>
                <a:spcPts val="1614"/>
              </a:lnSpc>
            </a:pPr>
            <a:r>
              <a:rPr lang="en-US" sz="1500" spc="10" dirty="0">
                <a:latin typeface="+mj-lt"/>
              </a:rPr>
              <a:t>"The</a:t>
            </a:r>
            <a:r>
              <a:rPr lang="en-US" sz="1500" spc="105" dirty="0">
                <a:latin typeface="+mj-lt"/>
              </a:rPr>
              <a:t> </a:t>
            </a:r>
            <a:r>
              <a:rPr lang="en-US" sz="1500" spc="10" dirty="0">
                <a:latin typeface="+mj-lt"/>
              </a:rPr>
              <a:t>European</a:t>
            </a:r>
            <a:r>
              <a:rPr lang="en-US" sz="1500" spc="110" dirty="0">
                <a:latin typeface="+mj-lt"/>
              </a:rPr>
              <a:t> </a:t>
            </a:r>
            <a:r>
              <a:rPr lang="en-US" sz="1500" spc="10" dirty="0">
                <a:latin typeface="+mj-lt"/>
              </a:rPr>
              <a:t>Commission</a:t>
            </a:r>
            <a:r>
              <a:rPr lang="en-US" sz="1500" spc="105" dirty="0">
                <a:latin typeface="+mj-lt"/>
              </a:rPr>
              <a:t> </a:t>
            </a:r>
            <a:r>
              <a:rPr lang="en-US" sz="1500" spc="10" dirty="0">
                <a:latin typeface="+mj-lt"/>
              </a:rPr>
              <a:t>support</a:t>
            </a:r>
            <a:r>
              <a:rPr lang="en-US" sz="1500" spc="110" dirty="0">
                <a:latin typeface="+mj-lt"/>
              </a:rPr>
              <a:t> </a:t>
            </a:r>
            <a:r>
              <a:rPr lang="en-US" sz="1500" spc="5" dirty="0">
                <a:latin typeface="+mj-lt"/>
              </a:rPr>
              <a:t>for</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production</a:t>
            </a:r>
            <a:r>
              <a:rPr lang="en-US" sz="1500" spc="105" dirty="0">
                <a:latin typeface="+mj-lt"/>
              </a:rPr>
              <a:t> </a:t>
            </a:r>
            <a:r>
              <a:rPr lang="en-US" sz="1500" spc="5" dirty="0">
                <a:latin typeface="+mj-lt"/>
              </a:rPr>
              <a:t>of</a:t>
            </a:r>
            <a:r>
              <a:rPr lang="en-US" sz="1500" spc="110" dirty="0">
                <a:latin typeface="+mj-lt"/>
              </a:rPr>
              <a:t> </a:t>
            </a:r>
            <a:r>
              <a:rPr lang="en-US" sz="1500" spc="5" dirty="0">
                <a:latin typeface="+mj-lt"/>
              </a:rPr>
              <a:t>this</a:t>
            </a:r>
            <a:r>
              <a:rPr lang="en-US" sz="1500" spc="105" dirty="0">
                <a:latin typeface="+mj-lt"/>
              </a:rPr>
              <a:t> </a:t>
            </a:r>
            <a:r>
              <a:rPr lang="en-US" sz="1500" spc="10" dirty="0">
                <a:latin typeface="+mj-lt"/>
              </a:rPr>
              <a:t>publication</a:t>
            </a:r>
            <a:r>
              <a:rPr lang="en-US" sz="1500" spc="110" dirty="0">
                <a:latin typeface="+mj-lt"/>
              </a:rPr>
              <a:t> </a:t>
            </a:r>
            <a:r>
              <a:rPr lang="en-US" sz="1500" spc="10" dirty="0">
                <a:latin typeface="+mj-lt"/>
              </a:rPr>
              <a:t>does</a:t>
            </a:r>
            <a:r>
              <a:rPr lang="en-US" sz="1500" spc="105" dirty="0">
                <a:latin typeface="+mj-lt"/>
              </a:rPr>
              <a:t> </a:t>
            </a:r>
            <a:r>
              <a:rPr lang="en-US" sz="1500" spc="10" dirty="0">
                <a:latin typeface="+mj-lt"/>
              </a:rPr>
              <a:t>not</a:t>
            </a:r>
            <a:r>
              <a:rPr lang="en-US" sz="1500" spc="110" dirty="0">
                <a:latin typeface="+mj-lt"/>
              </a:rPr>
              <a:t> </a:t>
            </a:r>
            <a:r>
              <a:rPr lang="en-US" sz="1500" spc="10" dirty="0">
                <a:latin typeface="+mj-lt"/>
              </a:rPr>
              <a:t>constitute</a:t>
            </a:r>
            <a:r>
              <a:rPr lang="en-US" sz="1500" spc="105" dirty="0">
                <a:latin typeface="+mj-lt"/>
              </a:rPr>
              <a:t> </a:t>
            </a:r>
            <a:r>
              <a:rPr lang="en-US" sz="1500" spc="10" dirty="0">
                <a:latin typeface="+mj-lt"/>
              </a:rPr>
              <a:t>endorsement</a:t>
            </a:r>
            <a:r>
              <a:rPr lang="en-US" sz="1500" spc="110" dirty="0">
                <a:latin typeface="+mj-lt"/>
              </a:rPr>
              <a:t> </a:t>
            </a:r>
            <a:r>
              <a:rPr lang="en-US" sz="1500" spc="5" dirty="0">
                <a:latin typeface="+mj-lt"/>
              </a:rPr>
              <a:t>of</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contents</a:t>
            </a:r>
            <a:r>
              <a:rPr lang="en-US" sz="1500" spc="105" dirty="0">
                <a:latin typeface="+mj-lt"/>
              </a:rPr>
              <a:t> </a:t>
            </a:r>
            <a:r>
              <a:rPr lang="en-US" sz="1500" spc="10" dirty="0">
                <a:latin typeface="+mj-lt"/>
              </a:rPr>
              <a:t>which</a:t>
            </a:r>
            <a:r>
              <a:rPr lang="en-US" sz="1500" spc="110" dirty="0">
                <a:latin typeface="+mj-lt"/>
              </a:rPr>
              <a:t> </a:t>
            </a:r>
            <a:r>
              <a:rPr lang="en-US" sz="1500" spc="5" dirty="0">
                <a:latin typeface="+mj-lt"/>
              </a:rPr>
              <a:t>reflects</a:t>
            </a:r>
            <a:r>
              <a:rPr lang="en-US" sz="1500" spc="105" dirty="0">
                <a:latin typeface="+mj-lt"/>
              </a:rPr>
              <a:t> </a:t>
            </a:r>
            <a:r>
              <a:rPr lang="en-US" sz="1500" spc="10" dirty="0">
                <a:latin typeface="+mj-lt"/>
              </a:rPr>
              <a:t>the</a:t>
            </a:r>
          </a:p>
          <a:p>
            <a:pPr marL="12700" marR="8890" algn="just">
              <a:lnSpc>
                <a:spcPct val="113100"/>
              </a:lnSpc>
            </a:pPr>
            <a:r>
              <a:rPr lang="en-US" sz="1500" spc="10" dirty="0">
                <a:latin typeface="+mj-lt"/>
              </a:rPr>
              <a:t>views</a:t>
            </a:r>
            <a:r>
              <a:rPr lang="en-US" sz="1500" spc="204" dirty="0">
                <a:latin typeface="+mj-lt"/>
              </a:rPr>
              <a:t> </a:t>
            </a:r>
            <a:r>
              <a:rPr lang="en-US" sz="1500" spc="10" dirty="0">
                <a:latin typeface="+mj-lt"/>
              </a:rPr>
              <a:t>only</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authors,</a:t>
            </a:r>
            <a:r>
              <a:rPr lang="en-US" sz="1500" spc="204" dirty="0">
                <a:latin typeface="+mj-lt"/>
              </a:rPr>
              <a:t> </a:t>
            </a:r>
            <a:r>
              <a:rPr lang="en-US" sz="1500" spc="10" dirty="0">
                <a:latin typeface="+mj-lt"/>
              </a:rPr>
              <a:t>and</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Commission</a:t>
            </a:r>
            <a:r>
              <a:rPr lang="en-US" sz="1500" spc="204" dirty="0">
                <a:latin typeface="+mj-lt"/>
              </a:rPr>
              <a:t> </a:t>
            </a:r>
            <a:r>
              <a:rPr lang="en-US" sz="1500" spc="10" dirty="0">
                <a:latin typeface="+mj-lt"/>
              </a:rPr>
              <a:t>cannot</a:t>
            </a:r>
            <a:r>
              <a:rPr lang="en-US" sz="1500" spc="210" dirty="0">
                <a:latin typeface="+mj-lt"/>
              </a:rPr>
              <a:t> </a:t>
            </a:r>
            <a:r>
              <a:rPr lang="en-US" sz="1500" spc="10" dirty="0">
                <a:latin typeface="+mj-lt"/>
              </a:rPr>
              <a:t>be</a:t>
            </a:r>
            <a:r>
              <a:rPr lang="en-US" sz="1500" spc="204" dirty="0">
                <a:latin typeface="+mj-lt"/>
              </a:rPr>
              <a:t> </a:t>
            </a:r>
            <a:r>
              <a:rPr lang="en-US" sz="1500" spc="10" dirty="0">
                <a:latin typeface="+mj-lt"/>
              </a:rPr>
              <a:t>held</a:t>
            </a:r>
            <a:r>
              <a:rPr lang="en-US" sz="1500" spc="204" dirty="0">
                <a:latin typeface="+mj-lt"/>
              </a:rPr>
              <a:t> </a:t>
            </a:r>
            <a:r>
              <a:rPr lang="en-US" sz="1500" spc="10" dirty="0">
                <a:latin typeface="+mj-lt"/>
              </a:rPr>
              <a:t>responsible</a:t>
            </a:r>
            <a:r>
              <a:rPr lang="en-US" sz="1500" spc="204" dirty="0">
                <a:latin typeface="+mj-lt"/>
              </a:rPr>
              <a:t> </a:t>
            </a:r>
            <a:r>
              <a:rPr lang="en-US" sz="1500" spc="5" dirty="0">
                <a:latin typeface="+mj-lt"/>
              </a:rPr>
              <a:t>for</a:t>
            </a:r>
            <a:r>
              <a:rPr lang="en-US" sz="1500" spc="204" dirty="0">
                <a:latin typeface="+mj-lt"/>
              </a:rPr>
              <a:t> </a:t>
            </a:r>
            <a:r>
              <a:rPr lang="en-US" sz="1500" spc="10" dirty="0">
                <a:latin typeface="+mj-lt"/>
              </a:rPr>
              <a:t>any</a:t>
            </a:r>
            <a:r>
              <a:rPr lang="en-US" sz="1500" spc="204" dirty="0">
                <a:latin typeface="+mj-lt"/>
              </a:rPr>
              <a:t> </a:t>
            </a:r>
            <a:r>
              <a:rPr lang="en-US" sz="1500" spc="10" dirty="0">
                <a:latin typeface="+mj-lt"/>
              </a:rPr>
              <a:t>use</a:t>
            </a:r>
            <a:r>
              <a:rPr lang="en-US" sz="1500" spc="204" dirty="0">
                <a:latin typeface="+mj-lt"/>
              </a:rPr>
              <a:t> </a:t>
            </a:r>
            <a:r>
              <a:rPr lang="en-US" sz="1500" spc="10" dirty="0">
                <a:latin typeface="+mj-lt"/>
              </a:rPr>
              <a:t>which</a:t>
            </a:r>
            <a:r>
              <a:rPr lang="en-US" sz="1500" spc="204" dirty="0">
                <a:latin typeface="+mj-lt"/>
              </a:rPr>
              <a:t> </a:t>
            </a:r>
            <a:r>
              <a:rPr lang="en-US" sz="1500" spc="10" dirty="0">
                <a:latin typeface="+mj-lt"/>
              </a:rPr>
              <a:t>may</a:t>
            </a:r>
            <a:r>
              <a:rPr lang="en-US" sz="1500" spc="204" dirty="0">
                <a:latin typeface="+mj-lt"/>
              </a:rPr>
              <a:t> </a:t>
            </a:r>
            <a:r>
              <a:rPr lang="en-US" sz="1500" spc="10" dirty="0">
                <a:latin typeface="+mj-lt"/>
              </a:rPr>
              <a:t>be</a:t>
            </a:r>
            <a:r>
              <a:rPr lang="en-US" sz="1500" spc="210" dirty="0">
                <a:latin typeface="+mj-lt"/>
              </a:rPr>
              <a:t> </a:t>
            </a:r>
            <a:r>
              <a:rPr lang="en-US" sz="1500" spc="10" dirty="0">
                <a:latin typeface="+mj-lt"/>
              </a:rPr>
              <a:t>made</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information</a:t>
            </a:r>
            <a:r>
              <a:rPr lang="en-US" sz="1500" spc="204" dirty="0">
                <a:latin typeface="+mj-lt"/>
              </a:rPr>
              <a:t> </a:t>
            </a:r>
            <a:r>
              <a:rPr lang="en-US" sz="1500" spc="10" dirty="0">
                <a:latin typeface="+mj-lt"/>
              </a:rPr>
              <a:t>contained </a:t>
            </a:r>
            <a:r>
              <a:rPr lang="en-US" sz="1500" spc="-360" dirty="0">
                <a:latin typeface="+mj-lt"/>
              </a:rPr>
              <a:t> </a:t>
            </a:r>
            <a:r>
              <a:rPr lang="en-US" sz="1500" spc="5" dirty="0">
                <a:latin typeface="+mj-lt"/>
              </a:rPr>
              <a:t>therein."</a:t>
            </a:r>
          </a:p>
        </p:txBody>
      </p:sp>
      <p:sp>
        <p:nvSpPr>
          <p:cNvPr id="11" name="CuadroTexto 10">
            <a:extLst>
              <a:ext uri="{FF2B5EF4-FFF2-40B4-BE49-F238E27FC236}">
                <a16:creationId xmlns:a16="http://schemas.microsoft.com/office/drawing/2014/main" id="{74A6F032-0665-4332-8C25-0049F35350AB}"/>
              </a:ext>
            </a:extLst>
          </p:cNvPr>
          <p:cNvSpPr txBox="1"/>
          <p:nvPr userDrawn="1"/>
        </p:nvSpPr>
        <p:spPr>
          <a:xfrm>
            <a:off x="4572000" y="4023405"/>
            <a:ext cx="7762164" cy="400110"/>
          </a:xfrm>
          <a:prstGeom prst="rect">
            <a:avLst/>
          </a:prstGeom>
          <a:noFill/>
        </p:spPr>
        <p:txBody>
          <a:bodyPr wrap="square">
            <a:spAutoFit/>
          </a:bodyPr>
          <a:lstStyle/>
          <a:p>
            <a:pPr marL="3273425" marR="2317750" algn="ctr">
              <a:spcBef>
                <a:spcPts val="335"/>
              </a:spcBef>
              <a:spcAft>
                <a:spcPts val="0"/>
              </a:spcAft>
            </a:pPr>
            <a:r>
              <a:rPr lang="en-US" sz="2000" b="1" dirty="0">
                <a:effectLst/>
                <a:latin typeface="Microsoft Sans Serif" panose="020B0604020202020204" pitchFamily="34" charset="0"/>
                <a:ea typeface="Microsoft Sans Serif" panose="020B0604020202020204" pitchFamily="34" charset="0"/>
              </a:rPr>
              <a:t>fly-project.eu</a:t>
            </a:r>
            <a:endParaRPr lang="es-ES" sz="2000" b="1" dirty="0">
              <a:effectLst/>
              <a:latin typeface="Microsoft Sans Serif" panose="020B0604020202020204" pitchFamily="34" charset="0"/>
              <a:ea typeface="Microsoft Sans Serif" panose="020B0604020202020204" pitchFamily="34" charset="0"/>
            </a:endParaRPr>
          </a:p>
        </p:txBody>
      </p:sp>
    </p:spTree>
    <p:extLst>
      <p:ext uri="{BB962C8B-B14F-4D97-AF65-F5344CB8AC3E}">
        <p14:creationId xmlns:p14="http://schemas.microsoft.com/office/powerpoint/2010/main" val="337998945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AC709"/>
          </a:solidFill>
        </p:spPr>
        <p:txBody>
          <a:bodyPr wrap="square" lIns="0" tIns="0" rIns="0" bIns="0" rtlCol="0"/>
          <a:lstStyle/>
          <a:p>
            <a:endParaRPr/>
          </a:p>
        </p:txBody>
      </p:sp>
      <p:pic>
        <p:nvPicPr>
          <p:cNvPr id="26" name="object 3">
            <a:extLst>
              <a:ext uri="{FF2B5EF4-FFF2-40B4-BE49-F238E27FC236}">
                <a16:creationId xmlns:a16="http://schemas.microsoft.com/office/drawing/2014/main" id="{96AB2019-3457-4EE8-8672-C1BF6DA1A65C}"/>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1057881" y="9265523"/>
            <a:ext cx="3152774" cy="666749"/>
          </a:xfrm>
          <a:prstGeom prst="rect">
            <a:avLst/>
          </a:prstGeom>
        </p:spPr>
      </p:pic>
      <p:sp>
        <p:nvSpPr>
          <p:cNvPr id="27" name="object 4">
            <a:extLst>
              <a:ext uri="{FF2B5EF4-FFF2-40B4-BE49-F238E27FC236}">
                <a16:creationId xmlns:a16="http://schemas.microsoft.com/office/drawing/2014/main" id="{ED4DA05C-E544-4608-B1B5-2E5081A4CB0C}"/>
              </a:ext>
            </a:extLst>
          </p:cNvPr>
          <p:cNvSpPr/>
          <p:nvPr userDrawn="1"/>
        </p:nvSpPr>
        <p:spPr>
          <a:xfrm>
            <a:off x="0" y="8856528"/>
            <a:ext cx="18288000" cy="45719"/>
          </a:xfrm>
          <a:custGeom>
            <a:avLst/>
            <a:gdLst/>
            <a:ahLst/>
            <a:cxnLst/>
            <a:rect l="l" t="t" r="r" b="b"/>
            <a:pathLst>
              <a:path w="18202275">
                <a:moveTo>
                  <a:pt x="0" y="0"/>
                </a:moveTo>
                <a:lnTo>
                  <a:pt x="18202273" y="0"/>
                </a:lnTo>
              </a:path>
            </a:pathLst>
          </a:custGeom>
          <a:ln w="85724">
            <a:solidFill>
              <a:srgbClr val="000000"/>
            </a:solidFill>
          </a:ln>
        </p:spPr>
        <p:txBody>
          <a:bodyPr wrap="square" lIns="0" tIns="0" rIns="0" bIns="0" rtlCol="0"/>
          <a:lstStyle/>
          <a:p>
            <a:endParaRPr/>
          </a:p>
        </p:txBody>
      </p:sp>
      <p:pic>
        <p:nvPicPr>
          <p:cNvPr id="33" name="object 5">
            <a:extLst>
              <a:ext uri="{FF2B5EF4-FFF2-40B4-BE49-F238E27FC236}">
                <a16:creationId xmlns:a16="http://schemas.microsoft.com/office/drawing/2014/main" id="{312572A3-0E3D-4C66-9B66-E2B974CE5C58}"/>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4643394" y="1028700"/>
            <a:ext cx="2606058" cy="761999"/>
          </a:xfrm>
          <a:prstGeom prst="rect">
            <a:avLst/>
          </a:prstGeom>
        </p:spPr>
      </p:pic>
      <p:sp>
        <p:nvSpPr>
          <p:cNvPr id="39" name="CuadroTexto 38">
            <a:extLst>
              <a:ext uri="{FF2B5EF4-FFF2-40B4-BE49-F238E27FC236}">
                <a16:creationId xmlns:a16="http://schemas.microsoft.com/office/drawing/2014/main" id="{1CF81C33-52B8-4275-9F0F-E3E0733D9F05}"/>
              </a:ext>
            </a:extLst>
          </p:cNvPr>
          <p:cNvSpPr txBox="1"/>
          <p:nvPr userDrawn="1"/>
        </p:nvSpPr>
        <p:spPr>
          <a:xfrm>
            <a:off x="4450459" y="9179041"/>
            <a:ext cx="11551541" cy="804772"/>
          </a:xfrm>
          <a:prstGeom prst="rect">
            <a:avLst/>
          </a:prstGeom>
          <a:noFill/>
        </p:spPr>
        <p:txBody>
          <a:bodyPr wrap="square">
            <a:spAutoFit/>
          </a:bodyPr>
          <a:lstStyle/>
          <a:p>
            <a:pPr marL="12700" algn="just">
              <a:lnSpc>
                <a:spcPts val="1614"/>
              </a:lnSpc>
            </a:pPr>
            <a:r>
              <a:rPr lang="en-US" sz="1500" spc="10" dirty="0">
                <a:latin typeface="+mj-lt"/>
              </a:rPr>
              <a:t>"The</a:t>
            </a:r>
            <a:r>
              <a:rPr lang="en-US" sz="1500" spc="105" dirty="0">
                <a:latin typeface="+mj-lt"/>
              </a:rPr>
              <a:t> </a:t>
            </a:r>
            <a:r>
              <a:rPr lang="en-US" sz="1500" spc="10" dirty="0">
                <a:latin typeface="+mj-lt"/>
              </a:rPr>
              <a:t>European</a:t>
            </a:r>
            <a:r>
              <a:rPr lang="en-US" sz="1500" spc="110" dirty="0">
                <a:latin typeface="+mj-lt"/>
              </a:rPr>
              <a:t> </a:t>
            </a:r>
            <a:r>
              <a:rPr lang="en-US" sz="1500" spc="10" dirty="0">
                <a:latin typeface="+mj-lt"/>
              </a:rPr>
              <a:t>Commission</a:t>
            </a:r>
            <a:r>
              <a:rPr lang="en-US" sz="1500" spc="105" dirty="0">
                <a:latin typeface="+mj-lt"/>
              </a:rPr>
              <a:t> </a:t>
            </a:r>
            <a:r>
              <a:rPr lang="en-US" sz="1500" spc="10" dirty="0">
                <a:latin typeface="+mj-lt"/>
              </a:rPr>
              <a:t>support</a:t>
            </a:r>
            <a:r>
              <a:rPr lang="en-US" sz="1500" spc="110" dirty="0">
                <a:latin typeface="+mj-lt"/>
              </a:rPr>
              <a:t> </a:t>
            </a:r>
            <a:r>
              <a:rPr lang="en-US" sz="1500" spc="5" dirty="0">
                <a:latin typeface="+mj-lt"/>
              </a:rPr>
              <a:t>for</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production</a:t>
            </a:r>
            <a:r>
              <a:rPr lang="en-US" sz="1500" spc="105" dirty="0">
                <a:latin typeface="+mj-lt"/>
              </a:rPr>
              <a:t> </a:t>
            </a:r>
            <a:r>
              <a:rPr lang="en-US" sz="1500" spc="5" dirty="0">
                <a:latin typeface="+mj-lt"/>
              </a:rPr>
              <a:t>of</a:t>
            </a:r>
            <a:r>
              <a:rPr lang="en-US" sz="1500" spc="110" dirty="0">
                <a:latin typeface="+mj-lt"/>
              </a:rPr>
              <a:t> </a:t>
            </a:r>
            <a:r>
              <a:rPr lang="en-US" sz="1500" spc="5" dirty="0">
                <a:latin typeface="+mj-lt"/>
              </a:rPr>
              <a:t>this</a:t>
            </a:r>
            <a:r>
              <a:rPr lang="en-US" sz="1500" spc="105" dirty="0">
                <a:latin typeface="+mj-lt"/>
              </a:rPr>
              <a:t> </a:t>
            </a:r>
            <a:r>
              <a:rPr lang="en-US" sz="1500" spc="10" dirty="0">
                <a:latin typeface="+mj-lt"/>
              </a:rPr>
              <a:t>publication</a:t>
            </a:r>
            <a:r>
              <a:rPr lang="en-US" sz="1500" spc="110" dirty="0">
                <a:latin typeface="+mj-lt"/>
              </a:rPr>
              <a:t> </a:t>
            </a:r>
            <a:r>
              <a:rPr lang="en-US" sz="1500" spc="10" dirty="0">
                <a:latin typeface="+mj-lt"/>
              </a:rPr>
              <a:t>does</a:t>
            </a:r>
            <a:r>
              <a:rPr lang="en-US" sz="1500" spc="105" dirty="0">
                <a:latin typeface="+mj-lt"/>
              </a:rPr>
              <a:t> </a:t>
            </a:r>
            <a:r>
              <a:rPr lang="en-US" sz="1500" spc="10" dirty="0">
                <a:latin typeface="+mj-lt"/>
              </a:rPr>
              <a:t>not</a:t>
            </a:r>
            <a:r>
              <a:rPr lang="en-US" sz="1500" spc="110" dirty="0">
                <a:latin typeface="+mj-lt"/>
              </a:rPr>
              <a:t> </a:t>
            </a:r>
            <a:r>
              <a:rPr lang="en-US" sz="1500" spc="10" dirty="0">
                <a:latin typeface="+mj-lt"/>
              </a:rPr>
              <a:t>constitute</a:t>
            </a:r>
            <a:r>
              <a:rPr lang="en-US" sz="1500" spc="105" dirty="0">
                <a:latin typeface="+mj-lt"/>
              </a:rPr>
              <a:t> </a:t>
            </a:r>
            <a:r>
              <a:rPr lang="en-US" sz="1500" spc="10" dirty="0">
                <a:latin typeface="+mj-lt"/>
              </a:rPr>
              <a:t>endorsement</a:t>
            </a:r>
            <a:r>
              <a:rPr lang="en-US" sz="1500" spc="110" dirty="0">
                <a:latin typeface="+mj-lt"/>
              </a:rPr>
              <a:t> </a:t>
            </a:r>
            <a:r>
              <a:rPr lang="en-US" sz="1500" spc="5" dirty="0">
                <a:latin typeface="+mj-lt"/>
              </a:rPr>
              <a:t>of</a:t>
            </a:r>
            <a:r>
              <a:rPr lang="en-US" sz="1500" spc="105" dirty="0">
                <a:latin typeface="+mj-lt"/>
              </a:rPr>
              <a:t> </a:t>
            </a:r>
            <a:r>
              <a:rPr lang="en-US" sz="1500" spc="10" dirty="0">
                <a:latin typeface="+mj-lt"/>
              </a:rPr>
              <a:t>the</a:t>
            </a:r>
            <a:r>
              <a:rPr lang="en-US" sz="1500" spc="110" dirty="0">
                <a:latin typeface="+mj-lt"/>
              </a:rPr>
              <a:t> </a:t>
            </a:r>
            <a:r>
              <a:rPr lang="en-US" sz="1500" spc="10" dirty="0">
                <a:latin typeface="+mj-lt"/>
              </a:rPr>
              <a:t>contents</a:t>
            </a:r>
            <a:r>
              <a:rPr lang="en-US" sz="1500" spc="105" dirty="0">
                <a:latin typeface="+mj-lt"/>
              </a:rPr>
              <a:t> </a:t>
            </a:r>
            <a:r>
              <a:rPr lang="en-US" sz="1500" spc="10" dirty="0">
                <a:latin typeface="+mj-lt"/>
              </a:rPr>
              <a:t>which</a:t>
            </a:r>
            <a:r>
              <a:rPr lang="en-US" sz="1500" spc="110" dirty="0">
                <a:latin typeface="+mj-lt"/>
              </a:rPr>
              <a:t> </a:t>
            </a:r>
            <a:r>
              <a:rPr lang="en-US" sz="1500" spc="5" dirty="0">
                <a:latin typeface="+mj-lt"/>
              </a:rPr>
              <a:t>reflects</a:t>
            </a:r>
            <a:r>
              <a:rPr lang="en-US" sz="1500" spc="105" dirty="0">
                <a:latin typeface="+mj-lt"/>
              </a:rPr>
              <a:t> </a:t>
            </a:r>
            <a:r>
              <a:rPr lang="en-US" sz="1500" spc="10" dirty="0">
                <a:latin typeface="+mj-lt"/>
              </a:rPr>
              <a:t>the</a:t>
            </a:r>
          </a:p>
          <a:p>
            <a:pPr marL="12700" marR="8890" algn="just">
              <a:lnSpc>
                <a:spcPct val="113100"/>
              </a:lnSpc>
            </a:pPr>
            <a:r>
              <a:rPr lang="en-US" sz="1500" spc="10" dirty="0">
                <a:latin typeface="+mj-lt"/>
              </a:rPr>
              <a:t>views</a:t>
            </a:r>
            <a:r>
              <a:rPr lang="en-US" sz="1500" spc="204" dirty="0">
                <a:latin typeface="+mj-lt"/>
              </a:rPr>
              <a:t> </a:t>
            </a:r>
            <a:r>
              <a:rPr lang="en-US" sz="1500" spc="10" dirty="0">
                <a:latin typeface="+mj-lt"/>
              </a:rPr>
              <a:t>only</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authors,</a:t>
            </a:r>
            <a:r>
              <a:rPr lang="en-US" sz="1500" spc="204" dirty="0">
                <a:latin typeface="+mj-lt"/>
              </a:rPr>
              <a:t> </a:t>
            </a:r>
            <a:r>
              <a:rPr lang="en-US" sz="1500" spc="10" dirty="0">
                <a:latin typeface="+mj-lt"/>
              </a:rPr>
              <a:t>and</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Commission</a:t>
            </a:r>
            <a:r>
              <a:rPr lang="en-US" sz="1500" spc="204" dirty="0">
                <a:latin typeface="+mj-lt"/>
              </a:rPr>
              <a:t> </a:t>
            </a:r>
            <a:r>
              <a:rPr lang="en-US" sz="1500" spc="10" dirty="0">
                <a:latin typeface="+mj-lt"/>
              </a:rPr>
              <a:t>cannot</a:t>
            </a:r>
            <a:r>
              <a:rPr lang="en-US" sz="1500" spc="210" dirty="0">
                <a:latin typeface="+mj-lt"/>
              </a:rPr>
              <a:t> </a:t>
            </a:r>
            <a:r>
              <a:rPr lang="en-US" sz="1500" spc="10" dirty="0">
                <a:latin typeface="+mj-lt"/>
              </a:rPr>
              <a:t>be</a:t>
            </a:r>
            <a:r>
              <a:rPr lang="en-US" sz="1500" spc="204" dirty="0">
                <a:latin typeface="+mj-lt"/>
              </a:rPr>
              <a:t> </a:t>
            </a:r>
            <a:r>
              <a:rPr lang="en-US" sz="1500" spc="10" dirty="0">
                <a:latin typeface="+mj-lt"/>
              </a:rPr>
              <a:t>held</a:t>
            </a:r>
            <a:r>
              <a:rPr lang="en-US" sz="1500" spc="204" dirty="0">
                <a:latin typeface="+mj-lt"/>
              </a:rPr>
              <a:t> </a:t>
            </a:r>
            <a:r>
              <a:rPr lang="en-US" sz="1500" spc="10" dirty="0">
                <a:latin typeface="+mj-lt"/>
              </a:rPr>
              <a:t>responsible</a:t>
            </a:r>
            <a:r>
              <a:rPr lang="en-US" sz="1500" spc="204" dirty="0">
                <a:latin typeface="+mj-lt"/>
              </a:rPr>
              <a:t> </a:t>
            </a:r>
            <a:r>
              <a:rPr lang="en-US" sz="1500" spc="5" dirty="0">
                <a:latin typeface="+mj-lt"/>
              </a:rPr>
              <a:t>for</a:t>
            </a:r>
            <a:r>
              <a:rPr lang="en-US" sz="1500" spc="204" dirty="0">
                <a:latin typeface="+mj-lt"/>
              </a:rPr>
              <a:t> </a:t>
            </a:r>
            <a:r>
              <a:rPr lang="en-US" sz="1500" spc="10" dirty="0">
                <a:latin typeface="+mj-lt"/>
              </a:rPr>
              <a:t>any</a:t>
            </a:r>
            <a:r>
              <a:rPr lang="en-US" sz="1500" spc="204" dirty="0">
                <a:latin typeface="+mj-lt"/>
              </a:rPr>
              <a:t> </a:t>
            </a:r>
            <a:r>
              <a:rPr lang="en-US" sz="1500" spc="10" dirty="0">
                <a:latin typeface="+mj-lt"/>
              </a:rPr>
              <a:t>use</a:t>
            </a:r>
            <a:r>
              <a:rPr lang="en-US" sz="1500" spc="204" dirty="0">
                <a:latin typeface="+mj-lt"/>
              </a:rPr>
              <a:t> </a:t>
            </a:r>
            <a:r>
              <a:rPr lang="en-US" sz="1500" spc="10" dirty="0">
                <a:latin typeface="+mj-lt"/>
              </a:rPr>
              <a:t>which</a:t>
            </a:r>
            <a:r>
              <a:rPr lang="en-US" sz="1500" spc="204" dirty="0">
                <a:latin typeface="+mj-lt"/>
              </a:rPr>
              <a:t> </a:t>
            </a:r>
            <a:r>
              <a:rPr lang="en-US" sz="1500" spc="10" dirty="0">
                <a:latin typeface="+mj-lt"/>
              </a:rPr>
              <a:t>may</a:t>
            </a:r>
            <a:r>
              <a:rPr lang="en-US" sz="1500" spc="204" dirty="0">
                <a:latin typeface="+mj-lt"/>
              </a:rPr>
              <a:t> </a:t>
            </a:r>
            <a:r>
              <a:rPr lang="en-US" sz="1500" spc="10" dirty="0">
                <a:latin typeface="+mj-lt"/>
              </a:rPr>
              <a:t>be</a:t>
            </a:r>
            <a:r>
              <a:rPr lang="en-US" sz="1500" spc="210" dirty="0">
                <a:latin typeface="+mj-lt"/>
              </a:rPr>
              <a:t> </a:t>
            </a:r>
            <a:r>
              <a:rPr lang="en-US" sz="1500" spc="10" dirty="0">
                <a:latin typeface="+mj-lt"/>
              </a:rPr>
              <a:t>made</a:t>
            </a:r>
            <a:r>
              <a:rPr lang="en-US" sz="1500" spc="204" dirty="0">
                <a:latin typeface="+mj-lt"/>
              </a:rPr>
              <a:t> </a:t>
            </a:r>
            <a:r>
              <a:rPr lang="en-US" sz="1500" spc="5" dirty="0">
                <a:latin typeface="+mj-lt"/>
              </a:rPr>
              <a:t>of</a:t>
            </a:r>
            <a:r>
              <a:rPr lang="en-US" sz="1500" spc="204" dirty="0">
                <a:latin typeface="+mj-lt"/>
              </a:rPr>
              <a:t> </a:t>
            </a:r>
            <a:r>
              <a:rPr lang="en-US" sz="1500" spc="10" dirty="0">
                <a:latin typeface="+mj-lt"/>
              </a:rPr>
              <a:t>the</a:t>
            </a:r>
            <a:r>
              <a:rPr lang="en-US" sz="1500" spc="204" dirty="0">
                <a:latin typeface="+mj-lt"/>
              </a:rPr>
              <a:t> </a:t>
            </a:r>
            <a:r>
              <a:rPr lang="en-US" sz="1500" spc="10" dirty="0">
                <a:latin typeface="+mj-lt"/>
              </a:rPr>
              <a:t>information</a:t>
            </a:r>
            <a:r>
              <a:rPr lang="en-US" sz="1500" spc="204" dirty="0">
                <a:latin typeface="+mj-lt"/>
              </a:rPr>
              <a:t> </a:t>
            </a:r>
            <a:r>
              <a:rPr lang="en-US" sz="1500" spc="10" dirty="0">
                <a:latin typeface="+mj-lt"/>
              </a:rPr>
              <a:t>contained </a:t>
            </a:r>
            <a:r>
              <a:rPr lang="en-US" sz="1500" spc="-360" dirty="0">
                <a:latin typeface="+mj-lt"/>
              </a:rPr>
              <a:t> </a:t>
            </a:r>
            <a:r>
              <a:rPr lang="en-US" sz="1500" spc="5" dirty="0">
                <a:latin typeface="+mj-lt"/>
              </a:rPr>
              <a:t>therein."</a:t>
            </a: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5274397-0CC2-4713-984E-865578FB27AF}"/>
              </a:ext>
            </a:extLst>
          </p:cNvPr>
          <p:cNvSpPr txBox="1"/>
          <p:nvPr/>
        </p:nvSpPr>
        <p:spPr>
          <a:xfrm>
            <a:off x="3238500" y="5448300"/>
            <a:ext cx="11811000" cy="2962349"/>
          </a:xfrm>
          <a:prstGeom prst="rect">
            <a:avLst/>
          </a:prstGeom>
          <a:noFill/>
        </p:spPr>
        <p:txBody>
          <a:bodyPr wrap="square">
            <a:spAutoFit/>
          </a:bodyPr>
          <a:lstStyle/>
          <a:p>
            <a:pPr marL="12700" algn="ctr">
              <a:lnSpc>
                <a:spcPct val="100000"/>
              </a:lnSpc>
              <a:spcBef>
                <a:spcPts val="100"/>
              </a:spcBef>
            </a:pPr>
            <a:r>
              <a:rPr lang="en-US" sz="4800" b="1" spc="-65" dirty="0" err="1">
                <a:latin typeface="Calibri" panose="020F0502020204030204" pitchFamily="34" charset="0"/>
                <a:ea typeface="Microsoft Sans Serif" panose="020B0604020202020204" pitchFamily="34" charset="0"/>
                <a:cs typeface="Calibri" panose="020F0502020204030204" pitchFamily="34" charset="0"/>
              </a:rPr>
              <a:t>Indicateurs</a:t>
            </a:r>
            <a:r>
              <a:rPr lang="en-US" sz="4800" b="1" spc="-65" dirty="0">
                <a:latin typeface="Calibri" panose="020F0502020204030204" pitchFamily="34" charset="0"/>
                <a:ea typeface="Microsoft Sans Serif" panose="020B0604020202020204" pitchFamily="34" charset="0"/>
                <a:cs typeface="Calibri" panose="020F0502020204030204" pitchFamily="34" charset="0"/>
              </a:rPr>
              <a:t> </a:t>
            </a:r>
            <a:r>
              <a:rPr lang="en-US" sz="4800" b="1" spc="-65" dirty="0" err="1">
                <a:latin typeface="Calibri" panose="020F0502020204030204" pitchFamily="34" charset="0"/>
                <a:ea typeface="Microsoft Sans Serif" panose="020B0604020202020204" pitchFamily="34" charset="0"/>
                <a:cs typeface="Calibri" panose="020F0502020204030204" pitchFamily="34" charset="0"/>
              </a:rPr>
              <a:t>économiques</a:t>
            </a:r>
            <a:endParaRPr lang="en-US" sz="4800" b="1" spc="-65" dirty="0">
              <a:latin typeface="Calibri" panose="020F0502020204030204" pitchFamily="34" charset="0"/>
              <a:ea typeface="Microsoft Sans Serif" panose="020B0604020202020204" pitchFamily="34" charset="0"/>
              <a:cs typeface="Calibri" panose="020F0502020204030204" pitchFamily="34" charset="0"/>
            </a:endParaRPr>
          </a:p>
          <a:p>
            <a:pPr marL="12700" algn="ctr">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2700" algn="ctr">
              <a:lnSpc>
                <a:spcPct val="100000"/>
              </a:lnSpc>
              <a:spcBef>
                <a:spcPts val="100"/>
              </a:spcBef>
            </a:pPr>
            <a:r>
              <a:rPr lang="en-US" sz="4800" b="1" spc="-65" dirty="0" err="1">
                <a:ea typeface="Microsoft Sans Serif" panose="020B0604020202020204" pitchFamily="34" charset="0"/>
                <a:cs typeface="Microsoft Sans Serif" panose="020B0604020202020204" pitchFamily="34" charset="0"/>
              </a:rPr>
              <a:t>Partenaires</a:t>
            </a:r>
            <a:r>
              <a:rPr lang="en-US" sz="4800" b="1" spc="-65" dirty="0">
                <a:ea typeface="Microsoft Sans Serif" panose="020B0604020202020204" pitchFamily="34" charset="0"/>
                <a:cs typeface="Microsoft Sans Serif" panose="020B0604020202020204" pitchFamily="34" charset="0"/>
              </a:rPr>
              <a:t>: Université de Malaga</a:t>
            </a:r>
          </a:p>
          <a:p>
            <a:pPr marL="12700">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666135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3639800" cy="769441"/>
          </a:xfrm>
          <a:prstGeom prst="rect">
            <a:avLst/>
          </a:prstGeom>
          <a:noFill/>
        </p:spPr>
        <p:txBody>
          <a:bodyPr wrap="square" rtlCol="0">
            <a:spAutoFit/>
          </a:bodyPr>
          <a:lstStyle/>
          <a:p>
            <a:r>
              <a:rPr lang="fr-FR" sz="4400" b="1" dirty="0">
                <a:latin typeface="Calibri" panose="020F0502020204030204" pitchFamily="34" charset="0"/>
                <a:ea typeface="Microsoft Sans Serif" panose="020B0604020202020204" pitchFamily="34" charset="0"/>
                <a:cs typeface="Calibri" panose="020F0502020204030204" pitchFamily="34" charset="0"/>
              </a:rPr>
              <a:t>3. Qu'est-ce que l'inflation et comment la mesure-t-on ?</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2628900"/>
            <a:ext cx="9296400" cy="6124754"/>
          </a:xfrm>
          <a:prstGeom prst="rect">
            <a:avLst/>
          </a:prstGeom>
          <a:noFill/>
        </p:spPr>
        <p:txBody>
          <a:bodyPr wrap="square" rtlCol="0">
            <a:spAutoFit/>
          </a:bodyPr>
          <a:lstStyle/>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L'indicateur utilisé pour mesurer l'inflation dans un pays est l'indice des prix à la consommation (IPC). Cet indice prend en compte la variation mensuelle des prix des biens et services consommés par les ménages. </a:t>
            </a:r>
          </a:p>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Il est calculé sur la base des prix d'un panier d'achat standard pour un ménage moyen. Ce panier comprend des articles de différentes catégories, comme les denrées alimentaires, les boissons, les vêtements et les chaussures, le logement, les articles ménagers, les médicaments, les transports, les communications, les loisirs et la culture, les hôtels, les cafés et les restaurants, l'éducation et d'autres biens et services.  </a:t>
            </a:r>
          </a:p>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Sa composition est régulièrement revue pour ajouter de nouveaux produits dont la consommation devient significative, ou pour en exclure d'autres qui ne le sont plus.</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p:txBody>
      </p:sp>
      <p:pic>
        <p:nvPicPr>
          <p:cNvPr id="5" name="Imagen 4" descr="Imagen que contiene contenedor, cesta&#10;&#10;Descripción generada automáticamente">
            <a:extLst>
              <a:ext uri="{FF2B5EF4-FFF2-40B4-BE49-F238E27FC236}">
                <a16:creationId xmlns:a16="http://schemas.microsoft.com/office/drawing/2014/main" id="{248CEDE6-0BD3-979E-CE68-32869C52B4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63400" y="2923681"/>
            <a:ext cx="5105400" cy="4905970"/>
          </a:xfrm>
          <a:prstGeom prst="rect">
            <a:avLst/>
          </a:prstGeom>
        </p:spPr>
      </p:pic>
    </p:spTree>
    <p:extLst>
      <p:ext uri="{BB962C8B-B14F-4D97-AF65-F5344CB8AC3E}">
        <p14:creationId xmlns:p14="http://schemas.microsoft.com/office/powerpoint/2010/main" val="2724175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3411200" cy="769441"/>
          </a:xfrm>
          <a:prstGeom prst="rect">
            <a:avLst/>
          </a:prstGeom>
          <a:noFill/>
        </p:spPr>
        <p:txBody>
          <a:bodyPr wrap="square" rtlCol="0">
            <a:spAutoFit/>
          </a:bodyPr>
          <a:lstStyle/>
          <a:p>
            <a:r>
              <a:rPr lang="fr-FR" sz="4400" b="1" dirty="0">
                <a:latin typeface="Calibri" panose="020F0502020204030204" pitchFamily="34" charset="0"/>
                <a:ea typeface="Microsoft Sans Serif" panose="020B0604020202020204" pitchFamily="34" charset="0"/>
                <a:cs typeface="Calibri" panose="020F0502020204030204" pitchFamily="34" charset="0"/>
              </a:rPr>
              <a:t>3. Qu'est-ce que l'inflation et comment la mesure-t-on ?</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2628900"/>
            <a:ext cx="9677400" cy="5693866"/>
          </a:xfrm>
          <a:prstGeom prst="rect">
            <a:avLst/>
          </a:prstGeom>
          <a:noFill/>
        </p:spPr>
        <p:txBody>
          <a:bodyPr wrap="square" rtlCol="0">
            <a:spAutoFit/>
          </a:bodyPr>
          <a:lstStyle/>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Cet indice nous indique ce qu'il advient des prix (s'ils augmentent ou baissent) d'un mois à l'autre, et </a:t>
            </a:r>
            <a:r>
              <a:rPr lang="fr-FR" sz="2800" b="1" dirty="0">
                <a:latin typeface="Calibri" panose="020F0502020204030204" pitchFamily="34" charset="0"/>
                <a:ea typeface="Microsoft Sans Serif" panose="020B0604020202020204" pitchFamily="34" charset="0"/>
                <a:cs typeface="Calibri" panose="020F0502020204030204" pitchFamily="34" charset="0"/>
              </a:rPr>
              <a:t>n'indique pas </a:t>
            </a:r>
            <a:r>
              <a:rPr lang="fr-FR" sz="2800" dirty="0">
                <a:latin typeface="Calibri" panose="020F0502020204030204" pitchFamily="34" charset="0"/>
                <a:ea typeface="Microsoft Sans Serif" panose="020B0604020202020204" pitchFamily="34" charset="0"/>
                <a:cs typeface="Calibri" panose="020F0502020204030204" pitchFamily="34" charset="0"/>
              </a:rPr>
              <a:t>les prix eux-mêmes. En d'autres termes, il ne montre pas le prix des produits de consommation, mais plutôt l'augmentation ou la diminution des prix. </a:t>
            </a:r>
          </a:p>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Si les prix augmentent, on dit qu'il y a </a:t>
            </a:r>
            <a:r>
              <a:rPr lang="fr-FR" sz="2800" b="1" dirty="0">
                <a:latin typeface="Calibri" panose="020F0502020204030204" pitchFamily="34" charset="0"/>
                <a:ea typeface="Microsoft Sans Serif" panose="020B0604020202020204" pitchFamily="34" charset="0"/>
                <a:cs typeface="Calibri" panose="020F0502020204030204" pitchFamily="34" charset="0"/>
              </a:rPr>
              <a:t>inflation</a:t>
            </a:r>
            <a:r>
              <a:rPr lang="fr-FR" sz="2800" dirty="0">
                <a:latin typeface="Calibri" panose="020F0502020204030204" pitchFamily="34" charset="0"/>
                <a:ea typeface="Microsoft Sans Serif" panose="020B0604020202020204" pitchFamily="34" charset="0"/>
                <a:cs typeface="Calibri" panose="020F0502020204030204" pitchFamily="34" charset="0"/>
              </a:rPr>
              <a:t> (augmentation des prix des biens et des services).  Mais il faut tenir compte du fait que l'inflation sera toujours référencée dans une certaine période (par exemple, cela ne signifie pas que si l'inflation baisse, les prix baisseront, car avec une inflation plus faible, les prix continuent à augmenter, mais à un rythme plus lent que par le passé). Si les prix, au contraire, évoluent vers le bas, on dit qu'il y a </a:t>
            </a:r>
            <a:r>
              <a:rPr lang="fr-FR" sz="2800" b="1" dirty="0">
                <a:latin typeface="Calibri" panose="020F0502020204030204" pitchFamily="34" charset="0"/>
                <a:ea typeface="Microsoft Sans Serif" panose="020B0604020202020204" pitchFamily="34" charset="0"/>
                <a:cs typeface="Calibri" panose="020F0502020204030204" pitchFamily="34" charset="0"/>
              </a:rPr>
              <a:t>déflation</a:t>
            </a:r>
            <a:r>
              <a:rPr lang="fr-FR" sz="2800" dirty="0">
                <a:latin typeface="Calibri" panose="020F0502020204030204" pitchFamily="34" charset="0"/>
                <a:ea typeface="Microsoft Sans Serif" panose="020B0604020202020204" pitchFamily="34" charset="0"/>
                <a:cs typeface="Calibri" panose="020F0502020204030204" pitchFamily="34" charset="0"/>
              </a:rPr>
              <a:t> (baisse des prix des biens et services).</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p:txBody>
      </p:sp>
      <p:pic>
        <p:nvPicPr>
          <p:cNvPr id="6" name="Imagen 5" descr="Imagen que contiene Texto&#10;&#10;Descripción generada automáticamente">
            <a:extLst>
              <a:ext uri="{FF2B5EF4-FFF2-40B4-BE49-F238E27FC236}">
                <a16:creationId xmlns:a16="http://schemas.microsoft.com/office/drawing/2014/main" id="{4E695C24-575E-2F13-0424-40FE25FB48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68200" y="2727453"/>
            <a:ext cx="4852311" cy="4832093"/>
          </a:xfrm>
          <a:prstGeom prst="rect">
            <a:avLst/>
          </a:prstGeom>
        </p:spPr>
      </p:pic>
    </p:spTree>
    <p:extLst>
      <p:ext uri="{BB962C8B-B14F-4D97-AF65-F5344CB8AC3E}">
        <p14:creationId xmlns:p14="http://schemas.microsoft.com/office/powerpoint/2010/main" val="641001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3411200" cy="769441"/>
          </a:xfrm>
          <a:prstGeom prst="rect">
            <a:avLst/>
          </a:prstGeom>
          <a:noFill/>
        </p:spPr>
        <p:txBody>
          <a:bodyPr wrap="square" rtlCol="0">
            <a:spAutoFit/>
          </a:bodyPr>
          <a:lstStyle/>
          <a:p>
            <a:r>
              <a:rPr lang="fr-FR" sz="4400" b="1" dirty="0">
                <a:latin typeface="Calibri" panose="020F0502020204030204" pitchFamily="34" charset="0"/>
                <a:ea typeface="Microsoft Sans Serif" panose="020B0604020202020204" pitchFamily="34" charset="0"/>
                <a:cs typeface="Calibri" panose="020F0502020204030204" pitchFamily="34" charset="0"/>
              </a:rPr>
              <a:t>3. Qu'est-ce que l'inflation et comment la mesure-t-on ?</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2628900"/>
            <a:ext cx="8458200" cy="5693866"/>
          </a:xfrm>
          <a:prstGeom prst="rect">
            <a:avLst/>
          </a:prstGeom>
          <a:noFill/>
        </p:spPr>
        <p:txBody>
          <a:bodyPr wrap="square" rtlCol="0">
            <a:spAutoFit/>
          </a:bodyPr>
          <a:lstStyle/>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L'importance de l'IPC est qu'il mesure l'évolution de notre pouvoir d'achat. Si les prix augmentent et que nos revenus augmentent moins ou restent constants, nous pourrons acheter moins de biens et de services, on dit alors que nous perdons du pouvoir d'achat : nous sommes plus pauvres, même si nous gagnons le même montant. </a:t>
            </a:r>
          </a:p>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De la même manière, si le salaire d'un travailleur est augmenté dans la même proportion que l'IPC, son pouvoir d'achat est maintenu, c'est-à-dire que le travailleur pourra acheter exactement la même quantité de biens et de services avec son nouveau salaire, même si celui-ci a été augmenté</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p:txBody>
      </p:sp>
      <p:pic>
        <p:nvPicPr>
          <p:cNvPr id="6" name="Imagen 5" descr="Forma&#10;&#10;Descripción generada automáticamente">
            <a:extLst>
              <a:ext uri="{FF2B5EF4-FFF2-40B4-BE49-F238E27FC236}">
                <a16:creationId xmlns:a16="http://schemas.microsoft.com/office/drawing/2014/main" id="{A92E4D06-49A9-6514-B52B-05CECE1FB5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06200" y="2857500"/>
            <a:ext cx="5350638" cy="3829050"/>
          </a:xfrm>
          <a:prstGeom prst="rect">
            <a:avLst/>
          </a:prstGeom>
        </p:spPr>
      </p:pic>
    </p:spTree>
    <p:extLst>
      <p:ext uri="{BB962C8B-B14F-4D97-AF65-F5344CB8AC3E}">
        <p14:creationId xmlns:p14="http://schemas.microsoft.com/office/powerpoint/2010/main" val="1609408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fr-FR" sz="4400" b="1" dirty="0">
                <a:latin typeface="Calibri" panose="020F0502020204030204" pitchFamily="34" charset="0"/>
                <a:ea typeface="Microsoft Sans Serif" panose="020B0604020202020204" pitchFamily="34" charset="0"/>
                <a:cs typeface="Calibri" panose="020F0502020204030204" pitchFamily="34" charset="0"/>
              </a:rPr>
              <a:t>4. Les causes de l'inflation. Avantages et inconvénients.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162300"/>
            <a:ext cx="9448800" cy="5693866"/>
          </a:xfrm>
          <a:prstGeom prst="rect">
            <a:avLst/>
          </a:prstGeom>
          <a:noFill/>
        </p:spPr>
        <p:txBody>
          <a:bodyPr wrap="square" rtlCol="0">
            <a:spAutoFit/>
          </a:bodyPr>
          <a:lstStyle/>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L'inflation peut être causée par un certain nombre de facteurs, tels que les suivants : </a:t>
            </a:r>
          </a:p>
          <a:p>
            <a:pPr algn="just">
              <a:defRPr/>
            </a:pP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fr-FR" sz="2800" u="sng" dirty="0">
                <a:latin typeface="Calibri" panose="020F0502020204030204" pitchFamily="34" charset="0"/>
                <a:ea typeface="Microsoft Sans Serif" panose="020B0604020202020204" pitchFamily="34" charset="0"/>
                <a:cs typeface="Calibri" panose="020F0502020204030204" pitchFamily="34" charset="0"/>
              </a:rPr>
              <a:t>Inflation due à la demande </a:t>
            </a:r>
            <a:r>
              <a:rPr lang="en-GB" sz="2800" dirty="0">
                <a:latin typeface="Calibri" panose="020F0502020204030204" pitchFamily="34" charset="0"/>
                <a:ea typeface="Microsoft Sans Serif" panose="020B0604020202020204" pitchFamily="34" charset="0"/>
                <a:cs typeface="Calibri" panose="020F0502020204030204" pitchFamily="34" charset="0"/>
              </a:rPr>
              <a:t>: </a:t>
            </a:r>
            <a:r>
              <a:rPr lang="fr-FR" sz="2800" dirty="0">
                <a:latin typeface="Calibri" panose="020F0502020204030204" pitchFamily="34" charset="0"/>
                <a:ea typeface="Microsoft Sans Serif" panose="020B0604020202020204" pitchFamily="34" charset="0"/>
                <a:cs typeface="Calibri" panose="020F0502020204030204" pitchFamily="34" charset="0"/>
              </a:rPr>
              <a:t>Cela se produit lorsque la demande globale augmente et que l'offre du secteur productif n'est pas en mesure de répondre à cette demande, de sorte que les prix augmentent. Par exemple, si l'on ne peut produire qu'un million d'exemplaires d'un modèle particulier de téléphone portable et que la demande atteint deux millions, le prix à payer pour ce modèle sera plus élevé que si, au contraire, le nombre demandé était atteint. Ou encore, lorsqu'une marque de vêtements devient à la mode, son prix a tendance à augmenter.</a:t>
            </a: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Imagen 4" descr="Icono&#10;&#10;Descripción generada automáticamente con confianza media">
            <a:extLst>
              <a:ext uri="{FF2B5EF4-FFF2-40B4-BE49-F238E27FC236}">
                <a16:creationId xmlns:a16="http://schemas.microsoft.com/office/drawing/2014/main" id="{5378A5AB-C103-60FD-8251-5B9FA5A79C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5800" y="3658314"/>
            <a:ext cx="4800600" cy="2970372"/>
          </a:xfrm>
          <a:prstGeom prst="rect">
            <a:avLst/>
          </a:prstGeom>
        </p:spPr>
      </p:pic>
    </p:spTree>
    <p:extLst>
      <p:ext uri="{BB962C8B-B14F-4D97-AF65-F5344CB8AC3E}">
        <p14:creationId xmlns:p14="http://schemas.microsoft.com/office/powerpoint/2010/main" val="3623151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800100"/>
            <a:ext cx="10058400" cy="1446550"/>
          </a:xfrm>
          <a:prstGeom prst="rect">
            <a:avLst/>
          </a:prstGeom>
          <a:noFill/>
        </p:spPr>
        <p:txBody>
          <a:bodyPr wrap="square" rtlCol="0">
            <a:spAutoFit/>
          </a:bodyPr>
          <a:lstStyle/>
          <a:p>
            <a:r>
              <a:rPr lang="fr-FR" sz="4400" b="1" dirty="0">
                <a:latin typeface="Calibri" panose="020F0502020204030204" pitchFamily="34" charset="0"/>
                <a:ea typeface="Microsoft Sans Serif" panose="020B0604020202020204" pitchFamily="34" charset="0"/>
                <a:cs typeface="Calibri" panose="020F0502020204030204" pitchFamily="34" charset="0"/>
              </a:rPr>
              <a:t>4. Les causes de l'inflation. Avantages et inconvénients.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447800" y="2628900"/>
            <a:ext cx="10895256" cy="6986528"/>
          </a:xfrm>
          <a:prstGeom prst="rect">
            <a:avLst/>
          </a:prstGeom>
          <a:noFill/>
        </p:spPr>
        <p:txBody>
          <a:bodyPr wrap="square" rtlCol="0">
            <a:spAutoFit/>
          </a:bodyPr>
          <a:lstStyle/>
          <a:p>
            <a:pPr algn="just">
              <a:defRPr/>
            </a:pPr>
            <a:r>
              <a:rPr lang="en-GB" sz="2800" u="sng" dirty="0">
                <a:latin typeface="Calibri" panose="020F0502020204030204" pitchFamily="34" charset="0"/>
                <a:ea typeface="Microsoft Sans Serif" panose="020B0604020202020204" pitchFamily="34" charset="0"/>
                <a:cs typeface="Calibri" panose="020F0502020204030204" pitchFamily="34" charset="0"/>
              </a:rPr>
              <a:t>Inflation par les </a:t>
            </a:r>
            <a:r>
              <a:rPr lang="en-GB" sz="2800" u="sng" dirty="0" err="1">
                <a:latin typeface="Calibri" panose="020F0502020204030204" pitchFamily="34" charset="0"/>
                <a:ea typeface="Microsoft Sans Serif" panose="020B0604020202020204" pitchFamily="34" charset="0"/>
                <a:cs typeface="Calibri" panose="020F0502020204030204" pitchFamily="34" charset="0"/>
              </a:rPr>
              <a:t>coûts</a:t>
            </a:r>
            <a:r>
              <a:rPr lang="en-GB" sz="2800" u="sng" dirty="0">
                <a:latin typeface="Calibri" panose="020F0502020204030204" pitchFamily="34" charset="0"/>
                <a:ea typeface="Microsoft Sans Serif" panose="020B0604020202020204" pitchFamily="34" charset="0"/>
                <a:cs typeface="Calibri" panose="020F0502020204030204" pitchFamily="34" charset="0"/>
              </a:rPr>
              <a:t> </a:t>
            </a:r>
            <a:r>
              <a:rPr lang="en-GB" sz="2800" dirty="0">
                <a:latin typeface="Calibri" panose="020F0502020204030204" pitchFamily="34" charset="0"/>
                <a:ea typeface="Microsoft Sans Serif" panose="020B0604020202020204" pitchFamily="34" charset="0"/>
                <a:cs typeface="Calibri" panose="020F0502020204030204" pitchFamily="34" charset="0"/>
              </a:rPr>
              <a:t>: </a:t>
            </a:r>
            <a:r>
              <a:rPr lang="fr-FR" sz="2800" dirty="0">
                <a:latin typeface="Calibri" panose="020F0502020204030204" pitchFamily="34" charset="0"/>
                <a:ea typeface="Microsoft Sans Serif" panose="020B0604020202020204" pitchFamily="34" charset="0"/>
                <a:cs typeface="Calibri" panose="020F0502020204030204" pitchFamily="34" charset="0"/>
              </a:rPr>
              <a:t>Elle se produit lorsque les coûts de production augmentent, que ce soit en raison de la hausse des prix des matières premières, des coûts salariaux ou des taxes, ce qui amène les producteurs à augmenter le prix final du produit ou du service pour compenser cette hausse. Par exemple, si le prix du baril de pétrole augmente, le prix du litre de carburant à la station-service augmente également.</a:t>
            </a:r>
          </a:p>
          <a:p>
            <a:pPr>
              <a:defRPr/>
            </a:pP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en-GB" sz="2800" u="sng" dirty="0">
                <a:latin typeface="Calibri" panose="020F0502020204030204" pitchFamily="34" charset="0"/>
                <a:ea typeface="Microsoft Sans Serif" panose="020B0604020202020204" pitchFamily="34" charset="0"/>
                <a:cs typeface="Calibri" panose="020F0502020204030204" pitchFamily="34" charset="0"/>
              </a:rPr>
              <a:t>Inflation </a:t>
            </a:r>
            <a:r>
              <a:rPr lang="en-GB" sz="2800" u="sng" dirty="0" err="1">
                <a:latin typeface="Calibri" panose="020F0502020204030204" pitchFamily="34" charset="0"/>
                <a:ea typeface="Microsoft Sans Serif" panose="020B0604020202020204" pitchFamily="34" charset="0"/>
                <a:cs typeface="Calibri" panose="020F0502020204030204" pitchFamily="34" charset="0"/>
              </a:rPr>
              <a:t>monétaire</a:t>
            </a:r>
            <a:r>
              <a:rPr lang="en-GB" sz="2800" u="sng" dirty="0">
                <a:latin typeface="Calibri" panose="020F0502020204030204" pitchFamily="34" charset="0"/>
                <a:ea typeface="Microsoft Sans Serif" panose="020B0604020202020204" pitchFamily="34" charset="0"/>
                <a:cs typeface="Calibri" panose="020F0502020204030204" pitchFamily="34" charset="0"/>
              </a:rPr>
              <a:t> </a:t>
            </a:r>
            <a:r>
              <a:rPr lang="en-GB" sz="2800" dirty="0">
                <a:latin typeface="Calibri" panose="020F0502020204030204" pitchFamily="34" charset="0"/>
                <a:ea typeface="Microsoft Sans Serif" panose="020B0604020202020204" pitchFamily="34" charset="0"/>
                <a:cs typeface="Calibri" panose="020F0502020204030204" pitchFamily="34" charset="0"/>
              </a:rPr>
              <a:t>:  </a:t>
            </a:r>
            <a:r>
              <a:rPr lang="fr-FR" sz="2800" dirty="0">
                <a:latin typeface="Calibri" panose="020F0502020204030204" pitchFamily="34" charset="0"/>
                <a:ea typeface="Microsoft Sans Serif" panose="020B0604020202020204" pitchFamily="34" charset="0"/>
                <a:cs typeface="Calibri" panose="020F0502020204030204" pitchFamily="34" charset="0"/>
              </a:rPr>
              <a:t>Ce type d'inflation ne dépend ni de l'offre ni de la demande. Il se produit lorsque la masse monétaire ou l'argent en circulation augmente simplement (la quantité d'argent produite augmente). Cela signifie qu'il y a plus d'argent en circulation à dépenser pour des biens et des services, ce qui génère une augmentation de la demande qui peut ne pas être abordable pour les fournisseurs, entraînant une augmentation de leur prix.</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defRPr/>
            </a:pP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agen 6" descr="Imagen en blanco y negro&#10;&#10;Descripción generada automáticamente con confianza media">
            <a:extLst>
              <a:ext uri="{FF2B5EF4-FFF2-40B4-BE49-F238E27FC236}">
                <a16:creationId xmlns:a16="http://schemas.microsoft.com/office/drawing/2014/main" id="{A200FED0-6367-5E5E-977D-B5CD8F16E1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01800" y="3369646"/>
            <a:ext cx="2171028" cy="2116753"/>
          </a:xfrm>
          <a:prstGeom prst="rect">
            <a:avLst/>
          </a:prstGeom>
        </p:spPr>
      </p:pic>
      <p:pic>
        <p:nvPicPr>
          <p:cNvPr id="11" name="Imagen 10" descr="Gráfico, Gráfico de embudo&#10;&#10;Descripción generada automáticamente">
            <a:extLst>
              <a:ext uri="{FF2B5EF4-FFF2-40B4-BE49-F238E27FC236}">
                <a16:creationId xmlns:a16="http://schemas.microsoft.com/office/drawing/2014/main" id="{B6D5AF8F-680C-A959-AEA2-5133644A14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82600" y="5486399"/>
            <a:ext cx="3962400" cy="2640568"/>
          </a:xfrm>
          <a:prstGeom prst="rect">
            <a:avLst/>
          </a:prstGeom>
        </p:spPr>
      </p:pic>
    </p:spTree>
    <p:extLst>
      <p:ext uri="{BB962C8B-B14F-4D97-AF65-F5344CB8AC3E}">
        <p14:creationId xmlns:p14="http://schemas.microsoft.com/office/powerpoint/2010/main" val="1860659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fr-FR" sz="4400" b="1" dirty="0">
                <a:latin typeface="Calibri" panose="020F0502020204030204" pitchFamily="34" charset="0"/>
                <a:ea typeface="Microsoft Sans Serif" panose="020B0604020202020204" pitchFamily="34" charset="0"/>
                <a:cs typeface="Calibri" panose="020F0502020204030204" pitchFamily="34" charset="0"/>
              </a:rPr>
              <a:t>4. Les causes de l'inflation. Avantages et inconvénients.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162300"/>
            <a:ext cx="9982200" cy="3539430"/>
          </a:xfrm>
          <a:prstGeom prst="rect">
            <a:avLst/>
          </a:prstGeom>
          <a:noFill/>
        </p:spPr>
        <p:txBody>
          <a:bodyPr wrap="square" rtlCol="0">
            <a:spAutoFit/>
          </a:bodyPr>
          <a:lstStyle/>
          <a:p>
            <a:pPr algn="just">
              <a:defRPr/>
            </a:pPr>
            <a:r>
              <a:rPr lang="en-GB" sz="2800" u="sng" dirty="0">
                <a:latin typeface="Calibri" panose="020F0502020204030204" pitchFamily="34" charset="0"/>
                <a:ea typeface="Microsoft Sans Serif" panose="020B0604020202020204" pitchFamily="34" charset="0"/>
                <a:cs typeface="Calibri" panose="020F0502020204030204" pitchFamily="34" charset="0"/>
              </a:rPr>
              <a:t>Inflation </a:t>
            </a:r>
            <a:r>
              <a:rPr lang="en-GB" sz="2800" u="sng" dirty="0" err="1">
                <a:latin typeface="Calibri" panose="020F0502020204030204" pitchFamily="34" charset="0"/>
                <a:ea typeface="Microsoft Sans Serif" panose="020B0604020202020204" pitchFamily="34" charset="0"/>
                <a:cs typeface="Calibri" panose="020F0502020204030204" pitchFamily="34" charset="0"/>
              </a:rPr>
              <a:t>intégrée</a:t>
            </a:r>
            <a:r>
              <a:rPr lang="en-GB" sz="2800" u="sng" dirty="0">
                <a:latin typeface="Calibri" panose="020F0502020204030204" pitchFamily="34" charset="0"/>
                <a:ea typeface="Microsoft Sans Serif" panose="020B0604020202020204" pitchFamily="34" charset="0"/>
                <a:cs typeface="Calibri" panose="020F0502020204030204" pitchFamily="34" charset="0"/>
              </a:rPr>
              <a:t> </a:t>
            </a:r>
            <a:r>
              <a:rPr lang="en-GB" sz="2800" dirty="0">
                <a:latin typeface="Calibri" panose="020F0502020204030204" pitchFamily="34" charset="0"/>
                <a:ea typeface="Microsoft Sans Serif" panose="020B0604020202020204" pitchFamily="34" charset="0"/>
                <a:cs typeface="Calibri" panose="020F0502020204030204" pitchFamily="34" charset="0"/>
              </a:rPr>
              <a:t>: </a:t>
            </a:r>
            <a:r>
              <a:rPr lang="fr-FR" sz="2800" dirty="0">
                <a:latin typeface="Calibri" panose="020F0502020204030204" pitchFamily="34" charset="0"/>
                <a:ea typeface="Microsoft Sans Serif" panose="020B0604020202020204" pitchFamily="34" charset="0"/>
                <a:cs typeface="Calibri" panose="020F0502020204030204" pitchFamily="34" charset="0"/>
              </a:rPr>
              <a:t>Elle résulte de l'anticipation par les producteurs que les prix vont augmenter dans le futur et qu'ils cherchent à les anticiper en augmentant les prix en premier, ce qui fait que leurs prédictions se réalisent au final puisque les prix ont augmenté.</a:t>
            </a:r>
          </a:p>
          <a:p>
            <a:pPr algn="just">
              <a:defRPr/>
            </a:pP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Les </a:t>
            </a:r>
            <a:r>
              <a:rPr lang="fr-FR" sz="2800" b="1" dirty="0">
                <a:latin typeface="Calibri" panose="020F0502020204030204" pitchFamily="34" charset="0"/>
                <a:ea typeface="Microsoft Sans Serif" panose="020B0604020202020204" pitchFamily="34" charset="0"/>
                <a:cs typeface="Calibri" panose="020F0502020204030204" pitchFamily="34" charset="0"/>
              </a:rPr>
              <a:t>effets de l'inflation </a:t>
            </a:r>
            <a:r>
              <a:rPr lang="fr-FR" sz="2800" dirty="0">
                <a:latin typeface="Calibri" panose="020F0502020204030204" pitchFamily="34" charset="0"/>
                <a:ea typeface="Microsoft Sans Serif" panose="020B0604020202020204" pitchFamily="34" charset="0"/>
                <a:cs typeface="Calibri" panose="020F0502020204030204" pitchFamily="34" charset="0"/>
              </a:rPr>
              <a:t>dans une économie peuvent être à la fois positifs et négatifs.</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agen 6" descr="Una caricatura de una persona&#10;&#10;Descripción generada automáticamente con confianza baja">
            <a:extLst>
              <a:ext uri="{FF2B5EF4-FFF2-40B4-BE49-F238E27FC236}">
                <a16:creationId xmlns:a16="http://schemas.microsoft.com/office/drawing/2014/main" id="{9B43B2B8-1D44-4F07-B349-F0057A8C5B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92000" y="3162300"/>
            <a:ext cx="4682639" cy="4686300"/>
          </a:xfrm>
          <a:prstGeom prst="rect">
            <a:avLst/>
          </a:prstGeom>
        </p:spPr>
      </p:pic>
    </p:spTree>
    <p:extLst>
      <p:ext uri="{BB962C8B-B14F-4D97-AF65-F5344CB8AC3E}">
        <p14:creationId xmlns:p14="http://schemas.microsoft.com/office/powerpoint/2010/main" val="335464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295400" y="876300"/>
            <a:ext cx="10058400" cy="1446550"/>
          </a:xfrm>
          <a:prstGeom prst="rect">
            <a:avLst/>
          </a:prstGeom>
          <a:noFill/>
        </p:spPr>
        <p:txBody>
          <a:bodyPr wrap="square" rtlCol="0">
            <a:spAutoFit/>
          </a:bodyPr>
          <a:lstStyle/>
          <a:p>
            <a:r>
              <a:rPr lang="fr-FR" sz="4400" b="1" dirty="0">
                <a:latin typeface="Calibri" panose="020F0502020204030204" pitchFamily="34" charset="0"/>
                <a:ea typeface="Microsoft Sans Serif" panose="020B0604020202020204" pitchFamily="34" charset="0"/>
                <a:cs typeface="Calibri" panose="020F0502020204030204" pitchFamily="34" charset="0"/>
              </a:rPr>
              <a:t>4. Les causes de l'inflation. Avantages et inconvénients.</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291525" y="2516516"/>
            <a:ext cx="9982200" cy="6986528"/>
          </a:xfrm>
          <a:prstGeom prst="rect">
            <a:avLst/>
          </a:prstGeom>
          <a:noFill/>
        </p:spPr>
        <p:txBody>
          <a:bodyPr wrap="square" rtlCol="0">
            <a:spAutoFit/>
          </a:bodyPr>
          <a:lstStyle/>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D'une part, les effets positifs comprennent des augmentations de salaires basées sur la hausse des prix, ce qui permet de maintenir le pouvoir d'achat des personnes, de promouvoir la croissance de la consommation et de réduire la valeur des dettes.</a:t>
            </a:r>
          </a:p>
          <a:p>
            <a:pPr algn="just">
              <a:defRPr/>
            </a:pPr>
            <a:endParaRPr lang="fr-FR"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D'autre part, les effets négatifs de l'inflation sont la perte du pouvoir d'achat, lorsque la hausse des prix ne s'accompagne pas d'une augmentation des salaires, ainsi qu'une diminution de l'épargne et des investissements, résultant de la perte de la valeur de l'argent.</a:t>
            </a:r>
          </a:p>
          <a:p>
            <a:pPr algn="just">
              <a:defRPr/>
            </a:pPr>
            <a:endParaRPr lang="fr-FR"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La politique monétaire mise en œuvre par la Banque centrale européenne stipule qu'il est important que l'inflation dans la zone euro ne dépasse pas 2 %.</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defRPr/>
            </a:pP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agen 5" descr="Logotipo, Icono&#10;&#10;Descripción generada automáticamente">
            <a:extLst>
              <a:ext uri="{FF2B5EF4-FFF2-40B4-BE49-F238E27FC236}">
                <a16:creationId xmlns:a16="http://schemas.microsoft.com/office/drawing/2014/main" id="{F581404F-14B1-4675-F50E-BF0A6A5E30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68200" y="3238500"/>
            <a:ext cx="4989732" cy="4124325"/>
          </a:xfrm>
          <a:prstGeom prst="rect">
            <a:avLst/>
          </a:prstGeom>
        </p:spPr>
      </p:pic>
    </p:spTree>
    <p:extLst>
      <p:ext uri="{BB962C8B-B14F-4D97-AF65-F5344CB8AC3E}">
        <p14:creationId xmlns:p14="http://schemas.microsoft.com/office/powerpoint/2010/main" val="3326485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fr-FR" sz="4400" b="1" dirty="0">
                <a:latin typeface="Calibri" panose="020F0502020204030204" pitchFamily="34" charset="0"/>
                <a:ea typeface="Microsoft Sans Serif" panose="020B0604020202020204" pitchFamily="34" charset="0"/>
                <a:cs typeface="Calibri" panose="020F0502020204030204" pitchFamily="34" charset="0"/>
              </a:rPr>
              <a:t>5. Qu'est-ce que le taux de change et pourquoi est-il important ?</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162300"/>
            <a:ext cx="9448800" cy="4401205"/>
          </a:xfrm>
          <a:prstGeom prst="rect">
            <a:avLst/>
          </a:prstGeom>
          <a:noFill/>
        </p:spPr>
        <p:txBody>
          <a:bodyPr wrap="square" rtlCol="0">
            <a:spAutoFit/>
          </a:bodyPr>
          <a:lstStyle/>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Le taux de change est le rapport entre la valeur d'une monnaie et celle d'une autre, c'est-à-dire qu'il nous indique combien d'unités d'une monnaie sont nécessaires pour obtenir une unité d'une autre.</a:t>
            </a:r>
          </a:p>
          <a:p>
            <a:pPr algn="just">
              <a:defRPr/>
            </a:pPr>
            <a:endParaRPr lang="fr-FR"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Ce concept, le taux de change, est important car, en permettant la conversion de la monnaie d'un pays en celle d'un autre pays, il facilite le commerce international des biens et des services et le transfert de fonds entre les pays. Il permet également de comparer les prix de produits similaires dans différents pays.</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p:txBody>
      </p:sp>
      <p:pic>
        <p:nvPicPr>
          <p:cNvPr id="4" name="Imagen 3" descr="Dibujo de un control remoto&#10;&#10;Descripción generada automáticamente con confianza media">
            <a:extLst>
              <a:ext uri="{FF2B5EF4-FFF2-40B4-BE49-F238E27FC236}">
                <a16:creationId xmlns:a16="http://schemas.microsoft.com/office/drawing/2014/main" id="{04579644-2C3C-3AE1-D9FB-392C2D7898C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58600" y="3695700"/>
            <a:ext cx="5313218" cy="3652838"/>
          </a:xfrm>
          <a:prstGeom prst="rect">
            <a:avLst/>
          </a:prstGeom>
        </p:spPr>
      </p:pic>
    </p:spTree>
    <p:extLst>
      <p:ext uri="{BB962C8B-B14F-4D97-AF65-F5344CB8AC3E}">
        <p14:creationId xmlns:p14="http://schemas.microsoft.com/office/powerpoint/2010/main" val="944413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fr-FR" sz="4400" b="1" dirty="0">
                <a:latin typeface="Calibri" panose="020F0502020204030204" pitchFamily="34" charset="0"/>
                <a:ea typeface="Microsoft Sans Serif" panose="020B0604020202020204" pitchFamily="34" charset="0"/>
                <a:cs typeface="Calibri" panose="020F0502020204030204" pitchFamily="34" charset="0"/>
              </a:rPr>
              <a:t>5. Qu'est-ce que le taux de change et pourquoi est-il important ?</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162300"/>
            <a:ext cx="15240000" cy="4832092"/>
          </a:xfrm>
          <a:prstGeom prst="rect">
            <a:avLst/>
          </a:prstGeom>
          <a:noFill/>
        </p:spPr>
        <p:txBody>
          <a:bodyPr wrap="square" rtlCol="0">
            <a:spAutoFit/>
          </a:bodyPr>
          <a:lstStyle/>
          <a:p>
            <a:pPr>
              <a:defRPr/>
            </a:pPr>
            <a:r>
              <a:rPr lang="fr-FR" sz="2800" dirty="0">
                <a:latin typeface="Calibri" panose="020F0502020204030204" pitchFamily="34" charset="0"/>
                <a:ea typeface="Microsoft Sans Serif" panose="020B0604020202020204" pitchFamily="34" charset="0"/>
                <a:cs typeface="Calibri" panose="020F0502020204030204" pitchFamily="34" charset="0"/>
              </a:rPr>
              <a:t>Nous allons expliquer à l'aide d'un exemple comment le taux de change est calculé sur le marché des changes : Nous prenons comme référence le taux de change entre l'euro et le dollar (EUR/USD). La monnaie du numérateur est toujours la monnaie de base (dans ce cas l'euro), tandis que la monnaie du dénominateur est la monnaie de contrepartie ou de cotation (le dollar dans notre exemple).</a:t>
            </a:r>
          </a:p>
          <a:p>
            <a:pPr>
              <a:defRPr/>
            </a:pP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defRPr/>
            </a:pPr>
            <a:r>
              <a:rPr lang="fr-FR" sz="2800" dirty="0">
                <a:latin typeface="Calibri" panose="020F0502020204030204" pitchFamily="34" charset="0"/>
                <a:ea typeface="Microsoft Sans Serif" panose="020B0604020202020204" pitchFamily="34" charset="0"/>
                <a:cs typeface="Calibri" panose="020F0502020204030204" pitchFamily="34" charset="0"/>
              </a:rPr>
              <a:t>Supposons que le taux de change entre ces devises soit : EUR/USD = 1,0430</a:t>
            </a:r>
          </a:p>
          <a:p>
            <a:pPr>
              <a:defRPr/>
            </a:pP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defRPr/>
            </a:pPr>
            <a:r>
              <a:rPr lang="fr-FR" sz="2800" dirty="0">
                <a:latin typeface="Calibri" panose="020F0502020204030204" pitchFamily="34" charset="0"/>
                <a:ea typeface="Microsoft Sans Serif" panose="020B0604020202020204" pitchFamily="34" charset="0"/>
                <a:cs typeface="Calibri" panose="020F0502020204030204" pitchFamily="34" charset="0"/>
              </a:rPr>
              <a:t>Que nous dit ce chiffre ? Il signifie que 1 € vaut 1,0430 $ (les dollars que nous recevrions en échange de 1 euro) ou, en d'autres termes, en calculant l'inverse (1/1,0430 = 0,9587), le dollar vaut 0,9587 €, c'est-à-dire que pour 1 $ nous recevrions 0,9587 €.</a:t>
            </a: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512703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115800" cy="1446550"/>
          </a:xfrm>
          <a:prstGeom prst="rect">
            <a:avLst/>
          </a:prstGeom>
          <a:noFill/>
        </p:spPr>
        <p:txBody>
          <a:bodyPr wrap="square" rtlCol="0">
            <a:spAutoFit/>
          </a:bodyPr>
          <a:lstStyle/>
          <a:p>
            <a:r>
              <a:rPr lang="fr-FR" sz="4400" b="1" dirty="0">
                <a:latin typeface="Calibri" panose="020F0502020204030204" pitchFamily="34" charset="0"/>
                <a:ea typeface="Microsoft Sans Serif" panose="020B0604020202020204" pitchFamily="34" charset="0"/>
                <a:cs typeface="Calibri" panose="020F0502020204030204" pitchFamily="34" charset="0"/>
              </a:rPr>
              <a:t>6. Qu'est-ce que le marché du travail et comment fonctionne-t-il ?</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3162300"/>
            <a:ext cx="14935200" cy="5262979"/>
          </a:xfrm>
          <a:prstGeom prst="rect">
            <a:avLst/>
          </a:prstGeom>
          <a:noFill/>
        </p:spPr>
        <p:txBody>
          <a:bodyPr wrap="square" rtlCol="0">
            <a:spAutoFit/>
          </a:bodyPr>
          <a:lstStyle/>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L'ensemble de l'offre et de la demande d'emploi dans un pays, une ville ou une région spécifique est appelé le marché du travail. </a:t>
            </a:r>
          </a:p>
          <a:p>
            <a:pPr algn="just">
              <a:defRPr/>
            </a:pPr>
            <a:endParaRPr lang="fr-FR"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Son équilibre détermine le niveau d'emploi et de chômage dans cette région. Sur le marché du travail, l'offre de main-d'œuvre est faite par les individus et la demande par les entreprises. </a:t>
            </a:r>
          </a:p>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De l'équilibre entre l'offre et la demande de travail découlent le prix et la quantité, qui, sur le marché du travail, est appelée "salaire" et la quantité échangée est appelée "travail".</a:t>
            </a:r>
          </a:p>
          <a:p>
            <a:pPr algn="just">
              <a:defRPr/>
            </a:pPr>
            <a:endParaRPr lang="fr-FR"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Lorsque l'offre de travail est plus faible et la demande plus forte, les salaires auront tendance à augmenter. À l'inverse, plus l'offre est élevée et la demande faible, plus les salaires auront tendance à baisser.</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defRPr/>
            </a:pPr>
            <a:endParaRPr lang="en-GB" sz="2800" dirty="0">
              <a:latin typeface="Calibri" panose="020F0502020204030204" pitchFamily="34" charset="0"/>
              <a:ea typeface="Microsoft Sans Serif" panose="020B0604020202020204" pitchFamily="34" charset="0"/>
              <a:cs typeface="Calibri" panose="020F0502020204030204" pitchFamily="34" charset="0"/>
            </a:endParaRPr>
          </a:p>
        </p:txBody>
      </p:sp>
    </p:spTree>
    <p:extLst>
      <p:ext uri="{BB962C8B-B14F-4D97-AF65-F5344CB8AC3E}">
        <p14:creationId xmlns:p14="http://schemas.microsoft.com/office/powerpoint/2010/main" val="1149407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3063823-CA1E-0A50-5BB7-82A235C90EE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84233" y="4450370"/>
            <a:ext cx="7657297" cy="4225882"/>
          </a:xfrm>
          <a:prstGeom prst="rect">
            <a:avLst/>
          </a:prstGeom>
        </p:spPr>
      </p:pic>
      <p:sp>
        <p:nvSpPr>
          <p:cNvPr id="2" name="CuadroTexto 1">
            <a:extLst>
              <a:ext uri="{FF2B5EF4-FFF2-40B4-BE49-F238E27FC236}">
                <a16:creationId xmlns:a16="http://schemas.microsoft.com/office/drawing/2014/main" id="{86C18BE6-D155-4521-8CAA-E6D770234311}"/>
              </a:ext>
            </a:extLst>
          </p:cNvPr>
          <p:cNvSpPr txBox="1"/>
          <p:nvPr/>
        </p:nvSpPr>
        <p:spPr>
          <a:xfrm>
            <a:off x="1524000" y="1503549"/>
            <a:ext cx="9462656" cy="769441"/>
          </a:xfrm>
          <a:prstGeom prst="rect">
            <a:avLst/>
          </a:prstGeom>
          <a:noFill/>
        </p:spPr>
        <p:txBody>
          <a:bodyPr wrap="square" rtlCol="0">
            <a:spAutoFit/>
          </a:bodyPr>
          <a:lstStyle/>
          <a:p>
            <a:r>
              <a:rPr lang="en-GB" sz="4400" b="1" dirty="0" err="1">
                <a:latin typeface="Calibri" panose="020F0502020204030204" pitchFamily="34" charset="0"/>
                <a:ea typeface="Microsoft Sans Serif" panose="020B0604020202020204" pitchFamily="34" charset="0"/>
                <a:cs typeface="Calibri" panose="020F0502020204030204" pitchFamily="34" charset="0"/>
              </a:rPr>
              <a:t>Objectifs</a:t>
            </a:r>
            <a:r>
              <a:rPr lang="en-GB" sz="4400" b="1" dirty="0">
                <a:latin typeface="Calibri" panose="020F0502020204030204" pitchFamily="34" charset="0"/>
                <a:ea typeface="Microsoft Sans Serif" panose="020B0604020202020204" pitchFamily="34" charset="0"/>
                <a:cs typeface="Calibri" panose="020F0502020204030204" pitchFamily="34" charset="0"/>
              </a:rPr>
              <a:t> </a:t>
            </a:r>
          </a:p>
        </p:txBody>
      </p:sp>
      <p:sp>
        <p:nvSpPr>
          <p:cNvPr id="3" name="CuadroTexto 2">
            <a:extLst>
              <a:ext uri="{FF2B5EF4-FFF2-40B4-BE49-F238E27FC236}">
                <a16:creationId xmlns:a16="http://schemas.microsoft.com/office/drawing/2014/main" id="{94806D19-7757-4ABE-BAED-6D5E2D696DDB}"/>
              </a:ext>
            </a:extLst>
          </p:cNvPr>
          <p:cNvSpPr txBox="1"/>
          <p:nvPr/>
        </p:nvSpPr>
        <p:spPr>
          <a:xfrm>
            <a:off x="1524000" y="2262365"/>
            <a:ext cx="10040186" cy="523220"/>
          </a:xfrm>
          <a:prstGeom prst="rect">
            <a:avLst/>
          </a:prstGeom>
          <a:noFill/>
        </p:spPr>
        <p:txBody>
          <a:bodyPr wrap="square" rtlCol="0">
            <a:spAutoFit/>
          </a:bodyPr>
          <a:lstStyle/>
          <a:p>
            <a:pPr algn="just"/>
            <a:r>
              <a:rPr lang="fr-FR" sz="2800" dirty="0">
                <a:effectLst/>
                <a:latin typeface="Calibri" panose="020F0502020204030204" pitchFamily="34" charset="0"/>
                <a:ea typeface="Microsoft Sans Serif" panose="020B0604020202020204" pitchFamily="34" charset="0"/>
                <a:cs typeface="Calibri" panose="020F0502020204030204" pitchFamily="34" charset="0"/>
              </a:rPr>
              <a:t>À la fin de ce module, vous serez en mesure de :</a:t>
            </a:r>
            <a:endParaRPr lang="en-GB" sz="2800" dirty="0">
              <a:effectLst/>
              <a:latin typeface="Calibri" panose="020F0502020204030204" pitchFamily="34" charset="0"/>
              <a:ea typeface="Microsoft Sans Serif" panose="020B0604020202020204" pitchFamily="34" charset="0"/>
              <a:cs typeface="Calibri" panose="020F0502020204030204" pitchFamily="34" charset="0"/>
            </a:endParaRPr>
          </a:p>
        </p:txBody>
      </p:sp>
      <p:pic>
        <p:nvPicPr>
          <p:cNvPr id="18" name="object 2">
            <a:extLst>
              <a:ext uri="{FF2B5EF4-FFF2-40B4-BE49-F238E27FC236}">
                <a16:creationId xmlns:a16="http://schemas.microsoft.com/office/drawing/2014/main" id="{326F599C-0902-4E54-BAC7-ADAF9B4BDB92}"/>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1780314" y="3334203"/>
            <a:ext cx="370416" cy="280000"/>
          </a:xfrm>
          <a:prstGeom prst="rect">
            <a:avLst/>
          </a:prstGeom>
        </p:spPr>
      </p:pic>
      <p:pic>
        <p:nvPicPr>
          <p:cNvPr id="20" name="object 2">
            <a:extLst>
              <a:ext uri="{FF2B5EF4-FFF2-40B4-BE49-F238E27FC236}">
                <a16:creationId xmlns:a16="http://schemas.microsoft.com/office/drawing/2014/main" id="{A503E805-FB64-49DE-8A03-1F50600ABF7A}"/>
              </a:ext>
            </a:extLst>
          </p:cNvPr>
          <p:cNvPicPr/>
          <p:nvPr/>
        </p:nvPicPr>
        <p:blipFill rotWithShape="1">
          <a:blip r:embed="rId4" cstate="email">
            <a:extLst>
              <a:ext uri="{28A0092B-C50C-407E-A947-70E740481C1C}">
                <a14:useLocalDpi xmlns:a14="http://schemas.microsoft.com/office/drawing/2010/main"/>
              </a:ext>
            </a:extLst>
          </a:blip>
          <a:srcRect r="-2857"/>
          <a:stretch/>
        </p:blipFill>
        <p:spPr>
          <a:xfrm>
            <a:off x="1797766" y="5785843"/>
            <a:ext cx="381000" cy="326225"/>
          </a:xfrm>
          <a:prstGeom prst="rect">
            <a:avLst/>
          </a:prstGeom>
        </p:spPr>
      </p:pic>
      <p:grpSp>
        <p:nvGrpSpPr>
          <p:cNvPr id="22" name="Grupo 21">
            <a:extLst>
              <a:ext uri="{FF2B5EF4-FFF2-40B4-BE49-F238E27FC236}">
                <a16:creationId xmlns:a16="http://schemas.microsoft.com/office/drawing/2014/main" id="{6AD18D4C-B589-44B7-8EFF-3DEBF5C41E8D}"/>
              </a:ext>
            </a:extLst>
          </p:cNvPr>
          <p:cNvGrpSpPr/>
          <p:nvPr/>
        </p:nvGrpSpPr>
        <p:grpSpPr>
          <a:xfrm>
            <a:off x="1780314" y="4415517"/>
            <a:ext cx="389419" cy="357695"/>
            <a:chOff x="10576646" y="4322694"/>
            <a:chExt cx="700954" cy="668406"/>
          </a:xfrm>
        </p:grpSpPr>
        <p:pic>
          <p:nvPicPr>
            <p:cNvPr id="19" name="object 2">
              <a:extLst>
                <a:ext uri="{FF2B5EF4-FFF2-40B4-BE49-F238E27FC236}">
                  <a16:creationId xmlns:a16="http://schemas.microsoft.com/office/drawing/2014/main" id="{0EDA923F-8D2D-4611-BB52-E35C95A8EC02}"/>
                </a:ext>
              </a:extLst>
            </p:cNvPr>
            <p:cNvPicPr/>
            <p:nvPr/>
          </p:nvPicPr>
          <p:blipFill rotWithShape="1">
            <a:blip r:embed="rId5" cstate="email">
              <a:extLst>
                <a:ext uri="{28A0092B-C50C-407E-A947-70E740481C1C}">
                  <a14:useLocalDpi xmlns:a14="http://schemas.microsoft.com/office/drawing/2010/main"/>
                </a:ext>
              </a:extLst>
            </a:blip>
            <a:srcRect l="-2272" r="-2859"/>
            <a:stretch/>
          </p:blipFill>
          <p:spPr>
            <a:xfrm>
              <a:off x="10576646" y="4381500"/>
              <a:ext cx="700954" cy="609600"/>
            </a:xfrm>
            <a:prstGeom prst="rect">
              <a:avLst/>
            </a:prstGeom>
          </p:spPr>
        </p:pic>
        <p:sp>
          <p:nvSpPr>
            <p:cNvPr id="21" name="Rectángulo 20">
              <a:extLst>
                <a:ext uri="{FF2B5EF4-FFF2-40B4-BE49-F238E27FC236}">
                  <a16:creationId xmlns:a16="http://schemas.microsoft.com/office/drawing/2014/main" id="{180C6FA9-8737-480A-B58C-831393525641}"/>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grpSp>
      <p:sp>
        <p:nvSpPr>
          <p:cNvPr id="25" name="TextBox 8">
            <a:extLst>
              <a:ext uri="{FF2B5EF4-FFF2-40B4-BE49-F238E27FC236}">
                <a16:creationId xmlns:a16="http://schemas.microsoft.com/office/drawing/2014/main" id="{18538967-CA04-70D1-9C5C-75434C8C7BC3}"/>
              </a:ext>
            </a:extLst>
          </p:cNvPr>
          <p:cNvSpPr txBox="1"/>
          <p:nvPr/>
        </p:nvSpPr>
        <p:spPr>
          <a:xfrm>
            <a:off x="2663682" y="3190216"/>
            <a:ext cx="8077199" cy="523220"/>
          </a:xfrm>
          <a:prstGeom prst="rect">
            <a:avLst/>
          </a:prstGeom>
          <a:noFill/>
        </p:spPr>
        <p:txBody>
          <a:bodyPr wrap="square" lIns="108000" rIns="108000" rtlCol="0">
            <a:spAutoFit/>
          </a:bodyPr>
          <a:lstStyle/>
          <a:p>
            <a:r>
              <a:rPr lang="fr-FR" altLang="ko-KR" sz="2800" b="1" dirty="0">
                <a:latin typeface="Calibri" panose="020F0502020204030204" pitchFamily="34" charset="0"/>
                <a:ea typeface="Microsoft Sans Serif" panose="020B0604020202020204" pitchFamily="34" charset="0"/>
                <a:cs typeface="Calibri" panose="020F0502020204030204" pitchFamily="34" charset="0"/>
              </a:rPr>
              <a:t>Connaître le concept de produit intérieur brut.</a:t>
            </a:r>
            <a:endParaRPr lang="ko-KR" altLang="en-US" sz="2800" b="1" dirty="0">
              <a:latin typeface="Calibri" panose="020F0502020204030204" pitchFamily="34" charset="0"/>
              <a:cs typeface="Calibri" panose="020F0502020204030204" pitchFamily="34" charset="0"/>
            </a:endParaRPr>
          </a:p>
        </p:txBody>
      </p:sp>
      <p:sp>
        <p:nvSpPr>
          <p:cNvPr id="28" name="TextBox 8">
            <a:extLst>
              <a:ext uri="{FF2B5EF4-FFF2-40B4-BE49-F238E27FC236}">
                <a16:creationId xmlns:a16="http://schemas.microsoft.com/office/drawing/2014/main" id="{C36C1177-DB5A-C233-5BDB-C26E2B34FEA0}"/>
              </a:ext>
            </a:extLst>
          </p:cNvPr>
          <p:cNvSpPr txBox="1"/>
          <p:nvPr/>
        </p:nvSpPr>
        <p:spPr>
          <a:xfrm>
            <a:off x="2676936" y="4348489"/>
            <a:ext cx="8077197" cy="523220"/>
          </a:xfrm>
          <a:prstGeom prst="rect">
            <a:avLst/>
          </a:prstGeom>
          <a:noFill/>
        </p:spPr>
        <p:txBody>
          <a:bodyPr wrap="square" lIns="108000" rIns="108000" rtlCol="0">
            <a:spAutoFit/>
          </a:bodyPr>
          <a:lstStyle/>
          <a:p>
            <a:r>
              <a:rPr lang="fr-FR" altLang="ko-KR" sz="2800" b="1" dirty="0">
                <a:latin typeface="Calibri" panose="020F0502020204030204" pitchFamily="34" charset="0"/>
                <a:ea typeface="Microsoft Sans Serif" panose="020B0604020202020204" pitchFamily="34" charset="0"/>
                <a:cs typeface="Calibri" panose="020F0502020204030204" pitchFamily="34" charset="0"/>
              </a:rPr>
              <a:t>Comprendre l'inflation et la déflation.</a:t>
            </a:r>
            <a:endParaRPr lang="ko-KR" altLang="en-US" sz="2800" b="1" dirty="0">
              <a:latin typeface="Calibri" panose="020F0502020204030204" pitchFamily="34" charset="0"/>
              <a:cs typeface="Calibri" panose="020F0502020204030204" pitchFamily="34" charset="0"/>
            </a:endParaRPr>
          </a:p>
        </p:txBody>
      </p:sp>
      <p:sp>
        <p:nvSpPr>
          <p:cNvPr id="30" name="TextBox 7">
            <a:extLst>
              <a:ext uri="{FF2B5EF4-FFF2-40B4-BE49-F238E27FC236}">
                <a16:creationId xmlns:a16="http://schemas.microsoft.com/office/drawing/2014/main" id="{AB5EC654-5F00-7465-6607-FE2CC023ABBE}"/>
              </a:ext>
            </a:extLst>
          </p:cNvPr>
          <p:cNvSpPr txBox="1"/>
          <p:nvPr/>
        </p:nvSpPr>
        <p:spPr>
          <a:xfrm>
            <a:off x="2663682" y="5635014"/>
            <a:ext cx="7925540" cy="954107"/>
          </a:xfrm>
          <a:prstGeom prst="rect">
            <a:avLst/>
          </a:prstGeom>
          <a:noFill/>
        </p:spPr>
        <p:txBody>
          <a:bodyPr wrap="square" rtlCol="0">
            <a:spAutoFit/>
          </a:bodyPr>
          <a:lstStyle/>
          <a:p>
            <a:r>
              <a:rPr lang="fr-FR" altLang="ko-KR" sz="2800" b="1" dirty="0">
                <a:latin typeface="Calibri" panose="020F0502020204030204" pitchFamily="34" charset="0"/>
                <a:ea typeface="Microsoft Sans Serif" panose="020B0604020202020204" pitchFamily="34" charset="0"/>
                <a:cs typeface="Calibri" panose="020F0502020204030204" pitchFamily="34" charset="0"/>
              </a:rPr>
              <a:t>Comprendre le concept des taux de change et leur utilité.</a:t>
            </a:r>
            <a:endParaRPr lang="en-US" altLang="ko-KR" sz="2800" b="1" dirty="0">
              <a:latin typeface="Calibri" panose="020F0502020204030204" pitchFamily="34" charset="0"/>
              <a:ea typeface="Microsoft Sans Serif" panose="020B0604020202020204" pitchFamily="34" charset="0"/>
              <a:cs typeface="Calibri" panose="020F0502020204030204" pitchFamily="34" charset="0"/>
            </a:endParaRPr>
          </a:p>
        </p:txBody>
      </p:sp>
      <p:pic>
        <p:nvPicPr>
          <p:cNvPr id="10" name="object 2">
            <a:extLst>
              <a:ext uri="{FF2B5EF4-FFF2-40B4-BE49-F238E27FC236}">
                <a16:creationId xmlns:a16="http://schemas.microsoft.com/office/drawing/2014/main" id="{20B221D2-CE0D-2B80-D2CB-2822AE198FB5}"/>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1793566" y="7124700"/>
            <a:ext cx="370416" cy="280000"/>
          </a:xfrm>
          <a:prstGeom prst="rect">
            <a:avLst/>
          </a:prstGeom>
        </p:spPr>
      </p:pic>
      <p:sp>
        <p:nvSpPr>
          <p:cNvPr id="12" name="TextBox 8">
            <a:extLst>
              <a:ext uri="{FF2B5EF4-FFF2-40B4-BE49-F238E27FC236}">
                <a16:creationId xmlns:a16="http://schemas.microsoft.com/office/drawing/2014/main" id="{45B61FB6-FE72-AACC-2B94-7FE38A0864FF}"/>
              </a:ext>
            </a:extLst>
          </p:cNvPr>
          <p:cNvSpPr txBox="1"/>
          <p:nvPr/>
        </p:nvSpPr>
        <p:spPr>
          <a:xfrm>
            <a:off x="2663682" y="7003090"/>
            <a:ext cx="8077199" cy="523220"/>
          </a:xfrm>
          <a:prstGeom prst="rect">
            <a:avLst/>
          </a:prstGeom>
          <a:noFill/>
        </p:spPr>
        <p:txBody>
          <a:bodyPr wrap="square" lIns="108000" rIns="108000" rtlCol="0">
            <a:spAutoFit/>
          </a:bodyPr>
          <a:lstStyle/>
          <a:p>
            <a:r>
              <a:rPr lang="fr-FR" altLang="ko-KR" sz="2800" b="1" dirty="0">
                <a:latin typeface="Calibri" panose="020F0502020204030204" pitchFamily="34" charset="0"/>
                <a:ea typeface="Microsoft Sans Serif" panose="020B0604020202020204" pitchFamily="34" charset="0"/>
                <a:cs typeface="Calibri" panose="020F0502020204030204" pitchFamily="34" charset="0"/>
              </a:rPr>
              <a:t>Savoir analyser le marché du travail.</a:t>
            </a:r>
            <a:endParaRPr lang="ko-KR" alt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1092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fr-FR" sz="4400" b="1" dirty="0">
                <a:latin typeface="Calibri" panose="020F0502020204030204" pitchFamily="34" charset="0"/>
                <a:ea typeface="Microsoft Sans Serif" panose="020B0604020202020204" pitchFamily="34" charset="0"/>
                <a:cs typeface="Calibri" panose="020F0502020204030204" pitchFamily="34" charset="0"/>
              </a:rPr>
              <a:t>6. Qu'est-ce que le marché du travail et comment fonctionne-t-il ?</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420678" y="3019841"/>
            <a:ext cx="11430000" cy="7078861"/>
          </a:xfrm>
          <a:prstGeom prst="rect">
            <a:avLst/>
          </a:prstGeom>
          <a:noFill/>
        </p:spPr>
        <p:txBody>
          <a:bodyPr wrap="square" rtlCol="0">
            <a:spAutoFit/>
          </a:bodyPr>
          <a:lstStyle/>
          <a:p>
            <a:pPr>
              <a:defRPr/>
            </a:pPr>
            <a:r>
              <a:rPr lang="fr-FR" sz="2800" dirty="0">
                <a:latin typeface="Calibri" panose="020F0502020204030204" pitchFamily="34" charset="0"/>
                <a:ea typeface="Microsoft Sans Serif" panose="020B0604020202020204" pitchFamily="34" charset="0"/>
                <a:cs typeface="Calibri" panose="020F0502020204030204" pitchFamily="34" charset="0"/>
              </a:rPr>
              <a:t>Un certain nombre de variables sont pertinentes pour l'analyse et la compréhension de la situation du marché du travail :</a:t>
            </a:r>
          </a:p>
          <a:p>
            <a:pPr>
              <a:defRPr/>
            </a:pPr>
            <a:endParaRPr lang="en-GB" dirty="0">
              <a:latin typeface="Calibri" panose="020F0502020204030204" pitchFamily="34" charset="0"/>
              <a:ea typeface="Microsoft Sans Serif" panose="020B0604020202020204" pitchFamily="34" charset="0"/>
              <a:cs typeface="Calibri" panose="020F0502020204030204" pitchFamily="34" charset="0"/>
            </a:endParaRPr>
          </a:p>
          <a:p>
            <a:pPr marL="457200" indent="-457200">
              <a:buFont typeface="Arial" panose="020B0604020202020204" pitchFamily="34" charset="0"/>
              <a:buChar char="•"/>
              <a:defRPr/>
            </a:pPr>
            <a:r>
              <a:rPr lang="es-ES" sz="2800" u="sng" dirty="0" err="1">
                <a:effectLst/>
                <a:latin typeface="+mj-lt"/>
                <a:ea typeface="Times New Roman" panose="02020603050405020304" pitchFamily="18" charset="0"/>
              </a:rPr>
              <a:t>Population</a:t>
            </a:r>
            <a:r>
              <a:rPr lang="es-ES" sz="2800" u="sng" dirty="0">
                <a:effectLst/>
                <a:latin typeface="+mj-lt"/>
                <a:ea typeface="Times New Roman" panose="02020603050405020304" pitchFamily="18" charset="0"/>
              </a:rPr>
              <a:t> </a:t>
            </a:r>
            <a:r>
              <a:rPr lang="es-ES" sz="2800" u="sng" dirty="0" err="1">
                <a:effectLst/>
                <a:latin typeface="+mj-lt"/>
                <a:ea typeface="Times New Roman" panose="02020603050405020304" pitchFamily="18" charset="0"/>
              </a:rPr>
              <a:t>totale</a:t>
            </a:r>
            <a:r>
              <a:rPr lang="es-ES" sz="2800" u="sng" dirty="0">
                <a:effectLst/>
                <a:latin typeface="+mj-lt"/>
                <a:ea typeface="Times New Roman" panose="02020603050405020304" pitchFamily="18" charset="0"/>
              </a:rPr>
              <a:t> </a:t>
            </a:r>
            <a:r>
              <a:rPr lang="es-ES" sz="2800" dirty="0">
                <a:effectLst/>
                <a:latin typeface="+mj-lt"/>
                <a:ea typeface="Times New Roman" panose="02020603050405020304" pitchFamily="18" charset="0"/>
              </a:rPr>
              <a:t>: </a:t>
            </a:r>
            <a:r>
              <a:rPr lang="es-ES" sz="2800" dirty="0" err="1">
                <a:effectLst/>
                <a:latin typeface="+mj-lt"/>
                <a:ea typeface="Times New Roman" panose="02020603050405020304" pitchFamily="18" charset="0"/>
              </a:rPr>
              <a:t>population</a:t>
            </a:r>
            <a:r>
              <a:rPr lang="es-ES" sz="2800" dirty="0">
                <a:effectLst/>
                <a:latin typeface="+mj-lt"/>
                <a:ea typeface="Times New Roman" panose="02020603050405020304" pitchFamily="18" charset="0"/>
              </a:rPr>
              <a:t> </a:t>
            </a:r>
            <a:r>
              <a:rPr lang="es-ES" sz="2800" dirty="0" err="1">
                <a:effectLst/>
                <a:latin typeface="+mj-lt"/>
                <a:ea typeface="Times New Roman" panose="02020603050405020304" pitchFamily="18" charset="0"/>
              </a:rPr>
              <a:t>résidente</a:t>
            </a:r>
            <a:r>
              <a:rPr lang="es-ES" sz="2800" dirty="0">
                <a:effectLst/>
                <a:latin typeface="+mj-lt"/>
                <a:ea typeface="Times New Roman" panose="02020603050405020304" pitchFamily="18" charset="0"/>
              </a:rPr>
              <a:t>.</a:t>
            </a:r>
          </a:p>
          <a:p>
            <a:pPr marL="457200" indent="-457200">
              <a:buFont typeface="Arial" panose="020B0604020202020204" pitchFamily="34" charset="0"/>
              <a:buChar char="•"/>
              <a:defRPr/>
            </a:pPr>
            <a:endParaRPr lang="es-ES" dirty="0">
              <a:effectLst/>
              <a:latin typeface="+mj-lt"/>
              <a:ea typeface="Times New Roman" panose="02020603050405020304" pitchFamily="18" charset="0"/>
            </a:endParaRPr>
          </a:p>
          <a:p>
            <a:pPr marL="457200" indent="-457200">
              <a:buFont typeface="Arial" panose="020B0604020202020204" pitchFamily="34" charset="0"/>
              <a:buChar char="•"/>
              <a:defRPr/>
            </a:pPr>
            <a:r>
              <a:rPr lang="fr-FR" sz="2800" u="sng" dirty="0">
                <a:effectLst/>
                <a:latin typeface="+mj-lt"/>
                <a:ea typeface="Times New Roman" panose="02020603050405020304" pitchFamily="18" charset="0"/>
              </a:rPr>
              <a:t>Population en âge de travailler </a:t>
            </a:r>
            <a:r>
              <a:rPr lang="en-GB" sz="2800" dirty="0">
                <a:effectLst/>
                <a:latin typeface="+mj-lt"/>
                <a:ea typeface="Times New Roman" panose="02020603050405020304" pitchFamily="18" charset="0"/>
              </a:rPr>
              <a:t>:</a:t>
            </a:r>
            <a:r>
              <a:rPr lang="en-GB" sz="2800" dirty="0">
                <a:effectLst/>
                <a:latin typeface="+mj-lt"/>
                <a:ea typeface="Microsoft Sans Serif" panose="020B0604020202020204" pitchFamily="34" charset="0"/>
              </a:rPr>
              <a:t> </a:t>
            </a:r>
            <a:r>
              <a:rPr lang="fr-FR" sz="2800" dirty="0">
                <a:effectLst/>
                <a:latin typeface="+mj-lt"/>
                <a:ea typeface="Times New Roman" panose="02020603050405020304" pitchFamily="18" charset="0"/>
              </a:rPr>
              <a:t>comprend généralement les personnes âgées de 16 ans et plus.</a:t>
            </a:r>
          </a:p>
          <a:p>
            <a:pPr marL="457200" indent="-457200">
              <a:buFont typeface="Arial" panose="020B0604020202020204" pitchFamily="34" charset="0"/>
              <a:buChar char="•"/>
              <a:defRPr/>
            </a:pPr>
            <a:endParaRPr lang="es-ES" dirty="0">
              <a:latin typeface="+mj-lt"/>
              <a:ea typeface="Times New Roman" panose="02020603050405020304" pitchFamily="18" charset="0"/>
            </a:endParaRPr>
          </a:p>
          <a:p>
            <a:pPr marL="457200" indent="-457200">
              <a:buFont typeface="Arial" panose="020B0604020202020204" pitchFamily="34" charset="0"/>
              <a:buChar char="•"/>
              <a:defRPr/>
            </a:pPr>
            <a:r>
              <a:rPr lang="en-GB" sz="2800" u="sng" dirty="0">
                <a:effectLst/>
                <a:latin typeface="+mj-lt"/>
                <a:ea typeface="Times New Roman" panose="02020603050405020304" pitchFamily="18" charset="0"/>
              </a:rPr>
              <a:t>Population active </a:t>
            </a:r>
            <a:r>
              <a:rPr lang="en-GB" sz="2800" dirty="0">
                <a:effectLst/>
                <a:latin typeface="+mj-lt"/>
                <a:ea typeface="Times New Roman" panose="02020603050405020304" pitchFamily="18" charset="0"/>
              </a:rPr>
              <a:t>:</a:t>
            </a:r>
            <a:r>
              <a:rPr lang="en-GB" sz="2800" dirty="0">
                <a:effectLst/>
                <a:latin typeface="+mj-lt"/>
                <a:ea typeface="Microsoft Sans Serif" panose="020B0604020202020204" pitchFamily="34" charset="0"/>
              </a:rPr>
              <a:t> </a:t>
            </a:r>
            <a:r>
              <a:rPr lang="fr-FR" sz="2800" dirty="0">
                <a:effectLst/>
                <a:latin typeface="+mj-lt"/>
                <a:ea typeface="Times New Roman" panose="02020603050405020304" pitchFamily="18" charset="0"/>
              </a:rPr>
              <a:t>comprend toutes les personnes en âge de travailler qui ont un emploi ou sont à la recherche d'un emploi.</a:t>
            </a:r>
          </a:p>
          <a:p>
            <a:pPr marL="457200" indent="-457200">
              <a:buFont typeface="Arial" panose="020B0604020202020204" pitchFamily="34" charset="0"/>
              <a:buChar char="•"/>
              <a:defRPr/>
            </a:pPr>
            <a:endParaRPr lang="es-ES" dirty="0">
              <a:effectLst/>
              <a:latin typeface="+mj-lt"/>
              <a:ea typeface="Times New Roman" panose="02020603050405020304" pitchFamily="18" charset="0"/>
            </a:endParaRPr>
          </a:p>
          <a:p>
            <a:pPr marL="457200" indent="-457200">
              <a:buFont typeface="Arial" panose="020B0604020202020204" pitchFamily="34" charset="0"/>
              <a:buChar char="•"/>
              <a:defRPr/>
            </a:pPr>
            <a:r>
              <a:rPr lang="en-GB" sz="2800" u="sng" dirty="0">
                <a:effectLst/>
                <a:latin typeface="+mj-lt"/>
                <a:ea typeface="Times New Roman" panose="02020603050405020304" pitchFamily="18" charset="0"/>
              </a:rPr>
              <a:t>Population active </a:t>
            </a:r>
            <a:r>
              <a:rPr lang="en-GB" sz="2800" u="sng" dirty="0" err="1">
                <a:effectLst/>
                <a:latin typeface="+mj-lt"/>
                <a:ea typeface="Times New Roman" panose="02020603050405020304" pitchFamily="18" charset="0"/>
              </a:rPr>
              <a:t>employée</a:t>
            </a:r>
            <a:r>
              <a:rPr lang="en-GB" sz="2800" u="sng" dirty="0">
                <a:effectLst/>
                <a:latin typeface="+mj-lt"/>
                <a:ea typeface="Times New Roman" panose="02020603050405020304" pitchFamily="18" charset="0"/>
              </a:rPr>
              <a:t> </a:t>
            </a:r>
            <a:r>
              <a:rPr lang="en-GB" sz="2800" dirty="0">
                <a:effectLst/>
                <a:latin typeface="+mj-lt"/>
                <a:ea typeface="Times New Roman" panose="02020603050405020304" pitchFamily="18" charset="0"/>
              </a:rPr>
              <a:t>: </a:t>
            </a:r>
            <a:r>
              <a:rPr lang="fr-FR" sz="2800" dirty="0">
                <a:effectLst/>
                <a:latin typeface="+mj-lt"/>
                <a:ea typeface="Times New Roman" panose="02020603050405020304" pitchFamily="18" charset="0"/>
              </a:rPr>
              <a:t>les personnes exerçant un emploi ou une activité indépendante</a:t>
            </a:r>
            <a:r>
              <a:rPr lang="es-ES" sz="2800" dirty="0">
                <a:latin typeface="+mj-lt"/>
                <a:ea typeface="Times New Roman" panose="02020603050405020304" pitchFamily="18" charset="0"/>
              </a:rPr>
              <a:t>.</a:t>
            </a:r>
          </a:p>
          <a:p>
            <a:pPr marL="457200" indent="-457200">
              <a:buFont typeface="Arial" panose="020B0604020202020204" pitchFamily="34" charset="0"/>
              <a:buChar char="•"/>
              <a:defRPr/>
            </a:pPr>
            <a:endParaRPr lang="es-ES" dirty="0">
              <a:latin typeface="+mj-lt"/>
              <a:ea typeface="Times New Roman" panose="02020603050405020304" pitchFamily="18" charset="0"/>
            </a:endParaRPr>
          </a:p>
          <a:p>
            <a:pPr marL="457200" indent="-457200">
              <a:buFont typeface="Arial" panose="020B0604020202020204" pitchFamily="34" charset="0"/>
              <a:buChar char="•"/>
              <a:defRPr/>
            </a:pPr>
            <a:r>
              <a:rPr lang="en-GB" sz="2800" u="sng" dirty="0">
                <a:effectLst/>
                <a:latin typeface="+mj-lt"/>
                <a:ea typeface="Times New Roman" panose="02020603050405020304" pitchFamily="18" charset="0"/>
              </a:rPr>
              <a:t>Population au </a:t>
            </a:r>
            <a:r>
              <a:rPr lang="en-GB" sz="2800" u="sng" dirty="0" err="1">
                <a:effectLst/>
                <a:latin typeface="+mj-lt"/>
                <a:ea typeface="Times New Roman" panose="02020603050405020304" pitchFamily="18" charset="0"/>
              </a:rPr>
              <a:t>chômage</a:t>
            </a:r>
            <a:r>
              <a:rPr lang="en-GB" sz="2800" u="sng" dirty="0">
                <a:effectLst/>
                <a:latin typeface="+mj-lt"/>
                <a:ea typeface="Times New Roman" panose="02020603050405020304" pitchFamily="18" charset="0"/>
              </a:rPr>
              <a:t> </a:t>
            </a:r>
            <a:r>
              <a:rPr lang="en-GB" sz="2800" dirty="0">
                <a:effectLst/>
                <a:latin typeface="+mj-lt"/>
                <a:ea typeface="Times New Roman" panose="02020603050405020304" pitchFamily="18" charset="0"/>
              </a:rPr>
              <a:t>: </a:t>
            </a:r>
            <a:r>
              <a:rPr lang="en-GB" sz="2800" dirty="0">
                <a:effectLst/>
                <a:latin typeface="+mj-lt"/>
                <a:ea typeface="Microsoft Sans Serif" panose="020B0604020202020204" pitchFamily="34" charset="0"/>
              </a:rPr>
              <a:t> </a:t>
            </a:r>
            <a:r>
              <a:rPr lang="en-GB" sz="2800" dirty="0" err="1">
                <a:effectLst/>
                <a:latin typeface="+mj-lt"/>
                <a:ea typeface="Times New Roman" panose="02020603050405020304" pitchFamily="18" charset="0"/>
              </a:rPr>
              <a:t>chômeurs</a:t>
            </a:r>
            <a:r>
              <a:rPr lang="en-GB" sz="2800" dirty="0">
                <a:effectLst/>
                <a:latin typeface="+mj-lt"/>
                <a:ea typeface="Times New Roman" panose="02020603050405020304" pitchFamily="18" charset="0"/>
              </a:rPr>
              <a:t> </a:t>
            </a:r>
            <a:r>
              <a:rPr lang="en-GB" sz="2800" dirty="0" err="1">
                <a:effectLst/>
                <a:latin typeface="+mj-lt"/>
                <a:ea typeface="Times New Roman" panose="02020603050405020304" pitchFamily="18" charset="0"/>
              </a:rPr>
              <a:t>actifs</a:t>
            </a:r>
            <a:r>
              <a:rPr lang="en-GB" sz="2800" dirty="0">
                <a:effectLst/>
                <a:latin typeface="+mj-lt"/>
                <a:ea typeface="Times New Roman" panose="02020603050405020304" pitchFamily="18" charset="0"/>
              </a:rPr>
              <a:t>.</a:t>
            </a:r>
            <a:endParaRPr lang="es-ES" sz="2800" dirty="0">
              <a:latin typeface="+mj-lt"/>
              <a:ea typeface="Times New Roman" panose="02020603050405020304" pitchFamily="18" charset="0"/>
            </a:endParaRPr>
          </a:p>
          <a:p>
            <a:pPr>
              <a:defRPr/>
            </a:pP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defRPr/>
            </a:pP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agen 5" descr="Una caricatura de una persona&#10;&#10;Descripción generada automáticamente con confianza media">
            <a:extLst>
              <a:ext uri="{FF2B5EF4-FFF2-40B4-BE49-F238E27FC236}">
                <a16:creationId xmlns:a16="http://schemas.microsoft.com/office/drawing/2014/main" id="{B873BB5C-7C9A-9A21-5374-7088FD1229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35000" y="3314700"/>
            <a:ext cx="4118670" cy="4118670"/>
          </a:xfrm>
          <a:prstGeom prst="rect">
            <a:avLst/>
          </a:prstGeom>
        </p:spPr>
      </p:pic>
    </p:spTree>
    <p:extLst>
      <p:ext uri="{BB962C8B-B14F-4D97-AF65-F5344CB8AC3E}">
        <p14:creationId xmlns:p14="http://schemas.microsoft.com/office/powerpoint/2010/main" val="721230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561404" y="761816"/>
            <a:ext cx="10058400" cy="1446550"/>
          </a:xfrm>
          <a:prstGeom prst="rect">
            <a:avLst/>
          </a:prstGeom>
          <a:noFill/>
        </p:spPr>
        <p:txBody>
          <a:bodyPr wrap="square" rtlCol="0">
            <a:spAutoFit/>
          </a:bodyPr>
          <a:lstStyle/>
          <a:p>
            <a:r>
              <a:rPr lang="fr-FR" sz="4400" b="1" dirty="0">
                <a:latin typeface="Calibri" panose="020F0502020204030204" pitchFamily="34" charset="0"/>
                <a:ea typeface="Microsoft Sans Serif" panose="020B0604020202020204" pitchFamily="34" charset="0"/>
                <a:cs typeface="Calibri" panose="020F0502020204030204" pitchFamily="34" charset="0"/>
              </a:rPr>
              <a:t>6. Qu'est-ce que le marché du travail et comment fonctionne-t-il ?</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441598" y="2436270"/>
            <a:ext cx="7387573" cy="6801862"/>
          </a:xfrm>
          <a:prstGeom prst="rect">
            <a:avLst/>
          </a:prstGeom>
          <a:noFill/>
        </p:spPr>
        <p:txBody>
          <a:bodyPr wrap="square" rtlCol="0">
            <a:spAutoFit/>
          </a:bodyPr>
          <a:lstStyle/>
          <a:p>
            <a:pPr marL="457200" indent="-457200">
              <a:buFont typeface="Arial" panose="020B0604020202020204" pitchFamily="34" charset="0"/>
              <a:buChar char="•"/>
              <a:defRPr/>
            </a:pPr>
            <a:r>
              <a:rPr lang="en-GB" sz="2800" u="sng" dirty="0" err="1">
                <a:effectLst/>
                <a:latin typeface="+mj-lt"/>
                <a:ea typeface="Times New Roman" panose="02020603050405020304" pitchFamily="18" charset="0"/>
              </a:rPr>
              <a:t>Offre</a:t>
            </a:r>
            <a:r>
              <a:rPr lang="en-GB" sz="2800" u="sng" dirty="0">
                <a:effectLst/>
                <a:latin typeface="+mj-lt"/>
                <a:ea typeface="Times New Roman" panose="02020603050405020304" pitchFamily="18" charset="0"/>
              </a:rPr>
              <a:t> de travail </a:t>
            </a:r>
            <a:r>
              <a:rPr lang="en-GB" sz="2800" dirty="0">
                <a:effectLst/>
                <a:latin typeface="+mj-lt"/>
                <a:ea typeface="Times New Roman" panose="02020603050405020304" pitchFamily="18" charset="0"/>
              </a:rPr>
              <a:t>:</a:t>
            </a:r>
            <a:r>
              <a:rPr lang="en-GB" sz="2800" dirty="0">
                <a:effectLst/>
                <a:latin typeface="+mj-lt"/>
                <a:ea typeface="Microsoft Sans Serif" panose="020B0604020202020204" pitchFamily="34" charset="0"/>
              </a:rPr>
              <a:t> </a:t>
            </a:r>
            <a:r>
              <a:rPr lang="fr-FR" sz="2800" dirty="0">
                <a:effectLst/>
                <a:latin typeface="+mj-lt"/>
                <a:ea typeface="Times New Roman" panose="02020603050405020304" pitchFamily="18" charset="0"/>
              </a:rPr>
              <a:t>est égal à la population active</a:t>
            </a:r>
            <a:r>
              <a:rPr lang="es-ES" sz="2800" dirty="0">
                <a:latin typeface="+mj-lt"/>
                <a:ea typeface="Times New Roman" panose="02020603050405020304" pitchFamily="18" charset="0"/>
              </a:rPr>
              <a:t>.</a:t>
            </a:r>
          </a:p>
          <a:p>
            <a:pPr marL="457200" indent="-457200">
              <a:buFont typeface="Arial" panose="020B0604020202020204" pitchFamily="34" charset="0"/>
              <a:buChar char="•"/>
              <a:defRPr/>
            </a:pPr>
            <a:endParaRPr lang="es-ES" dirty="0">
              <a:latin typeface="+mj-lt"/>
              <a:ea typeface="Times New Roman" panose="02020603050405020304" pitchFamily="18" charset="0"/>
            </a:endParaRPr>
          </a:p>
          <a:p>
            <a:pPr marL="457200" indent="-457200">
              <a:buFont typeface="Arial" panose="020B0604020202020204" pitchFamily="34" charset="0"/>
              <a:buChar char="•"/>
              <a:defRPr/>
            </a:pPr>
            <a:r>
              <a:rPr lang="en-GB" sz="2800" u="sng" dirty="0" err="1">
                <a:effectLst/>
                <a:latin typeface="+mj-lt"/>
                <a:ea typeface="Times New Roman" panose="02020603050405020304" pitchFamily="18" charset="0"/>
              </a:rPr>
              <a:t>Demande</a:t>
            </a:r>
            <a:r>
              <a:rPr lang="en-GB" sz="2800" u="sng" dirty="0">
                <a:effectLst/>
                <a:latin typeface="+mj-lt"/>
                <a:ea typeface="Times New Roman" panose="02020603050405020304" pitchFamily="18" charset="0"/>
              </a:rPr>
              <a:t> de travail </a:t>
            </a:r>
            <a:r>
              <a:rPr lang="en-GB" sz="2800" dirty="0">
                <a:effectLst/>
                <a:latin typeface="+mj-lt"/>
                <a:ea typeface="Times New Roman" panose="02020603050405020304" pitchFamily="18" charset="0"/>
              </a:rPr>
              <a:t>: </a:t>
            </a:r>
            <a:r>
              <a:rPr lang="fr-FR" sz="2800" dirty="0">
                <a:effectLst/>
                <a:latin typeface="+mj-lt"/>
                <a:ea typeface="Times New Roman" panose="02020603050405020304" pitchFamily="18" charset="0"/>
              </a:rPr>
              <a:t>est égal à l'emploi existant plus les postes vacants non pourvus.</a:t>
            </a:r>
          </a:p>
          <a:p>
            <a:pPr marL="457200" indent="-457200">
              <a:buFont typeface="Arial" panose="020B0604020202020204" pitchFamily="34" charset="0"/>
              <a:buChar char="•"/>
              <a:defRPr/>
            </a:pPr>
            <a:endParaRPr lang="es-ES" dirty="0">
              <a:effectLst/>
              <a:latin typeface="+mj-lt"/>
              <a:ea typeface="Times New Roman" panose="02020603050405020304" pitchFamily="18" charset="0"/>
            </a:endParaRPr>
          </a:p>
          <a:p>
            <a:pPr marL="457200" indent="-457200">
              <a:buFont typeface="Arial" panose="020B0604020202020204" pitchFamily="34" charset="0"/>
              <a:buChar char="•"/>
              <a:defRPr/>
            </a:pPr>
            <a:r>
              <a:rPr lang="en-GB" sz="2800" u="sng" dirty="0" err="1">
                <a:effectLst/>
                <a:latin typeface="+mj-lt"/>
                <a:ea typeface="Times New Roman" panose="02020603050405020304" pitchFamily="18" charset="0"/>
              </a:rPr>
              <a:t>Taux</a:t>
            </a:r>
            <a:r>
              <a:rPr lang="en-GB" sz="2800" u="sng" dirty="0">
                <a:effectLst/>
                <a:latin typeface="+mj-lt"/>
                <a:ea typeface="Times New Roman" panose="02020603050405020304" pitchFamily="18" charset="0"/>
              </a:rPr>
              <a:t> </a:t>
            </a:r>
            <a:r>
              <a:rPr lang="en-GB" sz="2800" u="sng" dirty="0" err="1">
                <a:effectLst/>
                <a:latin typeface="+mj-lt"/>
                <a:ea typeface="Times New Roman" panose="02020603050405020304" pitchFamily="18" charset="0"/>
              </a:rPr>
              <a:t>d'activité</a:t>
            </a:r>
            <a:r>
              <a:rPr lang="en-GB" sz="2800" u="sng" dirty="0">
                <a:effectLst/>
                <a:latin typeface="+mj-lt"/>
                <a:ea typeface="Times New Roman" panose="02020603050405020304" pitchFamily="18" charset="0"/>
              </a:rPr>
              <a:t> </a:t>
            </a:r>
            <a:r>
              <a:rPr lang="en-GB" sz="2800" dirty="0">
                <a:effectLst/>
                <a:latin typeface="+mj-lt"/>
                <a:ea typeface="Times New Roman" panose="02020603050405020304" pitchFamily="18" charset="0"/>
              </a:rPr>
              <a:t>: </a:t>
            </a:r>
            <a:r>
              <a:rPr lang="fr-FR" sz="2800" dirty="0">
                <a:effectLst/>
                <a:latin typeface="+mj-lt"/>
                <a:ea typeface="Times New Roman" panose="02020603050405020304" pitchFamily="18" charset="0"/>
              </a:rPr>
              <a:t>total des actifs sur la population en âge de travailler.</a:t>
            </a:r>
          </a:p>
          <a:p>
            <a:pPr marL="457200" indent="-457200">
              <a:buFont typeface="Arial" panose="020B0604020202020204" pitchFamily="34" charset="0"/>
              <a:buChar char="•"/>
              <a:defRPr/>
            </a:pPr>
            <a:endParaRPr lang="es-ES" dirty="0">
              <a:latin typeface="+mj-lt"/>
              <a:ea typeface="Times New Roman" panose="02020603050405020304" pitchFamily="18" charset="0"/>
            </a:endParaRPr>
          </a:p>
          <a:p>
            <a:pPr marL="457200" indent="-457200">
              <a:buFont typeface="Arial" panose="020B0604020202020204" pitchFamily="34" charset="0"/>
              <a:buChar char="•"/>
              <a:defRPr/>
            </a:pPr>
            <a:r>
              <a:rPr lang="en-GB" sz="2800" u="sng" dirty="0">
                <a:effectLst/>
                <a:latin typeface="+mj-lt"/>
                <a:ea typeface="Times New Roman" panose="02020603050405020304" pitchFamily="18" charset="0"/>
              </a:rPr>
              <a:t>Employment rate</a:t>
            </a:r>
            <a:r>
              <a:rPr lang="en-GB" sz="2800" dirty="0">
                <a:effectLst/>
                <a:latin typeface="+mj-lt"/>
                <a:ea typeface="Times New Roman" panose="02020603050405020304" pitchFamily="18" charset="0"/>
              </a:rPr>
              <a:t>: </a:t>
            </a:r>
            <a:r>
              <a:rPr lang="fr-FR" sz="2800" dirty="0">
                <a:effectLst/>
                <a:latin typeface="+mj-lt"/>
                <a:ea typeface="Times New Roman" panose="02020603050405020304" pitchFamily="18" charset="0"/>
              </a:rPr>
              <a:t>le nombre total d'employés par rapport à la population en âge de travailler.</a:t>
            </a:r>
          </a:p>
          <a:p>
            <a:pPr marL="457200" indent="-457200">
              <a:buFont typeface="Arial" panose="020B0604020202020204" pitchFamily="34" charset="0"/>
              <a:buChar char="•"/>
              <a:defRPr/>
            </a:pPr>
            <a:endParaRPr lang="es-ES" dirty="0">
              <a:effectLst/>
              <a:latin typeface="+mj-lt"/>
              <a:ea typeface="Times New Roman" panose="02020603050405020304" pitchFamily="18" charset="0"/>
            </a:endParaRPr>
          </a:p>
          <a:p>
            <a:pPr marL="457200" indent="-457200">
              <a:buFont typeface="Arial" panose="020B0604020202020204" pitchFamily="34" charset="0"/>
              <a:buChar char="•"/>
              <a:defRPr/>
            </a:pPr>
            <a:r>
              <a:rPr lang="en-GB" sz="2800" u="sng" dirty="0" err="1">
                <a:effectLst/>
                <a:latin typeface="+mj-lt"/>
                <a:ea typeface="Times New Roman" panose="02020603050405020304" pitchFamily="18" charset="0"/>
              </a:rPr>
              <a:t>Taux</a:t>
            </a:r>
            <a:r>
              <a:rPr lang="en-GB" sz="2800" u="sng" dirty="0">
                <a:effectLst/>
                <a:latin typeface="+mj-lt"/>
                <a:ea typeface="Times New Roman" panose="02020603050405020304" pitchFamily="18" charset="0"/>
              </a:rPr>
              <a:t> de </a:t>
            </a:r>
            <a:r>
              <a:rPr lang="en-GB" sz="2800" u="sng" dirty="0" err="1">
                <a:effectLst/>
                <a:latin typeface="+mj-lt"/>
                <a:ea typeface="Times New Roman" panose="02020603050405020304" pitchFamily="18" charset="0"/>
              </a:rPr>
              <a:t>chômage</a:t>
            </a:r>
            <a:r>
              <a:rPr lang="en-GB" sz="2800" u="sng" dirty="0">
                <a:effectLst/>
                <a:latin typeface="+mj-lt"/>
                <a:ea typeface="Times New Roman" panose="02020603050405020304" pitchFamily="18" charset="0"/>
              </a:rPr>
              <a:t> </a:t>
            </a:r>
            <a:r>
              <a:rPr lang="en-GB" sz="2800" dirty="0">
                <a:effectLst/>
                <a:latin typeface="+mj-lt"/>
                <a:ea typeface="Times New Roman" panose="02020603050405020304" pitchFamily="18" charset="0"/>
              </a:rPr>
              <a:t>:</a:t>
            </a:r>
            <a:r>
              <a:rPr lang="en-GB" sz="2800" dirty="0">
                <a:effectLst/>
                <a:latin typeface="+mj-lt"/>
                <a:ea typeface="Microsoft Sans Serif" panose="020B0604020202020204" pitchFamily="34" charset="0"/>
              </a:rPr>
              <a:t> </a:t>
            </a:r>
            <a:r>
              <a:rPr lang="fr-FR" sz="2800" dirty="0">
                <a:effectLst/>
                <a:latin typeface="+mj-lt"/>
                <a:ea typeface="Times New Roman" panose="02020603050405020304" pitchFamily="18" charset="0"/>
              </a:rPr>
              <a:t>le nombre de chômeurs par rapport au nombre total de personnes actives.</a:t>
            </a: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nvGrpSpPr>
          <p:cNvPr id="4" name="56 Grupo">
            <a:extLst>
              <a:ext uri="{FF2B5EF4-FFF2-40B4-BE49-F238E27FC236}">
                <a16:creationId xmlns:a16="http://schemas.microsoft.com/office/drawing/2014/main" id="{AC86593F-631E-D7BB-7AE9-9ED47DA933E3}"/>
              </a:ext>
            </a:extLst>
          </p:cNvPr>
          <p:cNvGrpSpPr/>
          <p:nvPr/>
        </p:nvGrpSpPr>
        <p:grpSpPr bwMode="auto">
          <a:xfrm>
            <a:off x="9144000" y="2436270"/>
            <a:ext cx="8543847" cy="6247720"/>
            <a:chOff x="-476905" y="33004"/>
            <a:chExt cx="5791032" cy="3945464"/>
          </a:xfrm>
          <a:solidFill>
            <a:sysClr val="window" lastClr="FFFFFF"/>
          </a:solidFill>
        </p:grpSpPr>
        <p:sp>
          <p:nvSpPr>
            <p:cNvPr id="5" name="7 Rectángulo redondeado">
              <a:extLst>
                <a:ext uri="{FF2B5EF4-FFF2-40B4-BE49-F238E27FC236}">
                  <a16:creationId xmlns:a16="http://schemas.microsoft.com/office/drawing/2014/main" id="{C143837F-4C21-3E88-F868-AF9A8E751B1E}"/>
                </a:ext>
              </a:extLst>
            </p:cNvPr>
            <p:cNvSpPr>
              <a:spLocks noChangeArrowheads="1"/>
            </p:cNvSpPr>
            <p:nvPr/>
          </p:nvSpPr>
          <p:spPr bwMode="auto">
            <a:xfrm>
              <a:off x="2005171" y="33004"/>
              <a:ext cx="2112241" cy="356744"/>
            </a:xfrm>
            <a:prstGeom prst="roundRect">
              <a:avLst>
                <a:gd name="adj" fmla="val 16667"/>
              </a:avLst>
            </a:prstGeom>
            <a:grpFill/>
            <a:ln w="28575">
              <a:solidFill>
                <a:srgbClr val="FAC709"/>
              </a:solidFill>
              <a:round/>
              <a:headEnd/>
              <a:tailEnd/>
            </a:ln>
          </p:spPr>
          <p:txBody>
            <a:bodyPr anchor="ctr"/>
            <a:lstStyle/>
            <a:p>
              <a:pPr algn="ctr" eaLnBrk="0" hangingPunct="0"/>
              <a:r>
                <a:rPr lang="es-E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POPULATION TOTALE</a:t>
              </a:r>
              <a:endParaRPr lang="en-GB" sz="2000" dirty="0">
                <a:effectLst/>
                <a:latin typeface="Times New Roman" panose="02020603050405020304" pitchFamily="18" charset="0"/>
                <a:ea typeface="Times New Roman" panose="02020603050405020304" pitchFamily="18" charset="0"/>
              </a:endParaRPr>
            </a:p>
          </p:txBody>
        </p:sp>
        <p:sp>
          <p:nvSpPr>
            <p:cNvPr id="6" name="8 Rectángulo redondeado">
              <a:extLst>
                <a:ext uri="{FF2B5EF4-FFF2-40B4-BE49-F238E27FC236}">
                  <a16:creationId xmlns:a16="http://schemas.microsoft.com/office/drawing/2014/main" id="{D90F7334-72DD-D83E-C50A-439BADD98032}"/>
                </a:ext>
              </a:extLst>
            </p:cNvPr>
            <p:cNvSpPr>
              <a:spLocks noChangeArrowheads="1"/>
            </p:cNvSpPr>
            <p:nvPr/>
          </p:nvSpPr>
          <p:spPr bwMode="auto">
            <a:xfrm>
              <a:off x="530476" y="660882"/>
              <a:ext cx="2258268" cy="596396"/>
            </a:xfrm>
            <a:prstGeom prst="roundRect">
              <a:avLst>
                <a:gd name="adj" fmla="val 16667"/>
              </a:avLst>
            </a:prstGeom>
            <a:grpFill/>
            <a:ln w="28575">
              <a:solidFill>
                <a:srgbClr val="FAC709"/>
              </a:solidFill>
              <a:round/>
              <a:headEnd/>
              <a:tailEnd/>
            </a:ln>
          </p:spPr>
          <p:txBody>
            <a:bodyPr anchor="ctr"/>
            <a:lstStyle/>
            <a:p>
              <a:pPr algn="ctr" eaLnBrk="0" hangingPunct="0"/>
              <a:r>
                <a:rPr lang="fr-FR"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POPULATION EN ÂGE DE TRAVAILLER (&gt;16 ANS)</a:t>
              </a:r>
              <a:endParaRPr lang="en-GB" sz="2000" dirty="0">
                <a:effectLst/>
                <a:latin typeface="Times New Roman" panose="02020603050405020304" pitchFamily="18" charset="0"/>
                <a:ea typeface="Times New Roman" panose="02020603050405020304" pitchFamily="18" charset="0"/>
              </a:endParaRPr>
            </a:p>
          </p:txBody>
        </p:sp>
        <p:sp>
          <p:nvSpPr>
            <p:cNvPr id="7" name="10 Rectángulo redondeado">
              <a:extLst>
                <a:ext uri="{FF2B5EF4-FFF2-40B4-BE49-F238E27FC236}">
                  <a16:creationId xmlns:a16="http://schemas.microsoft.com/office/drawing/2014/main" id="{3F9A9128-3652-7296-AA32-E43305D88793}"/>
                </a:ext>
              </a:extLst>
            </p:cNvPr>
            <p:cNvSpPr>
              <a:spLocks noChangeArrowheads="1"/>
            </p:cNvSpPr>
            <p:nvPr/>
          </p:nvSpPr>
          <p:spPr bwMode="auto">
            <a:xfrm>
              <a:off x="3237045" y="660882"/>
              <a:ext cx="2077082" cy="558876"/>
            </a:xfrm>
            <a:prstGeom prst="roundRect">
              <a:avLst>
                <a:gd name="adj" fmla="val 16667"/>
              </a:avLst>
            </a:prstGeom>
            <a:grpFill/>
            <a:ln w="28575">
              <a:solidFill>
                <a:srgbClr val="FAC709"/>
              </a:solidFill>
              <a:round/>
              <a:headEnd/>
              <a:tailEnd/>
            </a:ln>
          </p:spPr>
          <p:txBody>
            <a:bodyPr anchor="ctr"/>
            <a:lstStyle/>
            <a:p>
              <a:pPr algn="ctr" eaLnBrk="0" hangingPunct="0"/>
              <a:r>
                <a:rPr lang="fr-FR"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POPULATION EN ÂGE DE TRAVAILLER (&lt;16 ANS)</a:t>
              </a:r>
              <a:endParaRPr lang="en-GB" sz="2000" dirty="0">
                <a:effectLst/>
                <a:latin typeface="Times New Roman" panose="02020603050405020304" pitchFamily="18" charset="0"/>
                <a:ea typeface="Times New Roman" panose="02020603050405020304" pitchFamily="18" charset="0"/>
              </a:endParaRPr>
            </a:p>
          </p:txBody>
        </p:sp>
        <p:cxnSp>
          <p:nvCxnSpPr>
            <p:cNvPr id="8" name="30 Conector recto">
              <a:extLst>
                <a:ext uri="{FF2B5EF4-FFF2-40B4-BE49-F238E27FC236}">
                  <a16:creationId xmlns:a16="http://schemas.microsoft.com/office/drawing/2014/main" id="{8365A08C-9827-9E66-A7F2-F340396E83D1}"/>
                </a:ext>
              </a:extLst>
            </p:cNvPr>
            <p:cNvCxnSpPr>
              <a:cxnSpLocks/>
              <a:stCxn id="5" idx="2"/>
              <a:endCxn id="6" idx="0"/>
            </p:cNvCxnSpPr>
            <p:nvPr/>
          </p:nvCxnSpPr>
          <p:spPr>
            <a:xfrm flipH="1">
              <a:off x="1659610" y="389748"/>
              <a:ext cx="1401681" cy="271134"/>
            </a:xfrm>
            <a:prstGeom prst="line">
              <a:avLst/>
            </a:prstGeom>
            <a:grpFill/>
            <a:ln w="6350" cap="flat" cmpd="sng" algn="ctr">
              <a:solidFill>
                <a:srgbClr val="FAC709"/>
              </a:solidFill>
              <a:prstDash val="solid"/>
              <a:miter lim="800000"/>
            </a:ln>
            <a:effectLst/>
          </p:spPr>
        </p:cxnSp>
        <p:cxnSp>
          <p:nvCxnSpPr>
            <p:cNvPr id="9" name="31 Conector recto">
              <a:extLst>
                <a:ext uri="{FF2B5EF4-FFF2-40B4-BE49-F238E27FC236}">
                  <a16:creationId xmlns:a16="http://schemas.microsoft.com/office/drawing/2014/main" id="{1F85E5EA-B017-A8D8-E6BB-25BB96928553}"/>
                </a:ext>
              </a:extLst>
            </p:cNvPr>
            <p:cNvCxnSpPr>
              <a:cxnSpLocks/>
              <a:stCxn id="5" idx="2"/>
              <a:endCxn id="7" idx="0"/>
            </p:cNvCxnSpPr>
            <p:nvPr/>
          </p:nvCxnSpPr>
          <p:spPr>
            <a:xfrm>
              <a:off x="3061291" y="389748"/>
              <a:ext cx="1214295" cy="271134"/>
            </a:xfrm>
            <a:prstGeom prst="line">
              <a:avLst/>
            </a:prstGeom>
            <a:grpFill/>
            <a:ln w="6350" cap="flat" cmpd="sng" algn="ctr">
              <a:solidFill>
                <a:srgbClr val="FAC709"/>
              </a:solidFill>
              <a:prstDash val="solid"/>
              <a:miter lim="800000"/>
            </a:ln>
            <a:effectLst/>
          </p:spPr>
        </p:cxnSp>
        <p:sp>
          <p:nvSpPr>
            <p:cNvPr id="10" name="15 Rectángulo redondeado">
              <a:extLst>
                <a:ext uri="{FF2B5EF4-FFF2-40B4-BE49-F238E27FC236}">
                  <a16:creationId xmlns:a16="http://schemas.microsoft.com/office/drawing/2014/main" id="{A6295941-F67E-337C-E88C-79963A35A7C1}"/>
                </a:ext>
              </a:extLst>
            </p:cNvPr>
            <p:cNvSpPr>
              <a:spLocks noChangeArrowheads="1"/>
            </p:cNvSpPr>
            <p:nvPr/>
          </p:nvSpPr>
          <p:spPr bwMode="auto">
            <a:xfrm>
              <a:off x="450271" y="1476359"/>
              <a:ext cx="1839695" cy="356744"/>
            </a:xfrm>
            <a:prstGeom prst="roundRect">
              <a:avLst>
                <a:gd name="adj" fmla="val 16667"/>
              </a:avLst>
            </a:prstGeom>
            <a:noFill/>
            <a:ln w="28575">
              <a:solidFill>
                <a:srgbClr val="FAC709"/>
              </a:solidFill>
              <a:round/>
              <a:headEnd/>
              <a:tailEnd/>
            </a:ln>
          </p:spPr>
          <p:txBody>
            <a:bodyPr anchor="ctr"/>
            <a:lstStyle/>
            <a:p>
              <a:pPr algn="ctr" eaLnBrk="0" hangingPunct="0"/>
              <a:r>
                <a:rPr lang="es-E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POPULATION ACTIVE</a:t>
              </a:r>
              <a:endParaRPr lang="en-GB" sz="2000" dirty="0">
                <a:effectLst/>
                <a:latin typeface="Times New Roman" panose="02020603050405020304" pitchFamily="18" charset="0"/>
                <a:ea typeface="Times New Roman" panose="02020603050405020304" pitchFamily="18" charset="0"/>
              </a:endParaRPr>
            </a:p>
          </p:txBody>
        </p:sp>
        <p:sp>
          <p:nvSpPr>
            <p:cNvPr id="11" name="16 Rectángulo redondeado">
              <a:extLst>
                <a:ext uri="{FF2B5EF4-FFF2-40B4-BE49-F238E27FC236}">
                  <a16:creationId xmlns:a16="http://schemas.microsoft.com/office/drawing/2014/main" id="{4ED561FA-2E1F-ABF5-05D8-7F93DC18C6F6}"/>
                </a:ext>
              </a:extLst>
            </p:cNvPr>
            <p:cNvSpPr>
              <a:spLocks noChangeArrowheads="1"/>
            </p:cNvSpPr>
            <p:nvPr/>
          </p:nvSpPr>
          <p:spPr bwMode="auto">
            <a:xfrm>
              <a:off x="2586668" y="1476358"/>
              <a:ext cx="2014904" cy="356744"/>
            </a:xfrm>
            <a:prstGeom prst="roundRect">
              <a:avLst>
                <a:gd name="adj" fmla="val 16667"/>
              </a:avLst>
            </a:prstGeom>
            <a:grpFill/>
            <a:ln w="28575">
              <a:solidFill>
                <a:srgbClr val="FAC709"/>
              </a:solidFill>
              <a:round/>
              <a:headEnd/>
              <a:tailEnd/>
            </a:ln>
          </p:spPr>
          <p:txBody>
            <a:bodyPr anchor="ctr"/>
            <a:lstStyle/>
            <a:p>
              <a:pPr algn="ctr" eaLnBrk="0" hangingPunct="0"/>
              <a:r>
                <a:rPr lang="es-E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POPULATION INACTIVE</a:t>
              </a:r>
              <a:endParaRPr lang="en-GB" sz="2000" dirty="0">
                <a:effectLst/>
                <a:latin typeface="Times New Roman" panose="02020603050405020304" pitchFamily="18" charset="0"/>
                <a:ea typeface="Times New Roman" panose="02020603050405020304" pitchFamily="18" charset="0"/>
              </a:endParaRPr>
            </a:p>
          </p:txBody>
        </p:sp>
        <p:sp>
          <p:nvSpPr>
            <p:cNvPr id="12" name="17 Rectángulo redondeado">
              <a:extLst>
                <a:ext uri="{FF2B5EF4-FFF2-40B4-BE49-F238E27FC236}">
                  <a16:creationId xmlns:a16="http://schemas.microsoft.com/office/drawing/2014/main" id="{B1299C12-A4C2-39C9-9ABF-3A0BF84EBB01}"/>
                </a:ext>
              </a:extLst>
            </p:cNvPr>
            <p:cNvSpPr>
              <a:spLocks noChangeArrowheads="1"/>
            </p:cNvSpPr>
            <p:nvPr/>
          </p:nvSpPr>
          <p:spPr bwMode="auto">
            <a:xfrm>
              <a:off x="-57109" y="2106396"/>
              <a:ext cx="1280000" cy="592179"/>
            </a:xfrm>
            <a:prstGeom prst="roundRect">
              <a:avLst>
                <a:gd name="adj" fmla="val 16667"/>
              </a:avLst>
            </a:prstGeom>
            <a:grpFill/>
            <a:ln w="28575">
              <a:solidFill>
                <a:srgbClr val="FAC709"/>
              </a:solidFill>
              <a:round/>
              <a:headEnd/>
              <a:tailEnd/>
            </a:ln>
          </p:spPr>
          <p:txBody>
            <a:bodyPr anchor="ctr"/>
            <a:lstStyle/>
            <a:p>
              <a:pPr algn="ctr" eaLnBrk="0" hangingPunct="0"/>
              <a:r>
                <a:rPr lang="es-E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ACTIFS</a:t>
              </a:r>
              <a:endParaRPr lang="en-GB" sz="2000" dirty="0">
                <a:effectLst/>
                <a:latin typeface="Times New Roman" panose="02020603050405020304" pitchFamily="18" charset="0"/>
                <a:ea typeface="Times New Roman" panose="02020603050405020304" pitchFamily="18" charset="0"/>
              </a:endParaRPr>
            </a:p>
          </p:txBody>
        </p:sp>
        <p:sp>
          <p:nvSpPr>
            <p:cNvPr id="13" name="18 Rectángulo redondeado">
              <a:extLst>
                <a:ext uri="{FF2B5EF4-FFF2-40B4-BE49-F238E27FC236}">
                  <a16:creationId xmlns:a16="http://schemas.microsoft.com/office/drawing/2014/main" id="{9A07DB45-77CB-D228-1112-BADE42632C35}"/>
                </a:ext>
              </a:extLst>
            </p:cNvPr>
            <p:cNvSpPr>
              <a:spLocks noChangeArrowheads="1"/>
            </p:cNvSpPr>
            <p:nvPr/>
          </p:nvSpPr>
          <p:spPr bwMode="auto">
            <a:xfrm>
              <a:off x="1423219" y="2107698"/>
              <a:ext cx="1262875" cy="356744"/>
            </a:xfrm>
            <a:prstGeom prst="roundRect">
              <a:avLst>
                <a:gd name="adj" fmla="val 16667"/>
              </a:avLst>
            </a:prstGeom>
            <a:noFill/>
            <a:ln w="28575">
              <a:solidFill>
                <a:srgbClr val="FAC709"/>
              </a:solidFill>
              <a:round/>
              <a:headEnd/>
              <a:tailEnd/>
            </a:ln>
          </p:spPr>
          <p:txBody>
            <a:bodyPr anchor="ctr"/>
            <a:lstStyle/>
            <a:p>
              <a:pPr algn="ctr" eaLnBrk="0" hangingPunct="0"/>
              <a:r>
                <a:rPr lang="es-E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SANS EMPLOI</a:t>
              </a:r>
              <a:endParaRPr lang="en-GB" sz="2000" dirty="0">
                <a:effectLst/>
                <a:latin typeface="Times New Roman" panose="02020603050405020304" pitchFamily="18" charset="0"/>
                <a:ea typeface="Times New Roman" panose="02020603050405020304" pitchFamily="18" charset="0"/>
              </a:endParaRPr>
            </a:p>
          </p:txBody>
        </p:sp>
        <p:sp>
          <p:nvSpPr>
            <p:cNvPr id="14" name="19 Rectángulo redondeado">
              <a:extLst>
                <a:ext uri="{FF2B5EF4-FFF2-40B4-BE49-F238E27FC236}">
                  <a16:creationId xmlns:a16="http://schemas.microsoft.com/office/drawing/2014/main" id="{90228B99-5090-784C-483D-136073632942}"/>
                </a:ext>
              </a:extLst>
            </p:cNvPr>
            <p:cNvSpPr>
              <a:spLocks noChangeArrowheads="1"/>
            </p:cNvSpPr>
            <p:nvPr/>
          </p:nvSpPr>
          <p:spPr bwMode="auto">
            <a:xfrm>
              <a:off x="-214914" y="2788774"/>
              <a:ext cx="1200731" cy="358008"/>
            </a:xfrm>
            <a:prstGeom prst="roundRect">
              <a:avLst>
                <a:gd name="adj" fmla="val 16667"/>
              </a:avLst>
            </a:prstGeom>
            <a:grpFill/>
            <a:ln w="28575">
              <a:solidFill>
                <a:srgbClr val="FAC709"/>
              </a:solidFill>
              <a:round/>
              <a:headEnd/>
              <a:tailEnd/>
            </a:ln>
          </p:spPr>
          <p:txBody>
            <a:bodyPr anchor="ctr"/>
            <a:lstStyle/>
            <a:p>
              <a:pPr algn="ctr" eaLnBrk="0" hangingPunct="0"/>
              <a:r>
                <a:rPr lang="es-E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EMPLOYÉS</a:t>
              </a:r>
              <a:endParaRPr lang="en-GB" sz="2000" dirty="0">
                <a:effectLst/>
                <a:latin typeface="Times New Roman" panose="02020603050405020304" pitchFamily="18" charset="0"/>
                <a:ea typeface="Times New Roman" panose="02020603050405020304" pitchFamily="18" charset="0"/>
              </a:endParaRPr>
            </a:p>
          </p:txBody>
        </p:sp>
        <p:sp>
          <p:nvSpPr>
            <p:cNvPr id="15" name="20 Rectángulo redondeado">
              <a:extLst>
                <a:ext uri="{FF2B5EF4-FFF2-40B4-BE49-F238E27FC236}">
                  <a16:creationId xmlns:a16="http://schemas.microsoft.com/office/drawing/2014/main" id="{CDC057A1-B3D8-8EC9-148A-60A3AD880EB0}"/>
                </a:ext>
              </a:extLst>
            </p:cNvPr>
            <p:cNvSpPr>
              <a:spLocks noChangeArrowheads="1"/>
            </p:cNvSpPr>
            <p:nvPr/>
          </p:nvSpPr>
          <p:spPr bwMode="auto">
            <a:xfrm>
              <a:off x="-476905" y="3328673"/>
              <a:ext cx="1489277" cy="356744"/>
            </a:xfrm>
            <a:prstGeom prst="roundRect">
              <a:avLst>
                <a:gd name="adj" fmla="val 16667"/>
              </a:avLst>
            </a:prstGeom>
            <a:grpFill/>
            <a:ln w="28575">
              <a:solidFill>
                <a:srgbClr val="FAC709"/>
              </a:solidFill>
              <a:round/>
              <a:headEnd/>
              <a:tailEnd/>
            </a:ln>
          </p:spPr>
          <p:txBody>
            <a:bodyPr anchor="ctr"/>
            <a:lstStyle/>
            <a:p>
              <a:pPr algn="ctr" eaLnBrk="0" hangingPunct="0"/>
              <a:r>
                <a:rPr lang="es-E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NON-EMPLOYÉS</a:t>
              </a:r>
              <a:endParaRPr lang="en-GB" sz="2000" dirty="0">
                <a:effectLst/>
                <a:latin typeface="Times New Roman" panose="02020603050405020304" pitchFamily="18" charset="0"/>
                <a:ea typeface="Times New Roman" panose="02020603050405020304" pitchFamily="18" charset="0"/>
              </a:endParaRPr>
            </a:p>
          </p:txBody>
        </p:sp>
        <p:sp>
          <p:nvSpPr>
            <p:cNvPr id="16" name="24 Rectángulo redondeado">
              <a:extLst>
                <a:ext uri="{FF2B5EF4-FFF2-40B4-BE49-F238E27FC236}">
                  <a16:creationId xmlns:a16="http://schemas.microsoft.com/office/drawing/2014/main" id="{5E3C88FB-FBD0-E3B3-B723-88D58D57F0BB}"/>
                </a:ext>
              </a:extLst>
            </p:cNvPr>
            <p:cNvSpPr>
              <a:spLocks noChangeArrowheads="1"/>
            </p:cNvSpPr>
            <p:nvPr/>
          </p:nvSpPr>
          <p:spPr bwMode="auto">
            <a:xfrm>
              <a:off x="1715204" y="2720396"/>
              <a:ext cx="1346087" cy="565981"/>
            </a:xfrm>
            <a:prstGeom prst="roundRect">
              <a:avLst>
                <a:gd name="adj" fmla="val 16667"/>
              </a:avLst>
            </a:prstGeom>
            <a:grpFill/>
            <a:ln w="28575">
              <a:solidFill>
                <a:srgbClr val="FAC709"/>
              </a:solidFill>
              <a:round/>
              <a:headEnd/>
              <a:tailEnd/>
            </a:ln>
          </p:spPr>
          <p:txBody>
            <a:bodyPr anchor="ctr"/>
            <a:lstStyle/>
            <a:p>
              <a:pPr algn="ctr" eaLnBrk="0" hangingPunct="0"/>
              <a:r>
                <a:rPr lang="es-E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RECHERCHE D'UN PREMIER EMPLOI</a:t>
              </a:r>
              <a:endParaRPr lang="en-GB" sz="2000" dirty="0">
                <a:effectLst/>
                <a:latin typeface="Times New Roman" panose="02020603050405020304" pitchFamily="18" charset="0"/>
                <a:ea typeface="Times New Roman" panose="02020603050405020304" pitchFamily="18" charset="0"/>
              </a:endParaRPr>
            </a:p>
          </p:txBody>
        </p:sp>
        <p:sp>
          <p:nvSpPr>
            <p:cNvPr id="17" name="25 Rectángulo redondeado">
              <a:extLst>
                <a:ext uri="{FF2B5EF4-FFF2-40B4-BE49-F238E27FC236}">
                  <a16:creationId xmlns:a16="http://schemas.microsoft.com/office/drawing/2014/main" id="{4E728622-9F9D-C8FC-E353-C08FB71E5B85}"/>
                </a:ext>
              </a:extLst>
            </p:cNvPr>
            <p:cNvSpPr>
              <a:spLocks noChangeArrowheads="1"/>
            </p:cNvSpPr>
            <p:nvPr/>
          </p:nvSpPr>
          <p:spPr bwMode="auto">
            <a:xfrm>
              <a:off x="1715043" y="3359967"/>
              <a:ext cx="1454288" cy="618501"/>
            </a:xfrm>
            <a:prstGeom prst="roundRect">
              <a:avLst>
                <a:gd name="adj" fmla="val 16667"/>
              </a:avLst>
            </a:prstGeom>
            <a:grpFill/>
            <a:ln w="28575">
              <a:solidFill>
                <a:srgbClr val="FAC709"/>
              </a:solidFill>
              <a:round/>
              <a:headEnd/>
              <a:tailEnd/>
            </a:ln>
          </p:spPr>
          <p:txBody>
            <a:bodyPr anchor="ctr"/>
            <a:lstStyle/>
            <a:p>
              <a:pPr algn="ctr" eaLnBrk="0" hangingPunct="0"/>
              <a:r>
                <a:rPr lang="es-E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ONT TRAVAILLÉ AUPARAVANT</a:t>
              </a:r>
              <a:endParaRPr lang="en-GB" sz="2000" dirty="0">
                <a:effectLst/>
                <a:latin typeface="Times New Roman" panose="02020603050405020304" pitchFamily="18" charset="0"/>
                <a:ea typeface="Times New Roman" panose="02020603050405020304" pitchFamily="18" charset="0"/>
              </a:endParaRPr>
            </a:p>
          </p:txBody>
        </p:sp>
        <p:sp>
          <p:nvSpPr>
            <p:cNvPr id="18" name="26 Rectángulo redondeado">
              <a:extLst>
                <a:ext uri="{FF2B5EF4-FFF2-40B4-BE49-F238E27FC236}">
                  <a16:creationId xmlns:a16="http://schemas.microsoft.com/office/drawing/2014/main" id="{5BBF3014-EDF5-EB91-B4A0-793C3E905391}"/>
                </a:ext>
              </a:extLst>
            </p:cNvPr>
            <p:cNvSpPr>
              <a:spLocks noChangeArrowheads="1"/>
            </p:cNvSpPr>
            <p:nvPr/>
          </p:nvSpPr>
          <p:spPr bwMode="auto">
            <a:xfrm>
              <a:off x="3572128" y="2134697"/>
              <a:ext cx="1153647" cy="356744"/>
            </a:xfrm>
            <a:prstGeom prst="roundRect">
              <a:avLst>
                <a:gd name="adj" fmla="val 16667"/>
              </a:avLst>
            </a:prstGeom>
            <a:grpFill/>
            <a:ln w="28575">
              <a:solidFill>
                <a:srgbClr val="FAC709"/>
              </a:solidFill>
              <a:round/>
              <a:headEnd/>
              <a:tailEnd/>
            </a:ln>
          </p:spPr>
          <p:txBody>
            <a:bodyPr anchor="ctr"/>
            <a:lstStyle/>
            <a:p>
              <a:pPr algn="ctr" eaLnBrk="0" hangingPunct="0"/>
              <a:r>
                <a:rPr lang="es-E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RETRAITES</a:t>
              </a:r>
              <a:endParaRPr lang="en-GB" sz="2000" dirty="0">
                <a:effectLst/>
                <a:latin typeface="Times New Roman" panose="02020603050405020304" pitchFamily="18" charset="0"/>
                <a:ea typeface="Times New Roman" panose="02020603050405020304" pitchFamily="18" charset="0"/>
              </a:endParaRPr>
            </a:p>
          </p:txBody>
        </p:sp>
        <p:sp>
          <p:nvSpPr>
            <p:cNvPr id="19" name="27 Rectángulo redondeado">
              <a:extLst>
                <a:ext uri="{FF2B5EF4-FFF2-40B4-BE49-F238E27FC236}">
                  <a16:creationId xmlns:a16="http://schemas.microsoft.com/office/drawing/2014/main" id="{C0ECE62C-9883-1247-1299-60049C2AF317}"/>
                </a:ext>
              </a:extLst>
            </p:cNvPr>
            <p:cNvSpPr>
              <a:spLocks noChangeArrowheads="1"/>
            </p:cNvSpPr>
            <p:nvPr/>
          </p:nvSpPr>
          <p:spPr bwMode="auto">
            <a:xfrm>
              <a:off x="3572128" y="2664024"/>
              <a:ext cx="1163381" cy="358008"/>
            </a:xfrm>
            <a:prstGeom prst="roundRect">
              <a:avLst>
                <a:gd name="adj" fmla="val 16667"/>
              </a:avLst>
            </a:prstGeom>
            <a:grpFill/>
            <a:ln w="28575">
              <a:solidFill>
                <a:srgbClr val="FAC709"/>
              </a:solidFill>
              <a:round/>
              <a:headEnd/>
              <a:tailEnd/>
            </a:ln>
          </p:spPr>
          <p:txBody>
            <a:bodyPr anchor="ctr"/>
            <a:lstStyle/>
            <a:p>
              <a:pPr algn="ctr" eaLnBrk="0" hangingPunct="0"/>
              <a:r>
                <a:rPr lang="es-E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ETUDIANTS</a:t>
              </a:r>
              <a:endParaRPr lang="en-GB" sz="2000" dirty="0">
                <a:effectLst/>
                <a:latin typeface="Times New Roman" panose="02020603050405020304" pitchFamily="18" charset="0"/>
                <a:ea typeface="Times New Roman" panose="02020603050405020304" pitchFamily="18" charset="0"/>
              </a:endParaRPr>
            </a:p>
          </p:txBody>
        </p:sp>
        <p:sp>
          <p:nvSpPr>
            <p:cNvPr id="20" name="28 Rectángulo redondeado">
              <a:extLst>
                <a:ext uri="{FF2B5EF4-FFF2-40B4-BE49-F238E27FC236}">
                  <a16:creationId xmlns:a16="http://schemas.microsoft.com/office/drawing/2014/main" id="{5BD0D321-4B8B-2C3F-8F50-880DD5DC2C2D}"/>
                </a:ext>
              </a:extLst>
            </p:cNvPr>
            <p:cNvSpPr>
              <a:spLocks noChangeArrowheads="1"/>
            </p:cNvSpPr>
            <p:nvPr/>
          </p:nvSpPr>
          <p:spPr bwMode="auto">
            <a:xfrm>
              <a:off x="3572128" y="3173452"/>
              <a:ext cx="1435929" cy="356744"/>
            </a:xfrm>
            <a:prstGeom prst="roundRect">
              <a:avLst>
                <a:gd name="adj" fmla="val 16667"/>
              </a:avLst>
            </a:prstGeom>
            <a:grpFill/>
            <a:ln w="28575">
              <a:solidFill>
                <a:srgbClr val="FAC709"/>
              </a:solidFill>
              <a:round/>
              <a:headEnd/>
              <a:tailEnd/>
            </a:ln>
          </p:spPr>
          <p:txBody>
            <a:bodyPr anchor="ctr"/>
            <a:lstStyle/>
            <a:p>
              <a:pPr algn="ctr" eaLnBrk="0" hangingPunct="0"/>
              <a:r>
                <a:rPr lang="es-ES" sz="20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AUTRES</a:t>
              </a:r>
              <a:endParaRPr lang="en-GB" sz="2000" dirty="0">
                <a:effectLst/>
                <a:latin typeface="Times New Roman" panose="02020603050405020304" pitchFamily="18" charset="0"/>
                <a:ea typeface="Times New Roman" panose="02020603050405020304" pitchFamily="18" charset="0"/>
              </a:endParaRPr>
            </a:p>
          </p:txBody>
        </p:sp>
        <p:cxnSp>
          <p:nvCxnSpPr>
            <p:cNvPr id="21" name="43 Conector recto">
              <a:extLst>
                <a:ext uri="{FF2B5EF4-FFF2-40B4-BE49-F238E27FC236}">
                  <a16:creationId xmlns:a16="http://schemas.microsoft.com/office/drawing/2014/main" id="{0E8A621A-7BCC-CE99-42F4-42CD0FCBF5B7}"/>
                </a:ext>
              </a:extLst>
            </p:cNvPr>
            <p:cNvCxnSpPr>
              <a:stCxn id="6" idx="2"/>
              <a:endCxn id="10" idx="0"/>
            </p:cNvCxnSpPr>
            <p:nvPr/>
          </p:nvCxnSpPr>
          <p:spPr>
            <a:xfrm flipH="1">
              <a:off x="1370118" y="1257278"/>
              <a:ext cx="289492" cy="219080"/>
            </a:xfrm>
            <a:prstGeom prst="line">
              <a:avLst/>
            </a:prstGeom>
            <a:grpFill/>
            <a:ln w="6350" cap="flat" cmpd="sng" algn="ctr">
              <a:solidFill>
                <a:srgbClr val="FAC709"/>
              </a:solidFill>
              <a:prstDash val="solid"/>
              <a:miter lim="800000"/>
            </a:ln>
            <a:effectLst/>
          </p:spPr>
        </p:cxnSp>
        <p:cxnSp>
          <p:nvCxnSpPr>
            <p:cNvPr id="22" name="44 Conector recto">
              <a:extLst>
                <a:ext uri="{FF2B5EF4-FFF2-40B4-BE49-F238E27FC236}">
                  <a16:creationId xmlns:a16="http://schemas.microsoft.com/office/drawing/2014/main" id="{FFABEC43-99D5-94D3-5261-D909F4238CEE}"/>
                </a:ext>
              </a:extLst>
            </p:cNvPr>
            <p:cNvCxnSpPr>
              <a:cxnSpLocks/>
              <a:stCxn id="6" idx="2"/>
              <a:endCxn id="11" idx="0"/>
            </p:cNvCxnSpPr>
            <p:nvPr/>
          </p:nvCxnSpPr>
          <p:spPr>
            <a:xfrm>
              <a:off x="1659610" y="1257278"/>
              <a:ext cx="1934510" cy="219080"/>
            </a:xfrm>
            <a:prstGeom prst="line">
              <a:avLst/>
            </a:prstGeom>
            <a:grpFill/>
            <a:ln w="6350" cap="flat" cmpd="sng" algn="ctr">
              <a:solidFill>
                <a:srgbClr val="FAC709"/>
              </a:solidFill>
              <a:prstDash val="solid"/>
              <a:miter lim="800000"/>
            </a:ln>
            <a:effectLst/>
          </p:spPr>
        </p:cxnSp>
        <p:cxnSp>
          <p:nvCxnSpPr>
            <p:cNvPr id="23" name="45 Conector recto">
              <a:extLst>
                <a:ext uri="{FF2B5EF4-FFF2-40B4-BE49-F238E27FC236}">
                  <a16:creationId xmlns:a16="http://schemas.microsoft.com/office/drawing/2014/main" id="{91767869-EF62-41E3-E30A-B5C7F48CCD81}"/>
                </a:ext>
              </a:extLst>
            </p:cNvPr>
            <p:cNvCxnSpPr/>
            <p:nvPr/>
          </p:nvCxnSpPr>
          <p:spPr>
            <a:xfrm rot="5400000">
              <a:off x="2534478" y="2595341"/>
              <a:ext cx="1500347" cy="1610"/>
            </a:xfrm>
            <a:prstGeom prst="line">
              <a:avLst/>
            </a:prstGeom>
            <a:grpFill/>
            <a:ln w="6350" cap="flat" cmpd="sng" algn="ctr">
              <a:solidFill>
                <a:srgbClr val="FAC709"/>
              </a:solidFill>
              <a:prstDash val="solid"/>
              <a:miter lim="800000"/>
            </a:ln>
            <a:effectLst/>
          </p:spPr>
        </p:cxnSp>
        <p:cxnSp>
          <p:nvCxnSpPr>
            <p:cNvPr id="24" name="46 Conector recto">
              <a:extLst>
                <a:ext uri="{FF2B5EF4-FFF2-40B4-BE49-F238E27FC236}">
                  <a16:creationId xmlns:a16="http://schemas.microsoft.com/office/drawing/2014/main" id="{514C87F8-4B02-88EF-3837-92E9A1C0DBE4}"/>
                </a:ext>
              </a:extLst>
            </p:cNvPr>
            <p:cNvCxnSpPr/>
            <p:nvPr/>
          </p:nvCxnSpPr>
          <p:spPr>
            <a:xfrm rot="10800000">
              <a:off x="3285457" y="2327179"/>
              <a:ext cx="286672" cy="1265"/>
            </a:xfrm>
            <a:prstGeom prst="line">
              <a:avLst/>
            </a:prstGeom>
            <a:grpFill/>
            <a:ln w="6350" cap="flat" cmpd="sng" algn="ctr">
              <a:solidFill>
                <a:srgbClr val="FAC709"/>
              </a:solidFill>
              <a:prstDash val="solid"/>
              <a:miter lim="800000"/>
            </a:ln>
            <a:effectLst/>
          </p:spPr>
        </p:cxnSp>
        <p:cxnSp>
          <p:nvCxnSpPr>
            <p:cNvPr id="25" name="47 Conector recto">
              <a:extLst>
                <a:ext uri="{FF2B5EF4-FFF2-40B4-BE49-F238E27FC236}">
                  <a16:creationId xmlns:a16="http://schemas.microsoft.com/office/drawing/2014/main" id="{569B04F8-96A9-9081-788C-44A6CC766190}"/>
                </a:ext>
              </a:extLst>
            </p:cNvPr>
            <p:cNvCxnSpPr/>
            <p:nvPr/>
          </p:nvCxnSpPr>
          <p:spPr>
            <a:xfrm rot="10800000">
              <a:off x="3285457" y="2856507"/>
              <a:ext cx="286672" cy="1265"/>
            </a:xfrm>
            <a:prstGeom prst="line">
              <a:avLst/>
            </a:prstGeom>
            <a:grpFill/>
            <a:ln w="6350" cap="flat" cmpd="sng" algn="ctr">
              <a:solidFill>
                <a:srgbClr val="FAC709"/>
              </a:solidFill>
              <a:prstDash val="solid"/>
              <a:miter lim="800000"/>
            </a:ln>
            <a:effectLst/>
          </p:spPr>
        </p:cxnSp>
        <p:cxnSp>
          <p:nvCxnSpPr>
            <p:cNvPr id="26" name="48 Conector recto">
              <a:extLst>
                <a:ext uri="{FF2B5EF4-FFF2-40B4-BE49-F238E27FC236}">
                  <a16:creationId xmlns:a16="http://schemas.microsoft.com/office/drawing/2014/main" id="{46B24DEF-456C-17EB-CEDF-5ADE86AEA4E9}"/>
                </a:ext>
              </a:extLst>
            </p:cNvPr>
            <p:cNvCxnSpPr/>
            <p:nvPr/>
          </p:nvCxnSpPr>
          <p:spPr>
            <a:xfrm rot="10800000">
              <a:off x="3285457" y="3337713"/>
              <a:ext cx="286672" cy="1265"/>
            </a:xfrm>
            <a:prstGeom prst="line">
              <a:avLst/>
            </a:prstGeom>
            <a:grpFill/>
            <a:ln w="6350" cap="flat" cmpd="sng" algn="ctr">
              <a:solidFill>
                <a:srgbClr val="FAC709"/>
              </a:solidFill>
              <a:prstDash val="solid"/>
              <a:miter lim="800000"/>
            </a:ln>
            <a:effectLst/>
          </p:spPr>
        </p:cxnSp>
        <p:cxnSp>
          <p:nvCxnSpPr>
            <p:cNvPr id="27" name="49 Conector recto">
              <a:extLst>
                <a:ext uri="{FF2B5EF4-FFF2-40B4-BE49-F238E27FC236}">
                  <a16:creationId xmlns:a16="http://schemas.microsoft.com/office/drawing/2014/main" id="{6E060C6C-CAA6-7C6A-F676-070B2C78FAEE}"/>
                </a:ext>
              </a:extLst>
            </p:cNvPr>
            <p:cNvCxnSpPr>
              <a:stCxn id="10" idx="2"/>
              <a:endCxn id="12" idx="0"/>
            </p:cNvCxnSpPr>
            <p:nvPr/>
          </p:nvCxnSpPr>
          <p:spPr>
            <a:xfrm flipH="1">
              <a:off x="582892" y="1833103"/>
              <a:ext cx="787227" cy="273293"/>
            </a:xfrm>
            <a:prstGeom prst="line">
              <a:avLst/>
            </a:prstGeom>
            <a:grpFill/>
            <a:ln w="6350" cap="flat" cmpd="sng" algn="ctr">
              <a:solidFill>
                <a:srgbClr val="FAC709"/>
              </a:solidFill>
              <a:prstDash val="solid"/>
              <a:miter lim="800000"/>
            </a:ln>
            <a:effectLst/>
          </p:spPr>
        </p:cxnSp>
        <p:cxnSp>
          <p:nvCxnSpPr>
            <p:cNvPr id="28" name="50 Conector recto">
              <a:extLst>
                <a:ext uri="{FF2B5EF4-FFF2-40B4-BE49-F238E27FC236}">
                  <a16:creationId xmlns:a16="http://schemas.microsoft.com/office/drawing/2014/main" id="{9D7B2ECD-8895-ECCA-520D-D628E287FAEB}"/>
                </a:ext>
              </a:extLst>
            </p:cNvPr>
            <p:cNvCxnSpPr>
              <a:stCxn id="10" idx="2"/>
              <a:endCxn id="13" idx="0"/>
            </p:cNvCxnSpPr>
            <p:nvPr/>
          </p:nvCxnSpPr>
          <p:spPr>
            <a:xfrm>
              <a:off x="1370119" y="1833103"/>
              <a:ext cx="684538" cy="274595"/>
            </a:xfrm>
            <a:prstGeom prst="line">
              <a:avLst/>
            </a:prstGeom>
            <a:grpFill/>
            <a:ln w="6350" cap="flat" cmpd="sng" algn="ctr">
              <a:solidFill>
                <a:srgbClr val="FAC709"/>
              </a:solidFill>
              <a:prstDash val="solid"/>
              <a:miter lim="800000"/>
            </a:ln>
            <a:effectLst/>
          </p:spPr>
        </p:cxnSp>
        <p:cxnSp>
          <p:nvCxnSpPr>
            <p:cNvPr id="29" name="51 Conector recto">
              <a:extLst>
                <a:ext uri="{FF2B5EF4-FFF2-40B4-BE49-F238E27FC236}">
                  <a16:creationId xmlns:a16="http://schemas.microsoft.com/office/drawing/2014/main" id="{ACF48ACF-258D-212A-8CD2-7110C69E1C5A}"/>
                </a:ext>
              </a:extLst>
            </p:cNvPr>
            <p:cNvCxnSpPr/>
            <p:nvPr/>
          </p:nvCxnSpPr>
          <p:spPr>
            <a:xfrm rot="5400000">
              <a:off x="750863" y="3035309"/>
              <a:ext cx="928545" cy="1611"/>
            </a:xfrm>
            <a:prstGeom prst="line">
              <a:avLst/>
            </a:prstGeom>
            <a:grpFill/>
            <a:ln w="6350" cap="flat" cmpd="sng" algn="ctr">
              <a:solidFill>
                <a:srgbClr val="FAC709"/>
              </a:solidFill>
              <a:prstDash val="solid"/>
              <a:miter lim="800000"/>
            </a:ln>
            <a:effectLst/>
          </p:spPr>
        </p:cxnSp>
        <p:cxnSp>
          <p:nvCxnSpPr>
            <p:cNvPr id="30" name="52 Conector recto">
              <a:extLst>
                <a:ext uri="{FF2B5EF4-FFF2-40B4-BE49-F238E27FC236}">
                  <a16:creationId xmlns:a16="http://schemas.microsoft.com/office/drawing/2014/main" id="{41F513DA-9869-C865-7831-E1E293C3D26F}"/>
                </a:ext>
              </a:extLst>
            </p:cNvPr>
            <p:cNvCxnSpPr/>
            <p:nvPr/>
          </p:nvCxnSpPr>
          <p:spPr>
            <a:xfrm rot="10800000">
              <a:off x="1000132" y="2965272"/>
              <a:ext cx="214198" cy="1265"/>
            </a:xfrm>
            <a:prstGeom prst="line">
              <a:avLst/>
            </a:prstGeom>
            <a:grpFill/>
            <a:ln w="6350" cap="flat" cmpd="sng" algn="ctr">
              <a:solidFill>
                <a:srgbClr val="FAC709"/>
              </a:solidFill>
              <a:prstDash val="solid"/>
              <a:miter lim="800000"/>
            </a:ln>
            <a:effectLst/>
          </p:spPr>
        </p:cxnSp>
        <p:cxnSp>
          <p:nvCxnSpPr>
            <p:cNvPr id="31" name="53 Conector recto">
              <a:extLst>
                <a:ext uri="{FF2B5EF4-FFF2-40B4-BE49-F238E27FC236}">
                  <a16:creationId xmlns:a16="http://schemas.microsoft.com/office/drawing/2014/main" id="{359299A4-E688-274F-13DA-91C9457D5620}"/>
                </a:ext>
              </a:extLst>
            </p:cNvPr>
            <p:cNvCxnSpPr/>
            <p:nvPr/>
          </p:nvCxnSpPr>
          <p:spPr>
            <a:xfrm rot="10800000">
              <a:off x="1000132" y="3499123"/>
              <a:ext cx="214198" cy="1265"/>
            </a:xfrm>
            <a:prstGeom prst="line">
              <a:avLst/>
            </a:prstGeom>
            <a:grpFill/>
            <a:ln w="6350" cap="flat" cmpd="sng" algn="ctr">
              <a:solidFill>
                <a:srgbClr val="FAC709"/>
              </a:solidFill>
              <a:prstDash val="solid"/>
              <a:miter lim="800000"/>
            </a:ln>
            <a:effectLst/>
          </p:spPr>
        </p:cxnSp>
        <p:cxnSp>
          <p:nvCxnSpPr>
            <p:cNvPr id="32" name="54 Conector recto">
              <a:extLst>
                <a:ext uri="{FF2B5EF4-FFF2-40B4-BE49-F238E27FC236}">
                  <a16:creationId xmlns:a16="http://schemas.microsoft.com/office/drawing/2014/main" id="{6540BD3E-EFA1-838C-88C5-E94E99032DA8}"/>
                </a:ext>
              </a:extLst>
            </p:cNvPr>
            <p:cNvCxnSpPr>
              <a:cxnSpLocks/>
            </p:cNvCxnSpPr>
            <p:nvPr/>
          </p:nvCxnSpPr>
          <p:spPr>
            <a:xfrm flipH="1">
              <a:off x="1499393" y="2464442"/>
              <a:ext cx="8561" cy="1106775"/>
            </a:xfrm>
            <a:prstGeom prst="line">
              <a:avLst/>
            </a:prstGeom>
            <a:grpFill/>
            <a:ln w="6350" cap="flat" cmpd="sng" algn="ctr">
              <a:solidFill>
                <a:srgbClr val="FAC709"/>
              </a:solidFill>
              <a:prstDash val="solid"/>
              <a:miter lim="800000"/>
            </a:ln>
            <a:effectLst/>
          </p:spPr>
        </p:cxnSp>
        <p:cxnSp>
          <p:nvCxnSpPr>
            <p:cNvPr id="33" name="55 Conector recto">
              <a:extLst>
                <a:ext uri="{FF2B5EF4-FFF2-40B4-BE49-F238E27FC236}">
                  <a16:creationId xmlns:a16="http://schemas.microsoft.com/office/drawing/2014/main" id="{ED334D98-DADB-C75E-C11A-252F6E4418D5}"/>
                </a:ext>
              </a:extLst>
            </p:cNvPr>
            <p:cNvCxnSpPr/>
            <p:nvPr/>
          </p:nvCxnSpPr>
          <p:spPr>
            <a:xfrm rot="10800000">
              <a:off x="1501003" y="2965272"/>
              <a:ext cx="214199" cy="1265"/>
            </a:xfrm>
            <a:prstGeom prst="line">
              <a:avLst/>
            </a:prstGeom>
            <a:grpFill/>
            <a:ln w="6350" cap="flat" cmpd="sng" algn="ctr">
              <a:solidFill>
                <a:srgbClr val="FAC709"/>
              </a:solidFill>
              <a:prstDash val="solid"/>
              <a:miter lim="800000"/>
            </a:ln>
            <a:effectLst/>
          </p:spPr>
        </p:cxnSp>
        <p:cxnSp>
          <p:nvCxnSpPr>
            <p:cNvPr id="34" name="56 Conector recto">
              <a:extLst>
                <a:ext uri="{FF2B5EF4-FFF2-40B4-BE49-F238E27FC236}">
                  <a16:creationId xmlns:a16="http://schemas.microsoft.com/office/drawing/2014/main" id="{8DEF734A-9C3D-6EEF-06A5-6F0EE1EFDE49}"/>
                </a:ext>
              </a:extLst>
            </p:cNvPr>
            <p:cNvCxnSpPr/>
            <p:nvPr/>
          </p:nvCxnSpPr>
          <p:spPr>
            <a:xfrm rot="10800000">
              <a:off x="1501003" y="3569952"/>
              <a:ext cx="214199" cy="1265"/>
            </a:xfrm>
            <a:prstGeom prst="line">
              <a:avLst/>
            </a:prstGeom>
            <a:grpFill/>
            <a:ln w="6350" cap="flat" cmpd="sng" algn="ctr">
              <a:solidFill>
                <a:srgbClr val="FAC709"/>
              </a:solidFill>
              <a:prstDash val="solid"/>
              <a:miter lim="800000"/>
            </a:ln>
            <a:effectLst/>
          </p:spPr>
        </p:cxnSp>
      </p:grpSp>
    </p:spTree>
    <p:extLst>
      <p:ext uri="{BB962C8B-B14F-4D97-AF65-F5344CB8AC3E}">
        <p14:creationId xmlns:p14="http://schemas.microsoft.com/office/powerpoint/2010/main" val="4236210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058400" cy="1446550"/>
          </a:xfrm>
          <a:prstGeom prst="rect">
            <a:avLst/>
          </a:prstGeom>
          <a:noFill/>
        </p:spPr>
        <p:txBody>
          <a:bodyPr wrap="square" rtlCol="0">
            <a:spAutoFit/>
          </a:bodyPr>
          <a:lstStyle/>
          <a:p>
            <a:r>
              <a:rPr lang="fr-FR" sz="4400" b="1" dirty="0">
                <a:latin typeface="Calibri" panose="020F0502020204030204" pitchFamily="34" charset="0"/>
                <a:ea typeface="Microsoft Sans Serif" panose="020B0604020202020204" pitchFamily="34" charset="0"/>
                <a:cs typeface="Calibri" panose="020F0502020204030204" pitchFamily="34" charset="0"/>
              </a:rPr>
              <a:t>6. Qu'est-ce que le marché du travail et comment fonctionne-t-il ?</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895060" y="6819900"/>
            <a:ext cx="14335540" cy="1384995"/>
          </a:xfrm>
          <a:prstGeom prst="rect">
            <a:avLst/>
          </a:prstGeom>
          <a:noFill/>
        </p:spPr>
        <p:txBody>
          <a:bodyPr wrap="square" rtlCol="0">
            <a:spAutoFit/>
          </a:bodyPr>
          <a:lstStyle/>
          <a:p>
            <a:pPr>
              <a:defRPr/>
            </a:pPr>
            <a:r>
              <a:rPr lang="fr-FR" sz="2800" dirty="0">
                <a:effectLst/>
                <a:latin typeface="Calibri" panose="020F0502020204030204" pitchFamily="34" charset="0"/>
                <a:ea typeface="Times New Roman" panose="02020603050405020304" pitchFamily="18" charset="0"/>
              </a:rPr>
              <a:t>Le taux de chômage est calculé en divisant le nombre de chômeurs par le nombre total de personnes actives :</a:t>
            </a:r>
            <a:endParaRPr lang="es-ES" sz="2800" dirty="0">
              <a:effectLst/>
              <a:latin typeface="Calibri" panose="020F0502020204030204" pitchFamily="34" charset="0"/>
              <a:ea typeface="Times New Roman" panose="02020603050405020304" pitchFamily="18" charset="0"/>
            </a:endParaRPr>
          </a:p>
          <a:p>
            <a:pPr>
              <a:defRPr/>
            </a:pPr>
            <a:r>
              <a:rPr lang="fr-FR" sz="2800" dirty="0">
                <a:effectLst/>
                <a:latin typeface="Calibri" panose="020F0502020204030204" pitchFamily="34" charset="0"/>
                <a:ea typeface="Times New Roman" panose="02020603050405020304" pitchFamily="18" charset="0"/>
              </a:rPr>
              <a:t>Taux de chômage = Chômeurs/Population active </a:t>
            </a:r>
            <a:r>
              <a:rPr lang="en-GB" sz="2800" dirty="0">
                <a:effectLst/>
                <a:latin typeface="Calibri" panose="020F0502020204030204" pitchFamily="34" charset="0"/>
                <a:ea typeface="Times New Roman" panose="02020603050405020304" pitchFamily="18" charset="0"/>
              </a:rPr>
              <a:t>= 1,000/4,025 = 24.84</a:t>
            </a:r>
            <a:r>
              <a:rPr lang="es-ES" sz="2800" dirty="0">
                <a:latin typeface="Calibri" panose="020F0502020204030204" pitchFamily="34" charset="0"/>
                <a:ea typeface="Times New Roman" panose="02020603050405020304" pitchFamily="18" charset="0"/>
              </a:rPr>
              <a:t>%</a:t>
            </a: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p:txBody>
      </p:sp>
      <p:graphicFrame>
        <p:nvGraphicFramePr>
          <p:cNvPr id="35" name="Tabla 34">
            <a:extLst>
              <a:ext uri="{FF2B5EF4-FFF2-40B4-BE49-F238E27FC236}">
                <a16:creationId xmlns:a16="http://schemas.microsoft.com/office/drawing/2014/main" id="{178B7A41-A637-F844-6FB1-D7FD3FE3F98C}"/>
              </a:ext>
            </a:extLst>
          </p:cNvPr>
          <p:cNvGraphicFramePr>
            <a:graphicFrameLocks noGrp="1"/>
          </p:cNvGraphicFramePr>
          <p:nvPr>
            <p:extLst>
              <p:ext uri="{D42A27DB-BD31-4B8C-83A1-F6EECF244321}">
                <p14:modId xmlns:p14="http://schemas.microsoft.com/office/powerpoint/2010/main" val="1894268457"/>
              </p:ext>
            </p:extLst>
          </p:nvPr>
        </p:nvGraphicFramePr>
        <p:xfrm>
          <a:off x="3954116" y="4058335"/>
          <a:ext cx="10065026" cy="2194560"/>
        </p:xfrm>
        <a:graphic>
          <a:graphicData uri="http://schemas.openxmlformats.org/drawingml/2006/table">
            <a:tbl>
              <a:tblPr firstRow="1" firstCol="1" bandRow="1">
                <a:tableStyleId>{2A488322-F2BA-4B5B-9748-0D474271808F}</a:tableStyleId>
              </a:tblPr>
              <a:tblGrid>
                <a:gridCol w="4654826">
                  <a:extLst>
                    <a:ext uri="{9D8B030D-6E8A-4147-A177-3AD203B41FA5}">
                      <a16:colId xmlns:a16="http://schemas.microsoft.com/office/drawing/2014/main" val="1967071000"/>
                    </a:ext>
                  </a:extLst>
                </a:gridCol>
                <a:gridCol w="5410200">
                  <a:extLst>
                    <a:ext uri="{9D8B030D-6E8A-4147-A177-3AD203B41FA5}">
                      <a16:colId xmlns:a16="http://schemas.microsoft.com/office/drawing/2014/main" val="3887840557"/>
                    </a:ext>
                  </a:extLst>
                </a:gridCol>
              </a:tblGrid>
              <a:tr h="0">
                <a:tc>
                  <a:txBody>
                    <a:bodyPr/>
                    <a:lstStyle/>
                    <a:p>
                      <a:pPr algn="ctr"/>
                      <a:r>
                        <a:rPr lang="en-GB" sz="2400">
                          <a:effectLst/>
                        </a:rPr>
                        <a:t> </a:t>
                      </a:r>
                      <a:endParaRPr lang="en-GB" sz="2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solidFill>
                      <a:srgbClr val="FAC709"/>
                    </a:solidFill>
                  </a:tcPr>
                </a:tc>
                <a:tc>
                  <a:txBody>
                    <a:bodyPr/>
                    <a:lstStyle/>
                    <a:p>
                      <a:pPr algn="ctr"/>
                      <a:r>
                        <a:rPr lang="en-US" sz="2400" dirty="0" err="1">
                          <a:solidFill>
                            <a:schemeClr val="tx1"/>
                          </a:solidFill>
                          <a:effectLst/>
                        </a:rPr>
                        <a:t>Nombre</a:t>
                      </a:r>
                      <a:r>
                        <a:rPr lang="en-US" sz="2400" dirty="0">
                          <a:solidFill>
                            <a:schemeClr val="tx1"/>
                          </a:solidFill>
                          <a:effectLst/>
                        </a:rPr>
                        <a:t> de gens</a:t>
                      </a:r>
                      <a:endParaRPr lang="en-GB" sz="2400" dirty="0">
                        <a:solidFill>
                          <a:schemeClr val="tx1"/>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solidFill>
                      <a:srgbClr val="FAC709"/>
                    </a:solidFill>
                  </a:tcPr>
                </a:tc>
                <a:extLst>
                  <a:ext uri="{0D108BD9-81ED-4DB2-BD59-A6C34878D82A}">
                    <a16:rowId xmlns:a16="http://schemas.microsoft.com/office/drawing/2014/main" val="3956899014"/>
                  </a:ext>
                </a:extLst>
              </a:tr>
              <a:tr h="0">
                <a:tc>
                  <a:txBody>
                    <a:bodyPr/>
                    <a:lstStyle/>
                    <a:p>
                      <a:pPr algn="ctr"/>
                      <a:r>
                        <a:rPr lang="en-US" sz="2400" dirty="0">
                          <a:solidFill>
                            <a:schemeClr val="tx1"/>
                          </a:solidFill>
                          <a:effectLst/>
                        </a:rPr>
                        <a:t>Population </a:t>
                      </a:r>
                      <a:r>
                        <a:rPr lang="en-US" sz="2400" b="1" dirty="0">
                          <a:solidFill>
                            <a:schemeClr val="tx1"/>
                          </a:solidFill>
                          <a:effectLst/>
                          <a:latin typeface="+mn-lt"/>
                          <a:ea typeface="+mn-ea"/>
                          <a:cs typeface="+mn-cs"/>
                        </a:rPr>
                        <a:t>totale</a:t>
                      </a:r>
                      <a:endParaRPr lang="en-GB" sz="2400" b="1" dirty="0">
                        <a:solidFill>
                          <a:schemeClr val="tx1"/>
                        </a:solidFill>
                        <a:effectLst/>
                        <a:latin typeface="+mn-lt"/>
                        <a:ea typeface="+mn-ea"/>
                        <a:cs typeface="+mn-cs"/>
                      </a:endParaRPr>
                    </a:p>
                  </a:txBody>
                  <a:tcPr marL="44450" marR="4445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AC709"/>
                    </a:solidFill>
                  </a:tcPr>
                </a:tc>
                <a:tc>
                  <a:txBody>
                    <a:bodyPr/>
                    <a:lstStyle/>
                    <a:p>
                      <a:pPr algn="ctr"/>
                      <a:r>
                        <a:rPr lang="en-US" sz="2400">
                          <a:effectLst/>
                        </a:rPr>
                        <a:t>8,421</a:t>
                      </a:r>
                      <a:endParaRPr lang="en-GB" sz="2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6834054"/>
                  </a:ext>
                </a:extLst>
              </a:tr>
              <a:tr h="0">
                <a:tc>
                  <a:txBody>
                    <a:bodyPr/>
                    <a:lstStyle/>
                    <a:p>
                      <a:pPr algn="ctr"/>
                      <a:r>
                        <a:rPr lang="fr-FR" sz="2400" dirty="0">
                          <a:solidFill>
                            <a:schemeClr val="tx1"/>
                          </a:solidFill>
                          <a:effectLst/>
                        </a:rPr>
                        <a:t>Population en âge de travailler</a:t>
                      </a:r>
                      <a:endParaRPr lang="en-GB" sz="2400" dirty="0">
                        <a:solidFill>
                          <a:schemeClr val="tx1"/>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709"/>
                    </a:solidFill>
                  </a:tcPr>
                </a:tc>
                <a:tc>
                  <a:txBody>
                    <a:bodyPr/>
                    <a:lstStyle/>
                    <a:p>
                      <a:pPr algn="ctr"/>
                      <a:r>
                        <a:rPr lang="en-GB" sz="2400">
                          <a:effectLst/>
                        </a:rPr>
                        <a:t>6,799</a:t>
                      </a:r>
                      <a:endParaRPr lang="en-GB" sz="2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0791662"/>
                  </a:ext>
                </a:extLst>
              </a:tr>
              <a:tr h="0">
                <a:tc>
                  <a:txBody>
                    <a:bodyPr/>
                    <a:lstStyle/>
                    <a:p>
                      <a:pPr algn="ctr"/>
                      <a:r>
                        <a:rPr lang="en-GB" sz="2400" dirty="0">
                          <a:solidFill>
                            <a:schemeClr val="tx1"/>
                          </a:solidFill>
                          <a:effectLst/>
                        </a:rPr>
                        <a:t>Population active</a:t>
                      </a:r>
                      <a:endParaRPr lang="en-GB" sz="2400" dirty="0">
                        <a:solidFill>
                          <a:schemeClr val="tx1"/>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709"/>
                    </a:solidFill>
                  </a:tcPr>
                </a:tc>
                <a:tc>
                  <a:txBody>
                    <a:bodyPr/>
                    <a:lstStyle/>
                    <a:p>
                      <a:pPr algn="ctr"/>
                      <a:r>
                        <a:rPr lang="en-GB" sz="2400">
                          <a:effectLst/>
                        </a:rPr>
                        <a:t>4,025</a:t>
                      </a:r>
                      <a:endParaRPr lang="en-GB" sz="2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965069"/>
                  </a:ext>
                </a:extLst>
              </a:tr>
              <a:tr h="0">
                <a:tc>
                  <a:txBody>
                    <a:bodyPr/>
                    <a:lstStyle/>
                    <a:p>
                      <a:pPr algn="ctr"/>
                      <a:r>
                        <a:rPr lang="en-GB" sz="2400" dirty="0">
                          <a:solidFill>
                            <a:schemeClr val="tx1"/>
                          </a:solidFill>
                          <a:effectLst/>
                        </a:rPr>
                        <a:t>Population inactive</a:t>
                      </a:r>
                      <a:endParaRPr lang="en-GB" sz="2400" dirty="0">
                        <a:solidFill>
                          <a:schemeClr val="tx1"/>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709"/>
                    </a:solidFill>
                  </a:tcPr>
                </a:tc>
                <a:tc>
                  <a:txBody>
                    <a:bodyPr/>
                    <a:lstStyle/>
                    <a:p>
                      <a:pPr algn="ctr"/>
                      <a:r>
                        <a:rPr lang="en-GB" sz="2400">
                          <a:effectLst/>
                        </a:rPr>
                        <a:t>2,774</a:t>
                      </a:r>
                      <a:endParaRPr lang="en-GB" sz="240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4512109"/>
                  </a:ext>
                </a:extLst>
              </a:tr>
              <a:tr h="0">
                <a:tc>
                  <a:txBody>
                    <a:bodyPr/>
                    <a:lstStyle/>
                    <a:p>
                      <a:pPr algn="ctr"/>
                      <a:r>
                        <a:rPr lang="en-GB" sz="2400" dirty="0">
                          <a:solidFill>
                            <a:schemeClr val="tx1"/>
                          </a:solidFill>
                          <a:effectLst/>
                          <a:latin typeface="Microsoft Sans Serif" panose="020B0604020202020204" pitchFamily="34" charset="0"/>
                          <a:ea typeface="Microsoft Sans Serif" panose="020B0604020202020204" pitchFamily="34" charset="0"/>
                          <a:cs typeface="Times New Roman" panose="02020603050405020304" pitchFamily="18" charset="0"/>
                        </a:rPr>
                        <a:t>Population non </a:t>
                      </a:r>
                      <a:r>
                        <a:rPr lang="en-GB" sz="2400" dirty="0" err="1">
                          <a:solidFill>
                            <a:schemeClr val="tx1"/>
                          </a:solidFill>
                          <a:effectLst/>
                          <a:latin typeface="Microsoft Sans Serif" panose="020B0604020202020204" pitchFamily="34" charset="0"/>
                          <a:ea typeface="Microsoft Sans Serif" panose="020B0604020202020204" pitchFamily="34" charset="0"/>
                          <a:cs typeface="Times New Roman" panose="02020603050405020304" pitchFamily="18" charset="0"/>
                        </a:rPr>
                        <a:t>employée</a:t>
                      </a:r>
                      <a:endParaRPr lang="en-GB" sz="2400" dirty="0">
                        <a:solidFill>
                          <a:schemeClr val="tx1"/>
                        </a:solidFill>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AC709"/>
                    </a:solidFill>
                  </a:tcPr>
                </a:tc>
                <a:tc>
                  <a:txBody>
                    <a:bodyPr/>
                    <a:lstStyle/>
                    <a:p>
                      <a:pPr algn="ctr"/>
                      <a:r>
                        <a:rPr lang="en-GB" sz="2400" dirty="0">
                          <a:effectLst/>
                        </a:rPr>
                        <a:t>1,000</a:t>
                      </a:r>
                      <a:endParaRPr lang="en-GB" sz="24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16428624"/>
                  </a:ext>
                </a:extLst>
              </a:tr>
            </a:tbl>
          </a:graphicData>
        </a:graphic>
      </p:graphicFrame>
      <p:sp>
        <p:nvSpPr>
          <p:cNvPr id="39" name="CuadroTexto 38">
            <a:extLst>
              <a:ext uri="{FF2B5EF4-FFF2-40B4-BE49-F238E27FC236}">
                <a16:creationId xmlns:a16="http://schemas.microsoft.com/office/drawing/2014/main" id="{462432FF-C0C2-5FBC-FDC1-E2F661B5A813}"/>
              </a:ext>
            </a:extLst>
          </p:cNvPr>
          <p:cNvSpPr txBox="1"/>
          <p:nvPr/>
        </p:nvSpPr>
        <p:spPr>
          <a:xfrm>
            <a:off x="1895060" y="3274993"/>
            <a:ext cx="14183139" cy="523220"/>
          </a:xfrm>
          <a:prstGeom prst="rect">
            <a:avLst/>
          </a:prstGeom>
          <a:noFill/>
        </p:spPr>
        <p:txBody>
          <a:bodyPr wrap="square">
            <a:spAutoFit/>
          </a:bodyPr>
          <a:lstStyle/>
          <a:p>
            <a:pPr>
              <a:defRPr/>
            </a:pPr>
            <a:r>
              <a:rPr lang="en-GB" sz="2800" b="1" dirty="0" err="1">
                <a:effectLst/>
                <a:latin typeface="Calibri" panose="020F0502020204030204" pitchFamily="34" charset="0"/>
                <a:ea typeface="Times New Roman" panose="02020603050405020304" pitchFamily="18" charset="0"/>
              </a:rPr>
              <a:t>Exemple</a:t>
            </a:r>
            <a:r>
              <a:rPr lang="en-GB" sz="2800" b="1" dirty="0">
                <a:effectLst/>
                <a:latin typeface="Calibri" panose="020F0502020204030204" pitchFamily="34" charset="0"/>
                <a:ea typeface="Times New Roman" panose="02020603050405020304" pitchFamily="18" charset="0"/>
              </a:rPr>
              <a:t>:</a:t>
            </a:r>
            <a:r>
              <a:rPr lang="en-GB" sz="2800" dirty="0">
                <a:effectLst/>
                <a:latin typeface="Calibri" panose="020F0502020204030204" pitchFamily="34" charset="0"/>
                <a:ea typeface="Times New Roman" panose="02020603050405020304" pitchFamily="18" charset="0"/>
              </a:rPr>
              <a:t> </a:t>
            </a:r>
            <a:r>
              <a:rPr lang="fr-FR" sz="2800" dirty="0">
                <a:effectLst/>
                <a:latin typeface="Calibri" panose="020F0502020204030204" pitchFamily="34" charset="0"/>
                <a:ea typeface="Times New Roman" panose="02020603050405020304" pitchFamily="18" charset="0"/>
              </a:rPr>
              <a:t> On demande de calculer le taux de chômage à partir des données suivantes.</a:t>
            </a:r>
            <a:endParaRPr lang="es-ES" sz="28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675453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3581400" cy="769441"/>
          </a:xfrm>
          <a:prstGeom prst="rect">
            <a:avLst/>
          </a:prstGeom>
          <a:noFill/>
        </p:spPr>
        <p:txBody>
          <a:bodyPr wrap="square" rtlCol="0">
            <a:spAutoFit/>
          </a:bodyPr>
          <a:lstStyle/>
          <a:p>
            <a:r>
              <a:rPr lang="es-ES" sz="4400" b="1" dirty="0" err="1">
                <a:latin typeface="Calibri" panose="020F0502020204030204" pitchFamily="34" charset="0"/>
                <a:ea typeface="Microsoft Sans Serif" panose="020B0604020202020204" pitchFamily="34" charset="0"/>
                <a:cs typeface="Calibri" panose="020F0502020204030204" pitchFamily="34" charset="0"/>
              </a:rPr>
              <a:t>Résumé</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3C357393-DEA7-C6A2-387E-C00C2B8E46C7}"/>
              </a:ext>
            </a:extLst>
          </p:cNvPr>
          <p:cNvSpPr txBox="1"/>
          <p:nvPr/>
        </p:nvSpPr>
        <p:spPr>
          <a:xfrm>
            <a:off x="1488593" y="2816816"/>
            <a:ext cx="4110343" cy="523220"/>
          </a:xfrm>
          <a:prstGeom prst="rect">
            <a:avLst/>
          </a:prstGeom>
          <a:noFill/>
        </p:spPr>
        <p:txBody>
          <a:bodyPr wrap="square">
            <a:spAutoFit/>
          </a:bodyPr>
          <a:lstStyle/>
          <a:p>
            <a:r>
              <a:rPr lang="en-US" altLang="ko-KR" sz="2800" b="1" dirty="0" err="1">
                <a:latin typeface="Calibri" panose="020F0502020204030204" pitchFamily="34" charset="0"/>
                <a:ea typeface="Microsoft Sans Serif" panose="020B0604020202020204" pitchFamily="34" charset="0"/>
                <a:cs typeface="Calibri" panose="020F0502020204030204" pitchFamily="34" charset="0"/>
              </a:rPr>
              <a:t>Produit</a:t>
            </a:r>
            <a:r>
              <a:rPr lang="en-US" altLang="ko-KR" sz="2800" b="1" dirty="0">
                <a:latin typeface="Calibri" panose="020F0502020204030204" pitchFamily="34" charset="0"/>
                <a:ea typeface="Microsoft Sans Serif" panose="020B0604020202020204" pitchFamily="34" charset="0"/>
                <a:cs typeface="Calibri" panose="020F0502020204030204" pitchFamily="34" charset="0"/>
              </a:rPr>
              <a:t> </a:t>
            </a:r>
            <a:r>
              <a:rPr lang="en-US" altLang="ko-KR" sz="2800" b="1" dirty="0" err="1">
                <a:latin typeface="Calibri" panose="020F0502020204030204" pitchFamily="34" charset="0"/>
                <a:ea typeface="Microsoft Sans Serif" panose="020B0604020202020204" pitchFamily="34" charset="0"/>
                <a:cs typeface="Calibri" panose="020F0502020204030204" pitchFamily="34" charset="0"/>
              </a:rPr>
              <a:t>intérieur</a:t>
            </a:r>
            <a:r>
              <a:rPr lang="en-US" altLang="ko-KR" sz="2800" b="1" dirty="0">
                <a:latin typeface="Calibri" panose="020F0502020204030204" pitchFamily="34" charset="0"/>
                <a:ea typeface="Microsoft Sans Serif" panose="020B0604020202020204" pitchFamily="34" charset="0"/>
                <a:cs typeface="Calibri" panose="020F0502020204030204" pitchFamily="34" charset="0"/>
              </a:rPr>
              <a:t> brut</a:t>
            </a:r>
            <a:endParaRPr lang="ko-KR" altLang="en-US" sz="2800" b="1" dirty="0">
              <a:latin typeface="Calibri" panose="020F0502020204030204" pitchFamily="34" charset="0"/>
              <a:cs typeface="Calibri" panose="020F0502020204030204" pitchFamily="34" charset="0"/>
            </a:endParaRPr>
          </a:p>
        </p:txBody>
      </p:sp>
      <p:sp>
        <p:nvSpPr>
          <p:cNvPr id="5" name="TextBox 10">
            <a:extLst>
              <a:ext uri="{FF2B5EF4-FFF2-40B4-BE49-F238E27FC236}">
                <a16:creationId xmlns:a16="http://schemas.microsoft.com/office/drawing/2014/main" id="{A47394E2-E6F7-9437-A91E-97F92F8C7377}"/>
              </a:ext>
            </a:extLst>
          </p:cNvPr>
          <p:cNvSpPr txBox="1"/>
          <p:nvPr/>
        </p:nvSpPr>
        <p:spPr>
          <a:xfrm>
            <a:off x="1475340" y="3499366"/>
            <a:ext cx="4700411" cy="181588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fr-FR" sz="2800" dirty="0">
                <a:latin typeface="Calibri" panose="020F0502020204030204" pitchFamily="34" charset="0"/>
                <a:ea typeface="Microsoft Sans Serif" panose="020B0604020202020204" pitchFamily="34" charset="0"/>
                <a:cs typeface="Calibri" panose="020F0502020204030204" pitchFamily="34" charset="0"/>
              </a:rPr>
              <a:t>Le PIB est la valeur monétaire des biens et services produits au niveau national pendant une période donnée.</a:t>
            </a:r>
            <a:endParaRPr lang="ko-KR" altLang="en-US" sz="2400" dirty="0">
              <a:latin typeface="Microsoft Sans Serif" panose="020B0604020202020204" pitchFamily="34" charset="0"/>
              <a:cs typeface="Microsoft Sans Serif" panose="020B0604020202020204" pitchFamily="34" charset="0"/>
            </a:endParaRPr>
          </a:p>
        </p:txBody>
      </p:sp>
      <p:pic>
        <p:nvPicPr>
          <p:cNvPr id="6" name="object 2">
            <a:extLst>
              <a:ext uri="{FF2B5EF4-FFF2-40B4-BE49-F238E27FC236}">
                <a16:creationId xmlns:a16="http://schemas.microsoft.com/office/drawing/2014/main" id="{018F48C9-FC4D-84C8-1331-4B2E7E9EE33D}"/>
              </a:ext>
            </a:extLst>
          </p:cNvPr>
          <p:cNvPicPr/>
          <p:nvPr/>
        </p:nvPicPr>
        <p:blipFill>
          <a:blip r:embed="rId2" cstate="email">
            <a:extLst>
              <a:ext uri="{28A0092B-C50C-407E-A947-70E740481C1C}">
                <a14:useLocalDpi xmlns:a14="http://schemas.microsoft.com/office/drawing/2010/main"/>
              </a:ext>
            </a:extLst>
          </a:blip>
          <a:stretch>
            <a:fillRect/>
          </a:stretch>
        </p:blipFill>
        <p:spPr>
          <a:xfrm>
            <a:off x="712304" y="2816816"/>
            <a:ext cx="638173" cy="1486244"/>
          </a:xfrm>
          <a:prstGeom prst="rect">
            <a:avLst/>
          </a:prstGeom>
        </p:spPr>
      </p:pic>
      <p:sp>
        <p:nvSpPr>
          <p:cNvPr id="7" name="CuadroTexto 6">
            <a:extLst>
              <a:ext uri="{FF2B5EF4-FFF2-40B4-BE49-F238E27FC236}">
                <a16:creationId xmlns:a16="http://schemas.microsoft.com/office/drawing/2014/main" id="{6BD6A5FD-DB86-2F6B-8FD5-EF209CE0FE7F}"/>
              </a:ext>
            </a:extLst>
          </p:cNvPr>
          <p:cNvSpPr txBox="1"/>
          <p:nvPr/>
        </p:nvSpPr>
        <p:spPr>
          <a:xfrm>
            <a:off x="1462089" y="6014822"/>
            <a:ext cx="3321914" cy="523220"/>
          </a:xfrm>
          <a:prstGeom prst="rect">
            <a:avLst/>
          </a:prstGeom>
          <a:noFill/>
        </p:spPr>
        <p:txBody>
          <a:bodyPr wrap="square">
            <a:spAutoFit/>
          </a:bodyPr>
          <a:lstStyle/>
          <a:p>
            <a:r>
              <a:rPr lang="en-US" altLang="ko-KR" sz="2800" b="1">
                <a:latin typeface="Calibri" panose="020F0502020204030204" pitchFamily="34" charset="0"/>
                <a:ea typeface="Microsoft Sans Serif" panose="020B0604020202020204" pitchFamily="34" charset="0"/>
                <a:cs typeface="Calibri" panose="020F0502020204030204" pitchFamily="34" charset="0"/>
              </a:rPr>
              <a:t>Inflation</a:t>
            </a:r>
            <a:endParaRPr lang="ko-KR" altLang="en-US" sz="2800" b="1" dirty="0">
              <a:latin typeface="Calibri" panose="020F0502020204030204" pitchFamily="34" charset="0"/>
              <a:cs typeface="Calibri" panose="020F0502020204030204" pitchFamily="34" charset="0"/>
            </a:endParaRPr>
          </a:p>
        </p:txBody>
      </p:sp>
      <p:sp>
        <p:nvSpPr>
          <p:cNvPr id="8" name="TextBox 10">
            <a:extLst>
              <a:ext uri="{FF2B5EF4-FFF2-40B4-BE49-F238E27FC236}">
                <a16:creationId xmlns:a16="http://schemas.microsoft.com/office/drawing/2014/main" id="{7DCBD73E-08FE-1BD6-E61E-9F8EF73D8484}"/>
              </a:ext>
            </a:extLst>
          </p:cNvPr>
          <p:cNvSpPr txBox="1"/>
          <p:nvPr/>
        </p:nvSpPr>
        <p:spPr>
          <a:xfrm>
            <a:off x="1488593" y="6451818"/>
            <a:ext cx="5303619" cy="181588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fr-FR" sz="2800" dirty="0">
                <a:latin typeface="Calibri" panose="020F0502020204030204" pitchFamily="34" charset="0"/>
                <a:ea typeface="Microsoft Sans Serif" panose="020B0604020202020204" pitchFamily="34" charset="0"/>
                <a:cs typeface="Calibri" panose="020F0502020204030204" pitchFamily="34" charset="0"/>
              </a:rPr>
              <a:t>L'inflation est l'augmentation généralisée et durable des prix des biens et services dans un pays sur une période donnée.</a:t>
            </a:r>
            <a:endParaRPr lang="ko-KR" altLang="en-US" sz="2400" dirty="0">
              <a:latin typeface="Microsoft Sans Serif" panose="020B0604020202020204" pitchFamily="34" charset="0"/>
              <a:cs typeface="Microsoft Sans Serif" panose="020B0604020202020204" pitchFamily="34" charset="0"/>
            </a:endParaRPr>
          </a:p>
        </p:txBody>
      </p:sp>
      <p:pic>
        <p:nvPicPr>
          <p:cNvPr id="9" name="object 2">
            <a:extLst>
              <a:ext uri="{FF2B5EF4-FFF2-40B4-BE49-F238E27FC236}">
                <a16:creationId xmlns:a16="http://schemas.microsoft.com/office/drawing/2014/main" id="{FC64ED36-F27D-A4E8-7D60-5AC661C434B4}"/>
              </a:ext>
            </a:extLst>
          </p:cNvPr>
          <p:cNvPicPr/>
          <p:nvPr/>
        </p:nvPicPr>
        <p:blipFill>
          <a:blip r:embed="rId2" cstate="email">
            <a:extLst>
              <a:ext uri="{28A0092B-C50C-407E-A947-70E740481C1C}">
                <a14:useLocalDpi xmlns:a14="http://schemas.microsoft.com/office/drawing/2010/main"/>
              </a:ext>
            </a:extLst>
          </a:blip>
          <a:stretch>
            <a:fillRect/>
          </a:stretch>
        </p:blipFill>
        <p:spPr>
          <a:xfrm>
            <a:off x="685800" y="6014822"/>
            <a:ext cx="638173" cy="1486244"/>
          </a:xfrm>
          <a:prstGeom prst="rect">
            <a:avLst/>
          </a:prstGeom>
        </p:spPr>
      </p:pic>
      <p:sp>
        <p:nvSpPr>
          <p:cNvPr id="10" name="CuadroTexto 9">
            <a:extLst>
              <a:ext uri="{FF2B5EF4-FFF2-40B4-BE49-F238E27FC236}">
                <a16:creationId xmlns:a16="http://schemas.microsoft.com/office/drawing/2014/main" id="{D98EC897-4108-538C-0545-7CD48DF8D55C}"/>
              </a:ext>
            </a:extLst>
          </p:cNvPr>
          <p:cNvSpPr txBox="1"/>
          <p:nvPr/>
        </p:nvSpPr>
        <p:spPr>
          <a:xfrm>
            <a:off x="13349290" y="2781300"/>
            <a:ext cx="3661843" cy="523220"/>
          </a:xfrm>
          <a:prstGeom prst="rect">
            <a:avLst/>
          </a:prstGeom>
          <a:noFill/>
        </p:spPr>
        <p:txBody>
          <a:bodyPr wrap="square">
            <a:spAutoFit/>
          </a:bodyPr>
          <a:lstStyle/>
          <a:p>
            <a:r>
              <a:rPr lang="en-US" altLang="ko-KR" sz="2800" b="1" dirty="0" err="1">
                <a:latin typeface="Calibri" panose="020F0502020204030204" pitchFamily="34" charset="0"/>
                <a:ea typeface="Microsoft Sans Serif" panose="020B0604020202020204" pitchFamily="34" charset="0"/>
                <a:cs typeface="Calibri" panose="020F0502020204030204" pitchFamily="34" charset="0"/>
              </a:rPr>
              <a:t>Taux</a:t>
            </a:r>
            <a:r>
              <a:rPr lang="en-US" altLang="ko-KR" sz="2800" b="1" dirty="0">
                <a:latin typeface="Calibri" panose="020F0502020204030204" pitchFamily="34" charset="0"/>
                <a:ea typeface="Microsoft Sans Serif" panose="020B0604020202020204" pitchFamily="34" charset="0"/>
                <a:cs typeface="Calibri" panose="020F0502020204030204" pitchFamily="34" charset="0"/>
              </a:rPr>
              <a:t> de change</a:t>
            </a:r>
            <a:endParaRPr lang="ko-KR" altLang="en-US" sz="2800" b="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1FC14C4-262B-CFC5-F368-E28B96CC6756}"/>
              </a:ext>
            </a:extLst>
          </p:cNvPr>
          <p:cNvSpPr txBox="1"/>
          <p:nvPr/>
        </p:nvSpPr>
        <p:spPr>
          <a:xfrm>
            <a:off x="13343752" y="3175863"/>
            <a:ext cx="4790555" cy="310854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fr-FR" sz="2800" dirty="0">
                <a:latin typeface="Calibri" panose="020F0502020204030204" pitchFamily="34" charset="0"/>
                <a:ea typeface="Microsoft Sans Serif" panose="020B0604020202020204" pitchFamily="34" charset="0"/>
                <a:cs typeface="Calibri" panose="020F0502020204030204" pitchFamily="34" charset="0"/>
              </a:rPr>
              <a:t>Le taux de change est le rapport entre la valeur d'une devise et celle d'une autre, c'est-à-dire qu'il nous indique combien d'unités d'une devise sont nécessaires pour obtenir une unité d'une autre.</a:t>
            </a:r>
            <a:endParaRPr lang="ko-KR" altLang="en-US" sz="2400" dirty="0">
              <a:latin typeface="Microsoft Sans Serif" panose="020B0604020202020204" pitchFamily="34" charset="0"/>
              <a:cs typeface="Microsoft Sans Serif" panose="020B0604020202020204" pitchFamily="34" charset="0"/>
            </a:endParaRPr>
          </a:p>
        </p:txBody>
      </p:sp>
      <p:pic>
        <p:nvPicPr>
          <p:cNvPr id="12" name="object 2">
            <a:extLst>
              <a:ext uri="{FF2B5EF4-FFF2-40B4-BE49-F238E27FC236}">
                <a16:creationId xmlns:a16="http://schemas.microsoft.com/office/drawing/2014/main" id="{F77757EA-8628-B6E1-F7D6-0406F5167F5D}"/>
              </a:ext>
            </a:extLst>
          </p:cNvPr>
          <p:cNvPicPr/>
          <p:nvPr/>
        </p:nvPicPr>
        <p:blipFill>
          <a:blip r:embed="rId2" cstate="email">
            <a:extLst>
              <a:ext uri="{28A0092B-C50C-407E-A947-70E740481C1C}">
                <a14:useLocalDpi xmlns:a14="http://schemas.microsoft.com/office/drawing/2010/main"/>
              </a:ext>
            </a:extLst>
          </a:blip>
          <a:stretch>
            <a:fillRect/>
          </a:stretch>
        </p:blipFill>
        <p:spPr>
          <a:xfrm>
            <a:off x="12573001" y="2816816"/>
            <a:ext cx="638173" cy="1486244"/>
          </a:xfrm>
          <a:prstGeom prst="rect">
            <a:avLst/>
          </a:prstGeom>
        </p:spPr>
      </p:pic>
      <p:sp>
        <p:nvSpPr>
          <p:cNvPr id="13" name="CuadroTexto 12">
            <a:extLst>
              <a:ext uri="{FF2B5EF4-FFF2-40B4-BE49-F238E27FC236}">
                <a16:creationId xmlns:a16="http://schemas.microsoft.com/office/drawing/2014/main" id="{88CDCD3A-3651-DA36-A870-BD08006C8C91}"/>
              </a:ext>
            </a:extLst>
          </p:cNvPr>
          <p:cNvSpPr txBox="1"/>
          <p:nvPr/>
        </p:nvSpPr>
        <p:spPr>
          <a:xfrm>
            <a:off x="13349289" y="6167222"/>
            <a:ext cx="3476622" cy="523220"/>
          </a:xfrm>
          <a:prstGeom prst="rect">
            <a:avLst/>
          </a:prstGeom>
          <a:noFill/>
        </p:spPr>
        <p:txBody>
          <a:bodyPr wrap="square">
            <a:spAutoFit/>
          </a:bodyPr>
          <a:lstStyle/>
          <a:p>
            <a:r>
              <a:rPr lang="en-US" altLang="ko-KR" sz="2800" b="1" dirty="0">
                <a:latin typeface="Calibri" panose="020F0502020204030204" pitchFamily="34" charset="0"/>
                <a:ea typeface="Microsoft Sans Serif" panose="020B0604020202020204" pitchFamily="34" charset="0"/>
                <a:cs typeface="Calibri" panose="020F0502020204030204" pitchFamily="34" charset="0"/>
              </a:rPr>
              <a:t>Marché du travail</a:t>
            </a:r>
            <a:endParaRPr lang="ko-KR" altLang="en-US" sz="2800" b="1" dirty="0">
              <a:latin typeface="Calibri" panose="020F0502020204030204" pitchFamily="34" charset="0"/>
              <a:cs typeface="Calibri" panose="020F0502020204030204" pitchFamily="34" charset="0"/>
            </a:endParaRPr>
          </a:p>
        </p:txBody>
      </p:sp>
      <p:sp>
        <p:nvSpPr>
          <p:cNvPr id="14" name="TextBox 10">
            <a:extLst>
              <a:ext uri="{FF2B5EF4-FFF2-40B4-BE49-F238E27FC236}">
                <a16:creationId xmlns:a16="http://schemas.microsoft.com/office/drawing/2014/main" id="{BE22D3DF-9016-ADFE-B491-A981D3CF8358}"/>
              </a:ext>
            </a:extLst>
          </p:cNvPr>
          <p:cNvSpPr txBox="1"/>
          <p:nvPr/>
        </p:nvSpPr>
        <p:spPr>
          <a:xfrm>
            <a:off x="13308881" y="6553067"/>
            <a:ext cx="4561955" cy="224676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atinLnBrk="0"/>
            <a:r>
              <a:rPr lang="fr-FR" sz="2800" dirty="0">
                <a:latin typeface="Calibri" panose="020F0502020204030204" pitchFamily="34" charset="0"/>
                <a:ea typeface="Microsoft Sans Serif" panose="020B0604020202020204" pitchFamily="34" charset="0"/>
                <a:cs typeface="Calibri" panose="020F0502020204030204" pitchFamily="34" charset="0"/>
              </a:rPr>
              <a:t>L'ensemble de l'offre et de la demande d'emploi dans un pays, une ville ou une région spécifique est appelé le marché du travail.</a:t>
            </a:r>
            <a:endParaRPr lang="ko-KR" altLang="en-US" sz="2800" dirty="0">
              <a:latin typeface="Calibri" panose="020F0502020204030204" pitchFamily="34" charset="0"/>
              <a:cs typeface="Calibri" panose="020F0502020204030204" pitchFamily="34" charset="0"/>
            </a:endParaRPr>
          </a:p>
        </p:txBody>
      </p:sp>
      <p:pic>
        <p:nvPicPr>
          <p:cNvPr id="15" name="object 2">
            <a:extLst>
              <a:ext uri="{FF2B5EF4-FFF2-40B4-BE49-F238E27FC236}">
                <a16:creationId xmlns:a16="http://schemas.microsoft.com/office/drawing/2014/main" id="{0DD2F338-E360-3DE7-6475-1B05002A8749}"/>
              </a:ext>
            </a:extLst>
          </p:cNvPr>
          <p:cNvPicPr/>
          <p:nvPr/>
        </p:nvPicPr>
        <p:blipFill>
          <a:blip r:embed="rId2" cstate="email">
            <a:extLst>
              <a:ext uri="{28A0092B-C50C-407E-A947-70E740481C1C}">
                <a14:useLocalDpi xmlns:a14="http://schemas.microsoft.com/office/drawing/2010/main"/>
              </a:ext>
            </a:extLst>
          </a:blip>
          <a:stretch>
            <a:fillRect/>
          </a:stretch>
        </p:blipFill>
        <p:spPr>
          <a:xfrm>
            <a:off x="12573000" y="6190208"/>
            <a:ext cx="638173" cy="1486244"/>
          </a:xfrm>
          <a:prstGeom prst="rect">
            <a:avLst/>
          </a:prstGeom>
        </p:spPr>
      </p:pic>
      <p:pic>
        <p:nvPicPr>
          <p:cNvPr id="17" name="Imagen 16">
            <a:extLst>
              <a:ext uri="{FF2B5EF4-FFF2-40B4-BE49-F238E27FC236}">
                <a16:creationId xmlns:a16="http://schemas.microsoft.com/office/drawing/2014/main" id="{0FC66701-B7E7-E69C-5058-DDEC6B4E72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08332" y="3467360"/>
            <a:ext cx="5303619" cy="3352280"/>
          </a:xfrm>
          <a:prstGeom prst="rect">
            <a:avLst/>
          </a:prstGeom>
        </p:spPr>
      </p:pic>
    </p:spTree>
    <p:extLst>
      <p:ext uri="{BB962C8B-B14F-4D97-AF65-F5344CB8AC3E}">
        <p14:creationId xmlns:p14="http://schemas.microsoft.com/office/powerpoint/2010/main" val="2930964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9E94187-2C23-4078-BF40-98553CAA15C3}"/>
              </a:ext>
            </a:extLst>
          </p:cNvPr>
          <p:cNvSpPr txBox="1"/>
          <p:nvPr/>
        </p:nvSpPr>
        <p:spPr>
          <a:xfrm>
            <a:off x="6221361" y="5176684"/>
            <a:ext cx="54102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8000" b="1" spc="-114" dirty="0">
                <a:solidFill>
                  <a:srgbClr val="FAC709"/>
                </a:solidFill>
                <a:latin typeface="Calibri" panose="020F0502020204030204" pitchFamily="34" charset="0"/>
                <a:ea typeface="Microsoft Sans Serif" panose="020B0604020202020204" pitchFamily="34" charset="0"/>
                <a:cs typeface="Calibri" panose="020F0502020204030204" pitchFamily="34" charset="0"/>
              </a:rPr>
              <a:t>Merci!</a:t>
            </a:r>
            <a:endParaRPr kumimoji="0" lang="en-US" sz="8000" b="1" i="0" u="none" strike="noStrike" kern="1200" cap="none" spc="0" normalizeH="0" baseline="0" dirty="0">
              <a:ln>
                <a:noFill/>
              </a:ln>
              <a:solidFill>
                <a:srgbClr val="FAC709"/>
              </a:solidFill>
              <a:effectLst/>
              <a:uLnTx/>
              <a:uFillTx/>
              <a:latin typeface="Calibri" panose="020F0502020204030204" pitchFamily="34" charset="0"/>
              <a:ea typeface="Microsoft Sans Serif" panose="020B060402020202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85FA7D33-1D53-3061-8F07-5067688E3261}"/>
              </a:ext>
            </a:extLst>
          </p:cNvPr>
          <p:cNvSpPr txBox="1"/>
          <p:nvPr/>
        </p:nvSpPr>
        <p:spPr>
          <a:xfrm>
            <a:off x="4343400" y="6853084"/>
            <a:ext cx="9166122" cy="1459374"/>
          </a:xfrm>
          <a:prstGeom prst="rect">
            <a:avLst/>
          </a:prstGeom>
          <a:noFill/>
        </p:spPr>
        <p:txBody>
          <a:bodyPr wrap="square">
            <a:spAutoFit/>
          </a:bodyPr>
          <a:lstStyle/>
          <a:p>
            <a:pPr marL="12700" algn="ctr">
              <a:lnSpc>
                <a:spcPct val="100000"/>
              </a:lnSpc>
              <a:spcBef>
                <a:spcPts val="100"/>
              </a:spcBef>
            </a:pPr>
            <a:r>
              <a:rPr lang="en-US" sz="4400" b="1" spc="-65" dirty="0" err="1">
                <a:latin typeface="Calibri" panose="020F0502020204030204" pitchFamily="34" charset="0"/>
                <a:ea typeface="Microsoft Sans Serif" panose="020B0604020202020204" pitchFamily="34" charset="0"/>
                <a:cs typeface="Calibri" panose="020F0502020204030204" pitchFamily="34" charset="0"/>
              </a:rPr>
              <a:t>Partenaire</a:t>
            </a:r>
            <a:r>
              <a:rPr lang="en-US" sz="4400" b="1" spc="-65" dirty="0">
                <a:latin typeface="Calibri" panose="020F0502020204030204" pitchFamily="34" charset="0"/>
                <a:ea typeface="Microsoft Sans Serif" panose="020B0604020202020204" pitchFamily="34" charset="0"/>
                <a:cs typeface="Calibri" panose="020F0502020204030204" pitchFamily="34" charset="0"/>
              </a:rPr>
              <a:t>: Université de Malaga</a:t>
            </a:r>
          </a:p>
          <a:p>
            <a:pPr marL="12700" algn="ctr">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768335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n 36">
            <a:extLst>
              <a:ext uri="{FF2B5EF4-FFF2-40B4-BE49-F238E27FC236}">
                <a16:creationId xmlns:a16="http://schemas.microsoft.com/office/drawing/2014/main" id="{60C826FD-FEDF-7F76-8457-C265509D80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99325" y="2933700"/>
            <a:ext cx="8807675" cy="5871783"/>
          </a:xfrm>
          <a:prstGeom prst="rect">
            <a:avLst/>
          </a:prstGeom>
        </p:spPr>
      </p:pic>
      <p:sp>
        <p:nvSpPr>
          <p:cNvPr id="2" name="CuadroTexto 1">
            <a:extLst>
              <a:ext uri="{FF2B5EF4-FFF2-40B4-BE49-F238E27FC236}">
                <a16:creationId xmlns:a16="http://schemas.microsoft.com/office/drawing/2014/main" id="{86C18BE6-D155-4521-8CAA-E6D770234311}"/>
              </a:ext>
            </a:extLst>
          </p:cNvPr>
          <p:cNvSpPr txBox="1"/>
          <p:nvPr/>
        </p:nvSpPr>
        <p:spPr>
          <a:xfrm>
            <a:off x="1524000" y="1503549"/>
            <a:ext cx="9462656" cy="769441"/>
          </a:xfrm>
          <a:prstGeom prst="rect">
            <a:avLst/>
          </a:prstGeom>
          <a:noFill/>
        </p:spPr>
        <p:txBody>
          <a:bodyPr wrap="square" rtlCol="0">
            <a:spAutoFit/>
          </a:bodyPr>
          <a:lstStyle/>
          <a:p>
            <a:r>
              <a:rPr lang="en-GB" sz="4400" b="1" dirty="0">
                <a:latin typeface="Calibri" panose="020F0502020204030204" pitchFamily="34" charset="0"/>
                <a:ea typeface="Microsoft Sans Serif" panose="020B0604020202020204" pitchFamily="34" charset="0"/>
                <a:cs typeface="Calibri" panose="020F0502020204030204" pitchFamily="34" charset="0"/>
              </a:rPr>
              <a:t>Index</a:t>
            </a:r>
          </a:p>
        </p:txBody>
      </p:sp>
      <p:pic>
        <p:nvPicPr>
          <p:cNvPr id="18" name="object 2">
            <a:extLst>
              <a:ext uri="{FF2B5EF4-FFF2-40B4-BE49-F238E27FC236}">
                <a16:creationId xmlns:a16="http://schemas.microsoft.com/office/drawing/2014/main" id="{326F599C-0902-4E54-BAC7-ADAF9B4BDB92}"/>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1416415" y="2826460"/>
            <a:ext cx="370416" cy="280000"/>
          </a:xfrm>
          <a:prstGeom prst="rect">
            <a:avLst/>
          </a:prstGeom>
        </p:spPr>
      </p:pic>
      <p:pic>
        <p:nvPicPr>
          <p:cNvPr id="20" name="object 2">
            <a:extLst>
              <a:ext uri="{FF2B5EF4-FFF2-40B4-BE49-F238E27FC236}">
                <a16:creationId xmlns:a16="http://schemas.microsoft.com/office/drawing/2014/main" id="{A503E805-FB64-49DE-8A03-1F50600ABF7A}"/>
              </a:ext>
            </a:extLst>
          </p:cNvPr>
          <p:cNvPicPr/>
          <p:nvPr/>
        </p:nvPicPr>
        <p:blipFill rotWithShape="1">
          <a:blip r:embed="rId4" cstate="email">
            <a:extLst>
              <a:ext uri="{28A0092B-C50C-407E-A947-70E740481C1C}">
                <a14:useLocalDpi xmlns:a14="http://schemas.microsoft.com/office/drawing/2010/main"/>
              </a:ext>
            </a:extLst>
          </a:blip>
          <a:srcRect r="-2857"/>
          <a:stretch/>
        </p:blipFill>
        <p:spPr>
          <a:xfrm>
            <a:off x="1405059" y="4791119"/>
            <a:ext cx="381000" cy="326225"/>
          </a:xfrm>
          <a:prstGeom prst="rect">
            <a:avLst/>
          </a:prstGeom>
        </p:spPr>
      </p:pic>
      <p:grpSp>
        <p:nvGrpSpPr>
          <p:cNvPr id="22" name="Grupo 21">
            <a:extLst>
              <a:ext uri="{FF2B5EF4-FFF2-40B4-BE49-F238E27FC236}">
                <a16:creationId xmlns:a16="http://schemas.microsoft.com/office/drawing/2014/main" id="{6AD18D4C-B589-44B7-8EFF-3DEBF5C41E8D}"/>
              </a:ext>
            </a:extLst>
          </p:cNvPr>
          <p:cNvGrpSpPr/>
          <p:nvPr/>
        </p:nvGrpSpPr>
        <p:grpSpPr>
          <a:xfrm>
            <a:off x="1399312" y="3652985"/>
            <a:ext cx="389419" cy="357695"/>
            <a:chOff x="10576646" y="4322694"/>
            <a:chExt cx="700954" cy="668406"/>
          </a:xfrm>
        </p:grpSpPr>
        <p:pic>
          <p:nvPicPr>
            <p:cNvPr id="19" name="object 2">
              <a:extLst>
                <a:ext uri="{FF2B5EF4-FFF2-40B4-BE49-F238E27FC236}">
                  <a16:creationId xmlns:a16="http://schemas.microsoft.com/office/drawing/2014/main" id="{0EDA923F-8D2D-4611-BB52-E35C95A8EC02}"/>
                </a:ext>
              </a:extLst>
            </p:cNvPr>
            <p:cNvPicPr/>
            <p:nvPr/>
          </p:nvPicPr>
          <p:blipFill rotWithShape="1">
            <a:blip r:embed="rId5" cstate="email">
              <a:extLst>
                <a:ext uri="{28A0092B-C50C-407E-A947-70E740481C1C}">
                  <a14:useLocalDpi xmlns:a14="http://schemas.microsoft.com/office/drawing/2010/main"/>
                </a:ext>
              </a:extLst>
            </a:blip>
            <a:srcRect l="-2272" r="-2859"/>
            <a:stretch/>
          </p:blipFill>
          <p:spPr>
            <a:xfrm>
              <a:off x="10576646" y="4381500"/>
              <a:ext cx="700954" cy="609600"/>
            </a:xfrm>
            <a:prstGeom prst="rect">
              <a:avLst/>
            </a:prstGeom>
          </p:spPr>
        </p:pic>
        <p:sp>
          <p:nvSpPr>
            <p:cNvPr id="21" name="Rectángulo 20">
              <a:extLst>
                <a:ext uri="{FF2B5EF4-FFF2-40B4-BE49-F238E27FC236}">
                  <a16:creationId xmlns:a16="http://schemas.microsoft.com/office/drawing/2014/main" id="{180C6FA9-8737-480A-B58C-831393525641}"/>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grpSp>
      <p:sp>
        <p:nvSpPr>
          <p:cNvPr id="25" name="TextBox 8">
            <a:extLst>
              <a:ext uri="{FF2B5EF4-FFF2-40B4-BE49-F238E27FC236}">
                <a16:creationId xmlns:a16="http://schemas.microsoft.com/office/drawing/2014/main" id="{18538967-CA04-70D1-9C5C-75434C8C7BC3}"/>
              </a:ext>
            </a:extLst>
          </p:cNvPr>
          <p:cNvSpPr txBox="1"/>
          <p:nvPr/>
        </p:nvSpPr>
        <p:spPr>
          <a:xfrm>
            <a:off x="2286000" y="2664858"/>
            <a:ext cx="7543800" cy="523220"/>
          </a:xfrm>
          <a:prstGeom prst="rect">
            <a:avLst/>
          </a:prstGeom>
          <a:noFill/>
        </p:spPr>
        <p:txBody>
          <a:bodyPr wrap="square" lIns="108000" rIns="108000" rtlCol="0">
            <a:spAutoFit/>
          </a:bodyPr>
          <a:lstStyle/>
          <a:p>
            <a:r>
              <a:rPr lang="fr-FR" altLang="ko-KR" sz="2800" b="1" dirty="0">
                <a:latin typeface="Calibri" panose="020F0502020204030204" pitchFamily="34" charset="0"/>
                <a:ea typeface="Microsoft Sans Serif" panose="020B0604020202020204" pitchFamily="34" charset="0"/>
                <a:cs typeface="Calibri" panose="020F0502020204030204" pitchFamily="34" charset="0"/>
              </a:rPr>
              <a:t>1.- Qu'est-ce qu'un indicateur économique ? </a:t>
            </a:r>
            <a:endParaRPr lang="ko-KR" altLang="en-US" sz="2800" b="1" dirty="0">
              <a:latin typeface="Calibri" panose="020F0502020204030204" pitchFamily="34" charset="0"/>
              <a:cs typeface="Calibri" panose="020F0502020204030204" pitchFamily="34" charset="0"/>
            </a:endParaRPr>
          </a:p>
        </p:txBody>
      </p:sp>
      <p:sp>
        <p:nvSpPr>
          <p:cNvPr id="28" name="TextBox 8">
            <a:extLst>
              <a:ext uri="{FF2B5EF4-FFF2-40B4-BE49-F238E27FC236}">
                <a16:creationId xmlns:a16="http://schemas.microsoft.com/office/drawing/2014/main" id="{C36C1177-DB5A-C233-5BDB-C26E2B34FEA0}"/>
              </a:ext>
            </a:extLst>
          </p:cNvPr>
          <p:cNvSpPr txBox="1"/>
          <p:nvPr/>
        </p:nvSpPr>
        <p:spPr>
          <a:xfrm>
            <a:off x="2286000" y="3477280"/>
            <a:ext cx="7331539" cy="954107"/>
          </a:xfrm>
          <a:prstGeom prst="rect">
            <a:avLst/>
          </a:prstGeom>
          <a:noFill/>
        </p:spPr>
        <p:txBody>
          <a:bodyPr wrap="square" lIns="108000" rIns="108000" rtlCol="0">
            <a:spAutoFit/>
          </a:bodyPr>
          <a:lstStyle/>
          <a:p>
            <a:r>
              <a:rPr lang="fr-FR" altLang="ko-KR" sz="2800" b="1" dirty="0">
                <a:latin typeface="Calibri" panose="020F0502020204030204" pitchFamily="34" charset="0"/>
                <a:ea typeface="Microsoft Sans Serif" panose="020B0604020202020204" pitchFamily="34" charset="0"/>
                <a:cs typeface="Calibri" panose="020F0502020204030204" pitchFamily="34" charset="0"/>
              </a:rPr>
              <a:t>2.- Qu'est-ce que le produit intérieur brut (PIB) et à quoi </a:t>
            </a:r>
            <a:r>
              <a:rPr lang="fr-FR" altLang="ko-KR" sz="2800" b="1" dirty="0" err="1">
                <a:latin typeface="Calibri" panose="020F0502020204030204" pitchFamily="34" charset="0"/>
                <a:ea typeface="Microsoft Sans Serif" panose="020B0604020202020204" pitchFamily="34" charset="0"/>
                <a:cs typeface="Calibri" panose="020F0502020204030204" pitchFamily="34" charset="0"/>
              </a:rPr>
              <a:t>sert-il</a:t>
            </a:r>
            <a:r>
              <a:rPr lang="fr-FR" altLang="ko-KR" sz="2800" b="1" dirty="0">
                <a:latin typeface="Calibri" panose="020F0502020204030204" pitchFamily="34" charset="0"/>
                <a:ea typeface="Microsoft Sans Serif" panose="020B0604020202020204" pitchFamily="34" charset="0"/>
                <a:cs typeface="Calibri" panose="020F0502020204030204" pitchFamily="34" charset="0"/>
              </a:rPr>
              <a:t> ?</a:t>
            </a:r>
            <a:endParaRPr lang="ko-KR" altLang="en-US" sz="2800" b="1" dirty="0">
              <a:latin typeface="Calibri" panose="020F0502020204030204" pitchFamily="34" charset="0"/>
              <a:cs typeface="Calibri" panose="020F0502020204030204" pitchFamily="34" charset="0"/>
            </a:endParaRPr>
          </a:p>
        </p:txBody>
      </p:sp>
      <p:sp>
        <p:nvSpPr>
          <p:cNvPr id="31" name="TextBox 8">
            <a:extLst>
              <a:ext uri="{FF2B5EF4-FFF2-40B4-BE49-F238E27FC236}">
                <a16:creationId xmlns:a16="http://schemas.microsoft.com/office/drawing/2014/main" id="{726ABA70-2A00-5E18-8F67-4291A0157C19}"/>
              </a:ext>
            </a:extLst>
          </p:cNvPr>
          <p:cNvSpPr txBox="1"/>
          <p:nvPr/>
        </p:nvSpPr>
        <p:spPr>
          <a:xfrm>
            <a:off x="2302565" y="4651026"/>
            <a:ext cx="8807675" cy="523220"/>
          </a:xfrm>
          <a:prstGeom prst="rect">
            <a:avLst/>
          </a:prstGeom>
          <a:noFill/>
        </p:spPr>
        <p:txBody>
          <a:bodyPr wrap="square" lIns="108000" rIns="108000" rtlCol="0">
            <a:spAutoFit/>
          </a:bodyPr>
          <a:lstStyle/>
          <a:p>
            <a:r>
              <a:rPr lang="fr-FR" altLang="ko-KR" sz="2800" b="1" dirty="0">
                <a:latin typeface="Calibri" panose="020F0502020204030204" pitchFamily="34" charset="0"/>
                <a:ea typeface="Microsoft Sans Serif" panose="020B0604020202020204" pitchFamily="34" charset="0"/>
                <a:cs typeface="Calibri" panose="020F0502020204030204" pitchFamily="34" charset="0"/>
              </a:rPr>
              <a:t>3.- Qu'est-ce que l'inflation et comment est-elle mesurée ?</a:t>
            </a:r>
            <a:endParaRPr lang="ko-KR" altLang="en-US" sz="2800" b="1" dirty="0">
              <a:latin typeface="Calibri" panose="020F0502020204030204" pitchFamily="34" charset="0"/>
              <a:cs typeface="Calibri" panose="020F0502020204030204" pitchFamily="34" charset="0"/>
            </a:endParaRPr>
          </a:p>
        </p:txBody>
      </p:sp>
      <p:pic>
        <p:nvPicPr>
          <p:cNvPr id="11" name="object 2">
            <a:extLst>
              <a:ext uri="{FF2B5EF4-FFF2-40B4-BE49-F238E27FC236}">
                <a16:creationId xmlns:a16="http://schemas.microsoft.com/office/drawing/2014/main" id="{1198203E-F30C-C231-7F97-00A10E77FEFB}"/>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1407372" y="5596825"/>
            <a:ext cx="370416" cy="280000"/>
          </a:xfrm>
          <a:prstGeom prst="rect">
            <a:avLst/>
          </a:prstGeom>
        </p:spPr>
      </p:pic>
      <p:pic>
        <p:nvPicPr>
          <p:cNvPr id="12" name="object 2">
            <a:extLst>
              <a:ext uri="{FF2B5EF4-FFF2-40B4-BE49-F238E27FC236}">
                <a16:creationId xmlns:a16="http://schemas.microsoft.com/office/drawing/2014/main" id="{2F420885-1A27-CE62-1690-0D69FEAF702A}"/>
              </a:ext>
            </a:extLst>
          </p:cNvPr>
          <p:cNvPicPr/>
          <p:nvPr/>
        </p:nvPicPr>
        <p:blipFill rotWithShape="1">
          <a:blip r:embed="rId4" cstate="email">
            <a:extLst>
              <a:ext uri="{28A0092B-C50C-407E-A947-70E740481C1C}">
                <a14:useLocalDpi xmlns:a14="http://schemas.microsoft.com/office/drawing/2010/main"/>
              </a:ext>
            </a:extLst>
          </a:blip>
          <a:srcRect r="-2857"/>
          <a:stretch/>
        </p:blipFill>
        <p:spPr>
          <a:xfrm>
            <a:off x="1396895" y="7842977"/>
            <a:ext cx="381000" cy="326225"/>
          </a:xfrm>
          <a:prstGeom prst="rect">
            <a:avLst/>
          </a:prstGeom>
        </p:spPr>
      </p:pic>
      <p:grpSp>
        <p:nvGrpSpPr>
          <p:cNvPr id="13" name="Grupo 12">
            <a:extLst>
              <a:ext uri="{FF2B5EF4-FFF2-40B4-BE49-F238E27FC236}">
                <a16:creationId xmlns:a16="http://schemas.microsoft.com/office/drawing/2014/main" id="{7DD910AB-9927-D2E6-88D9-3E6DBBE0CCA6}"/>
              </a:ext>
            </a:extLst>
          </p:cNvPr>
          <p:cNvGrpSpPr/>
          <p:nvPr/>
        </p:nvGrpSpPr>
        <p:grpSpPr>
          <a:xfrm>
            <a:off x="1390269" y="6753899"/>
            <a:ext cx="389419" cy="357695"/>
            <a:chOff x="10576646" y="4322694"/>
            <a:chExt cx="700954" cy="668406"/>
          </a:xfrm>
        </p:grpSpPr>
        <p:pic>
          <p:nvPicPr>
            <p:cNvPr id="14" name="object 2">
              <a:extLst>
                <a:ext uri="{FF2B5EF4-FFF2-40B4-BE49-F238E27FC236}">
                  <a16:creationId xmlns:a16="http://schemas.microsoft.com/office/drawing/2014/main" id="{4CC50331-7844-5597-9990-20FCCB80DE97}"/>
                </a:ext>
              </a:extLst>
            </p:cNvPr>
            <p:cNvPicPr/>
            <p:nvPr/>
          </p:nvPicPr>
          <p:blipFill rotWithShape="1">
            <a:blip r:embed="rId5" cstate="email">
              <a:extLst>
                <a:ext uri="{28A0092B-C50C-407E-A947-70E740481C1C}">
                  <a14:useLocalDpi xmlns:a14="http://schemas.microsoft.com/office/drawing/2010/main"/>
                </a:ext>
              </a:extLst>
            </a:blip>
            <a:srcRect l="-2272" r="-2859"/>
            <a:stretch/>
          </p:blipFill>
          <p:spPr>
            <a:xfrm>
              <a:off x="10576646" y="4381500"/>
              <a:ext cx="700954" cy="609600"/>
            </a:xfrm>
            <a:prstGeom prst="rect">
              <a:avLst/>
            </a:prstGeom>
          </p:spPr>
        </p:pic>
        <p:sp>
          <p:nvSpPr>
            <p:cNvPr id="15" name="Rectángulo 14">
              <a:extLst>
                <a:ext uri="{FF2B5EF4-FFF2-40B4-BE49-F238E27FC236}">
                  <a16:creationId xmlns:a16="http://schemas.microsoft.com/office/drawing/2014/main" id="{050AC60A-AA9F-2D27-A648-D9E40B3CC4FC}"/>
                </a:ext>
              </a:extLst>
            </p:cNvPr>
            <p:cNvSpPr/>
            <p:nvPr/>
          </p:nvSpPr>
          <p:spPr>
            <a:xfrm>
              <a:off x="10820400" y="4322694"/>
              <a:ext cx="228600" cy="7173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grpSp>
      <p:sp>
        <p:nvSpPr>
          <p:cNvPr id="16" name="TextBox 8">
            <a:extLst>
              <a:ext uri="{FF2B5EF4-FFF2-40B4-BE49-F238E27FC236}">
                <a16:creationId xmlns:a16="http://schemas.microsoft.com/office/drawing/2014/main" id="{70E3023D-73C2-41CE-30BA-F721A1527644}"/>
              </a:ext>
            </a:extLst>
          </p:cNvPr>
          <p:cNvSpPr txBox="1"/>
          <p:nvPr/>
        </p:nvSpPr>
        <p:spPr>
          <a:xfrm>
            <a:off x="2276957" y="5437027"/>
            <a:ext cx="7185765" cy="954107"/>
          </a:xfrm>
          <a:prstGeom prst="rect">
            <a:avLst/>
          </a:prstGeom>
          <a:noFill/>
        </p:spPr>
        <p:txBody>
          <a:bodyPr wrap="square" lIns="108000" rIns="108000" rtlCol="0">
            <a:spAutoFit/>
          </a:bodyPr>
          <a:lstStyle/>
          <a:p>
            <a:r>
              <a:rPr lang="fr-FR" altLang="ko-KR" sz="2800" b="1" dirty="0">
                <a:latin typeface="Calibri" panose="020F0502020204030204" pitchFamily="34" charset="0"/>
                <a:ea typeface="Microsoft Sans Serif" panose="020B0604020202020204" pitchFamily="34" charset="0"/>
                <a:cs typeface="Calibri" panose="020F0502020204030204" pitchFamily="34" charset="0"/>
              </a:rPr>
              <a:t>4.- Les causes de l'inflation. Avantages et inconvénients.</a:t>
            </a:r>
            <a:endParaRPr lang="ko-KR" altLang="en-US" sz="2800" b="1" dirty="0">
              <a:latin typeface="Calibri" panose="020F0502020204030204" pitchFamily="34" charset="0"/>
              <a:cs typeface="Calibri" panose="020F0502020204030204" pitchFamily="34" charset="0"/>
            </a:endParaRPr>
          </a:p>
        </p:txBody>
      </p:sp>
      <p:sp>
        <p:nvSpPr>
          <p:cNvPr id="23" name="TextBox 8">
            <a:extLst>
              <a:ext uri="{FF2B5EF4-FFF2-40B4-BE49-F238E27FC236}">
                <a16:creationId xmlns:a16="http://schemas.microsoft.com/office/drawing/2014/main" id="{CF26D0A3-CD98-14A2-32ED-2AEB490335BA}"/>
              </a:ext>
            </a:extLst>
          </p:cNvPr>
          <p:cNvSpPr txBox="1"/>
          <p:nvPr/>
        </p:nvSpPr>
        <p:spPr>
          <a:xfrm>
            <a:off x="2276957" y="6654094"/>
            <a:ext cx="7331539" cy="954107"/>
          </a:xfrm>
          <a:prstGeom prst="rect">
            <a:avLst/>
          </a:prstGeom>
          <a:noFill/>
        </p:spPr>
        <p:txBody>
          <a:bodyPr wrap="square" lIns="108000" rIns="108000" rtlCol="0">
            <a:spAutoFit/>
          </a:bodyPr>
          <a:lstStyle/>
          <a:p>
            <a:r>
              <a:rPr lang="fr-FR" altLang="ko-KR" sz="2800" b="1" dirty="0">
                <a:latin typeface="Calibri" panose="020F0502020204030204" pitchFamily="34" charset="0"/>
                <a:ea typeface="Microsoft Sans Serif" panose="020B0604020202020204" pitchFamily="34" charset="0"/>
                <a:cs typeface="Calibri" panose="020F0502020204030204" pitchFamily="34" charset="0"/>
              </a:rPr>
              <a:t>5.- Qu'est-ce que le taux de change et pourquoi est-il important ?</a:t>
            </a:r>
            <a:endParaRPr lang="ko-KR" altLang="en-US" sz="2800" b="1" dirty="0">
              <a:latin typeface="Calibri" panose="020F0502020204030204" pitchFamily="34" charset="0"/>
              <a:cs typeface="Calibri" panose="020F0502020204030204" pitchFamily="34" charset="0"/>
            </a:endParaRPr>
          </a:p>
        </p:txBody>
      </p:sp>
      <p:sp>
        <p:nvSpPr>
          <p:cNvPr id="32" name="TextBox 8">
            <a:extLst>
              <a:ext uri="{FF2B5EF4-FFF2-40B4-BE49-F238E27FC236}">
                <a16:creationId xmlns:a16="http://schemas.microsoft.com/office/drawing/2014/main" id="{20ECC024-787B-E50C-D72A-7638816BEEB1}"/>
              </a:ext>
            </a:extLst>
          </p:cNvPr>
          <p:cNvSpPr txBox="1"/>
          <p:nvPr/>
        </p:nvSpPr>
        <p:spPr>
          <a:xfrm>
            <a:off x="2279375" y="7744480"/>
            <a:ext cx="6864626" cy="954107"/>
          </a:xfrm>
          <a:prstGeom prst="rect">
            <a:avLst/>
          </a:prstGeom>
          <a:noFill/>
        </p:spPr>
        <p:txBody>
          <a:bodyPr wrap="square" lIns="108000" rIns="108000" rtlCol="0">
            <a:spAutoFit/>
          </a:bodyPr>
          <a:lstStyle/>
          <a:p>
            <a:r>
              <a:rPr lang="fr-FR" altLang="ko-KR" sz="2800" b="1" dirty="0">
                <a:latin typeface="Calibri" panose="020F0502020204030204" pitchFamily="34" charset="0"/>
                <a:ea typeface="Microsoft Sans Serif" panose="020B0604020202020204" pitchFamily="34" charset="0"/>
                <a:cs typeface="Calibri" panose="020F0502020204030204" pitchFamily="34" charset="0"/>
              </a:rPr>
              <a:t>6.- Qu'est-ce que le marché du travail et comment fonctionne-t-il ?</a:t>
            </a:r>
            <a:endParaRPr lang="ko-KR" alt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8113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0744200" cy="769441"/>
          </a:xfrm>
          <a:prstGeom prst="rect">
            <a:avLst/>
          </a:prstGeom>
          <a:noFill/>
        </p:spPr>
        <p:txBody>
          <a:bodyPr wrap="square" rtlCol="0">
            <a:spAutoFit/>
          </a:bodyPr>
          <a:lstStyle/>
          <a:p>
            <a:r>
              <a:rPr lang="fr-FR" sz="4400" b="1" dirty="0">
                <a:latin typeface="Calibri" panose="020F0502020204030204" pitchFamily="34" charset="0"/>
                <a:ea typeface="Microsoft Sans Serif" panose="020B0604020202020204" pitchFamily="34" charset="0"/>
                <a:cs typeface="Calibri" panose="020F0502020204030204" pitchFamily="34" charset="0"/>
              </a:rPr>
              <a:t>1. Qu'est-ce qu'un indicateur économique ?</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524000" y="2562880"/>
            <a:ext cx="11277600" cy="6555641"/>
          </a:xfrm>
          <a:prstGeom prst="rect">
            <a:avLst/>
          </a:prstGeom>
          <a:noFill/>
        </p:spPr>
        <p:txBody>
          <a:bodyPr wrap="square" rtlCol="0">
            <a:spAutoFit/>
          </a:bodyPr>
          <a:lstStyle/>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Les indicateurs économiques sont des données statistiques qui fournissent des informations sur l'état de l'économie, nous montrant, en plus de ses principales caractéristiques, comment elle évolue dans le temps, ce qui permet de faire des projections et des comparaisons entre différentes périodes et territoires.</a:t>
            </a:r>
          </a:p>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Les économistes utilisent ces indicateurs pour mesurer l'état passé et présent d'une économie et pour anticiper l'avenir. En bref, pour analyser l'économie et voir comment elle évolue. </a:t>
            </a:r>
          </a:p>
          <a:p>
            <a:pPr algn="just">
              <a:defRPr/>
            </a:pP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Certains des indicateurs économiques les plus pertinents sont les suivants:</a:t>
            </a:r>
          </a:p>
          <a:p>
            <a:pPr marL="457200" indent="-457200" algn="just">
              <a:buFontTx/>
              <a:buChar char="-"/>
              <a:defRPr/>
            </a:pPr>
            <a:r>
              <a:rPr lang="fr-FR" sz="2800" dirty="0">
                <a:latin typeface="Calibri" panose="020F0502020204030204" pitchFamily="34" charset="0"/>
                <a:ea typeface="Microsoft Sans Serif" panose="020B0604020202020204" pitchFamily="34" charset="0"/>
                <a:cs typeface="Calibri" panose="020F0502020204030204" pitchFamily="34" charset="0"/>
              </a:rPr>
              <a:t>Le produit intérieur brut (PIB)</a:t>
            </a:r>
          </a:p>
          <a:p>
            <a:pPr marL="457200" indent="-457200" algn="just">
              <a:buFontTx/>
              <a:buChar char="-"/>
              <a:defRPr/>
            </a:pPr>
            <a:r>
              <a:rPr lang="fr-FR" sz="2800" dirty="0">
                <a:latin typeface="Calibri" panose="020F0502020204030204" pitchFamily="34" charset="0"/>
                <a:ea typeface="Microsoft Sans Serif" panose="020B0604020202020204" pitchFamily="34" charset="0"/>
                <a:cs typeface="Calibri" panose="020F0502020204030204" pitchFamily="34" charset="0"/>
              </a:rPr>
              <a:t>L’inflation</a:t>
            </a:r>
          </a:p>
          <a:p>
            <a:pPr marL="457200" indent="-457200" algn="just">
              <a:buFontTx/>
              <a:buChar char="-"/>
              <a:defRPr/>
            </a:pPr>
            <a:r>
              <a:rPr lang="fr-FR" sz="2800" dirty="0">
                <a:latin typeface="Calibri" panose="020F0502020204030204" pitchFamily="34" charset="0"/>
                <a:ea typeface="Microsoft Sans Serif" panose="020B0604020202020204" pitchFamily="34" charset="0"/>
                <a:cs typeface="Calibri" panose="020F0502020204030204" pitchFamily="34" charset="0"/>
              </a:rPr>
              <a:t>Le taux de change</a:t>
            </a:r>
          </a:p>
          <a:p>
            <a:pPr marL="457200" indent="-457200" algn="just">
              <a:buFontTx/>
              <a:buChar char="-"/>
              <a:defRPr/>
            </a:pPr>
            <a:r>
              <a:rPr lang="fr-FR" sz="2800" dirty="0">
                <a:latin typeface="Calibri" panose="020F0502020204030204" pitchFamily="34" charset="0"/>
                <a:ea typeface="Microsoft Sans Serif" panose="020B0604020202020204" pitchFamily="34" charset="0"/>
                <a:cs typeface="Calibri" panose="020F0502020204030204" pitchFamily="34" charset="0"/>
              </a:rPr>
              <a:t>Le marché du travail</a:t>
            </a: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agen 6" descr="Icono&#10;&#10;Descripción generada automáticamente">
            <a:extLst>
              <a:ext uri="{FF2B5EF4-FFF2-40B4-BE49-F238E27FC236}">
                <a16:creationId xmlns:a16="http://schemas.microsoft.com/office/drawing/2014/main" id="{3815DBCD-2137-D53E-AB0E-5518DCB1ED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01600" y="2342732"/>
            <a:ext cx="4477168" cy="4477168"/>
          </a:xfrm>
          <a:prstGeom prst="rect">
            <a:avLst/>
          </a:prstGeom>
        </p:spPr>
      </p:pic>
    </p:spTree>
    <p:extLst>
      <p:ext uri="{BB962C8B-B14F-4D97-AF65-F5344CB8AC3E}">
        <p14:creationId xmlns:p14="http://schemas.microsoft.com/office/powerpoint/2010/main" val="109068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1446550"/>
          </a:xfrm>
          <a:prstGeom prst="rect">
            <a:avLst/>
          </a:prstGeom>
          <a:noFill/>
        </p:spPr>
        <p:txBody>
          <a:bodyPr wrap="square" rtlCol="0">
            <a:spAutoFit/>
          </a:bodyPr>
          <a:lstStyle/>
          <a:p>
            <a:r>
              <a:rPr lang="fr-FR" sz="4400" b="1" dirty="0">
                <a:latin typeface="Calibri" panose="020F0502020204030204" pitchFamily="34" charset="0"/>
                <a:ea typeface="Microsoft Sans Serif" panose="020B0604020202020204" pitchFamily="34" charset="0"/>
                <a:cs typeface="Calibri" panose="020F0502020204030204" pitchFamily="34" charset="0"/>
              </a:rPr>
              <a:t>2. Qu'est-ce que le produit intérieur brut (PIB) et à quoi </a:t>
            </a:r>
            <a:r>
              <a:rPr lang="fr-FR" sz="4400" b="1" dirty="0" err="1">
                <a:latin typeface="Calibri" panose="020F0502020204030204" pitchFamily="34" charset="0"/>
                <a:ea typeface="Microsoft Sans Serif" panose="020B0604020202020204" pitchFamily="34" charset="0"/>
                <a:cs typeface="Calibri" panose="020F0502020204030204" pitchFamily="34" charset="0"/>
              </a:rPr>
              <a:t>sert-il</a:t>
            </a:r>
            <a:r>
              <a:rPr lang="fr-FR" sz="4400" b="1" dirty="0">
                <a:latin typeface="Calibri" panose="020F0502020204030204" pitchFamily="34" charset="0"/>
                <a:ea typeface="Microsoft Sans Serif" panose="020B0604020202020204" pitchFamily="34" charset="0"/>
                <a:cs typeface="Calibri" panose="020F0502020204030204" pitchFamily="34" charset="0"/>
              </a:rPr>
              <a:t> ?</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314700"/>
            <a:ext cx="8610600" cy="5693866"/>
          </a:xfrm>
          <a:prstGeom prst="rect">
            <a:avLst/>
          </a:prstGeom>
          <a:noFill/>
        </p:spPr>
        <p:txBody>
          <a:bodyPr wrap="square" rtlCol="0">
            <a:spAutoFit/>
          </a:bodyPr>
          <a:lstStyle/>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Le produit intérieur brut (PIB) est la valeur monétaire des biens - denrées alimentaires, véhicules, machines ou textiles - et des services - santé, éducation, etc. - produits au niveau national pendant une période donnée. </a:t>
            </a:r>
          </a:p>
          <a:p>
            <a:pPr algn="just">
              <a:defRPr/>
            </a:pPr>
            <a:endParaRPr lang="fr-FR"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Peu importe que les organisations publiques ou privées qui les produisent soient locales ou étrangères, l'exigence est que le bien ou le service final soit réalisé dans le pays à analyser. </a:t>
            </a:r>
          </a:p>
          <a:p>
            <a:pPr algn="just">
              <a:defRPr/>
            </a:pPr>
            <a:endParaRPr lang="fr-FR"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Le PIB reflétera la valeur monétaire de tout ce qui atteint le consommateur final.</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2" name="Imagen 11" descr="Imagen que contiene Interfaz de usuario gráfica&#10;&#10;Descripción generada automáticamente">
            <a:extLst>
              <a:ext uri="{FF2B5EF4-FFF2-40B4-BE49-F238E27FC236}">
                <a16:creationId xmlns:a16="http://schemas.microsoft.com/office/drawing/2014/main" id="{399B3BB4-C1EE-1595-7EBB-46C7EF75D8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72800" y="3314700"/>
            <a:ext cx="5638800" cy="4030861"/>
          </a:xfrm>
          <a:prstGeom prst="rect">
            <a:avLst/>
          </a:prstGeom>
        </p:spPr>
      </p:pic>
    </p:spTree>
    <p:extLst>
      <p:ext uri="{BB962C8B-B14F-4D97-AF65-F5344CB8AC3E}">
        <p14:creationId xmlns:p14="http://schemas.microsoft.com/office/powerpoint/2010/main" val="3891054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1446550"/>
          </a:xfrm>
          <a:prstGeom prst="rect">
            <a:avLst/>
          </a:prstGeom>
          <a:noFill/>
        </p:spPr>
        <p:txBody>
          <a:bodyPr wrap="square" rtlCol="0">
            <a:spAutoFit/>
          </a:bodyPr>
          <a:lstStyle/>
          <a:p>
            <a:r>
              <a:rPr lang="fr-FR" sz="4400" b="1" dirty="0">
                <a:latin typeface="Calibri" panose="020F0502020204030204" pitchFamily="34" charset="0"/>
                <a:ea typeface="Microsoft Sans Serif" panose="020B0604020202020204" pitchFamily="34" charset="0"/>
                <a:cs typeface="Calibri" panose="020F0502020204030204" pitchFamily="34" charset="0"/>
              </a:rPr>
              <a:t>2. Qu'est-ce que le produit intérieur brut (PIB) et à quoi </a:t>
            </a:r>
            <a:r>
              <a:rPr lang="fr-FR" sz="4400" b="1" dirty="0" err="1">
                <a:latin typeface="Calibri" panose="020F0502020204030204" pitchFamily="34" charset="0"/>
                <a:ea typeface="Microsoft Sans Serif" panose="020B0604020202020204" pitchFamily="34" charset="0"/>
                <a:cs typeface="Calibri" panose="020F0502020204030204" pitchFamily="34" charset="0"/>
              </a:rPr>
              <a:t>sert-il</a:t>
            </a:r>
            <a:r>
              <a:rPr lang="fr-FR" sz="4400" b="1" dirty="0">
                <a:latin typeface="Calibri" panose="020F0502020204030204" pitchFamily="34" charset="0"/>
                <a:ea typeface="Microsoft Sans Serif" panose="020B0604020202020204" pitchFamily="34" charset="0"/>
                <a:cs typeface="Calibri" panose="020F0502020204030204" pitchFamily="34" charset="0"/>
              </a:rPr>
              <a:t> ?</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314700"/>
            <a:ext cx="8229600" cy="4401205"/>
          </a:xfrm>
          <a:prstGeom prst="rect">
            <a:avLst/>
          </a:prstGeom>
          <a:noFill/>
        </p:spPr>
        <p:txBody>
          <a:bodyPr wrap="square" rtlCol="0">
            <a:spAutoFit/>
          </a:bodyPr>
          <a:lstStyle/>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Par exemple, pour fabriquer un véhicule, des composants tels que les roues sont nécessaires. Pour calculer la valeur totale de la production, on ne prend pas en compte la valeur des roues séparément, mais uniquement la valeur du véhicule complet, afin d'éviter un double comptage. </a:t>
            </a:r>
          </a:p>
          <a:p>
            <a:pPr algn="just">
              <a:defRPr/>
            </a:pPr>
            <a:endParaRPr lang="fr-FR"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Pour éviter ces inconvénients et ces incohérences, seuls les biens et services finaux sont inclus dans le PIB, et non les biens et services intermédiaires.</a:t>
            </a:r>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Imagen 6" descr="Imagen de la pantalla de un video juego de un carro&#10;&#10;Descripción generada automáticamente con confianza baja">
            <a:extLst>
              <a:ext uri="{FF2B5EF4-FFF2-40B4-BE49-F238E27FC236}">
                <a16:creationId xmlns:a16="http://schemas.microsoft.com/office/drawing/2014/main" id="{C0737479-7F77-501F-F6D3-ACC8455A2E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3314700"/>
            <a:ext cx="6781800" cy="3629323"/>
          </a:xfrm>
          <a:prstGeom prst="rect">
            <a:avLst/>
          </a:prstGeom>
        </p:spPr>
      </p:pic>
    </p:spTree>
    <p:extLst>
      <p:ext uri="{BB962C8B-B14F-4D97-AF65-F5344CB8AC3E}">
        <p14:creationId xmlns:p14="http://schemas.microsoft.com/office/powerpoint/2010/main" val="489194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1446550"/>
          </a:xfrm>
          <a:prstGeom prst="rect">
            <a:avLst/>
          </a:prstGeom>
          <a:noFill/>
        </p:spPr>
        <p:txBody>
          <a:bodyPr wrap="square" rtlCol="0">
            <a:spAutoFit/>
          </a:bodyPr>
          <a:lstStyle/>
          <a:p>
            <a:r>
              <a:rPr lang="fr-FR" sz="4400" b="1" dirty="0">
                <a:latin typeface="Calibri" panose="020F0502020204030204" pitchFamily="34" charset="0"/>
                <a:ea typeface="Microsoft Sans Serif" panose="020B0604020202020204" pitchFamily="34" charset="0"/>
                <a:cs typeface="Calibri" panose="020F0502020204030204" pitchFamily="34" charset="0"/>
              </a:rPr>
              <a:t>2. Qu'est-ce que le produit intérieur brut (PIB) et à quoi </a:t>
            </a:r>
            <a:r>
              <a:rPr lang="fr-FR" sz="4400" b="1" dirty="0" err="1">
                <a:latin typeface="Calibri" panose="020F0502020204030204" pitchFamily="34" charset="0"/>
                <a:ea typeface="Microsoft Sans Serif" panose="020B0604020202020204" pitchFamily="34" charset="0"/>
                <a:cs typeface="Calibri" panose="020F0502020204030204" pitchFamily="34" charset="0"/>
              </a:rPr>
              <a:t>sert-il</a:t>
            </a:r>
            <a:r>
              <a:rPr lang="fr-FR" sz="4400" b="1" dirty="0">
                <a:latin typeface="Calibri" panose="020F0502020204030204" pitchFamily="34" charset="0"/>
                <a:ea typeface="Microsoft Sans Serif" panose="020B0604020202020204" pitchFamily="34" charset="0"/>
                <a:cs typeface="Calibri" panose="020F0502020204030204" pitchFamily="34" charset="0"/>
              </a:rPr>
              <a:t> ?</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314700"/>
            <a:ext cx="9601200" cy="4401205"/>
          </a:xfrm>
          <a:prstGeom prst="rect">
            <a:avLst/>
          </a:prstGeom>
          <a:noFill/>
        </p:spPr>
        <p:txBody>
          <a:bodyPr wrap="square" rtlCol="0">
            <a:spAutoFit/>
          </a:bodyPr>
          <a:lstStyle/>
          <a:p>
            <a:pPr algn="just">
              <a:defRPr/>
            </a:pPr>
            <a:r>
              <a:rPr lang="fr-FR" sz="2800" u="sng" dirty="0">
                <a:latin typeface="Calibri" panose="020F0502020204030204" pitchFamily="34" charset="0"/>
                <a:ea typeface="Microsoft Sans Serif" panose="020B0604020202020204" pitchFamily="34" charset="0"/>
                <a:cs typeface="Calibri" panose="020F0502020204030204" pitchFamily="34" charset="0"/>
              </a:rPr>
              <a:t>A quoi sert le PIB ?</a:t>
            </a:r>
          </a:p>
          <a:p>
            <a:pPr algn="just">
              <a:defRPr/>
            </a:pP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La valeur absolue du PIB est utilisée pour comparer la taille économique des pays, des zones de libre-échange ou des continents. En outre, son évolution est cruciale pour qu'un marché puisse se comparer à lui-même dans le temps : le taux de variation annuel du produit intérieur brut par rapport à l'année précédente est le principal indicateur de la santé d'une économie.</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Imagen 3" descr="Dibujo de una persona&#10;&#10;Descripción generada automáticamente con confianza baja">
            <a:extLst>
              <a:ext uri="{FF2B5EF4-FFF2-40B4-BE49-F238E27FC236}">
                <a16:creationId xmlns:a16="http://schemas.microsoft.com/office/drawing/2014/main" id="{3B544DB1-2F63-7468-CB15-218F0FD8E6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06000" y="5143500"/>
            <a:ext cx="7772400" cy="3886200"/>
          </a:xfrm>
          <a:prstGeom prst="rect">
            <a:avLst/>
          </a:prstGeom>
        </p:spPr>
      </p:pic>
    </p:spTree>
    <p:extLst>
      <p:ext uri="{BB962C8B-B14F-4D97-AF65-F5344CB8AC3E}">
        <p14:creationId xmlns:p14="http://schemas.microsoft.com/office/powerpoint/2010/main" val="307472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2344400" cy="1446550"/>
          </a:xfrm>
          <a:prstGeom prst="rect">
            <a:avLst/>
          </a:prstGeom>
          <a:noFill/>
        </p:spPr>
        <p:txBody>
          <a:bodyPr wrap="square" rtlCol="0">
            <a:spAutoFit/>
          </a:bodyPr>
          <a:lstStyle/>
          <a:p>
            <a:r>
              <a:rPr lang="fr-FR" sz="4400" b="1" dirty="0">
                <a:latin typeface="Calibri" panose="020F0502020204030204" pitchFamily="34" charset="0"/>
                <a:ea typeface="Microsoft Sans Serif" panose="020B0604020202020204" pitchFamily="34" charset="0"/>
                <a:cs typeface="Calibri" panose="020F0502020204030204" pitchFamily="34" charset="0"/>
              </a:rPr>
              <a:t>2. Qu'est-ce que le produit intérieur brut (PIB) et à quoi </a:t>
            </a:r>
            <a:r>
              <a:rPr lang="fr-FR" sz="4400" b="1" dirty="0" err="1">
                <a:latin typeface="Calibri" panose="020F0502020204030204" pitchFamily="34" charset="0"/>
                <a:ea typeface="Microsoft Sans Serif" panose="020B0604020202020204" pitchFamily="34" charset="0"/>
                <a:cs typeface="Calibri" panose="020F0502020204030204" pitchFamily="34" charset="0"/>
              </a:rPr>
              <a:t>sert-il</a:t>
            </a:r>
            <a:r>
              <a:rPr lang="fr-FR" sz="4400" b="1" dirty="0">
                <a:latin typeface="Calibri" panose="020F0502020204030204" pitchFamily="34" charset="0"/>
                <a:ea typeface="Microsoft Sans Serif" panose="020B0604020202020204" pitchFamily="34" charset="0"/>
                <a:cs typeface="Calibri" panose="020F0502020204030204" pitchFamily="34" charset="0"/>
              </a:rPr>
              <a:t> ?</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3314700"/>
            <a:ext cx="9525000" cy="4832092"/>
          </a:xfrm>
          <a:prstGeom prst="rect">
            <a:avLst/>
          </a:prstGeom>
          <a:noFill/>
        </p:spPr>
        <p:txBody>
          <a:bodyPr wrap="square" rtlCol="0">
            <a:spAutoFit/>
          </a:bodyPr>
          <a:lstStyle/>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Une augmentation du PIB reflète une augmentation de l'activité économique. Si l'activité économique est en plein essor, cela signifie que le chômage a tendance à diminuer et que le revenu par habitant augmente. Cela entraîne à son tour une croissance économique, car les citoyens et les entreprises seront plus enclins à dépenser qu'à épargner.  En outre, à la suite d'une augmentation du PIB, les recettes fiscales de l'État ont tendance à augmenter, car le gouvernement perçoit davantage d'impôts et peut donc affecter ces montants à des postes de dépenses.</a:t>
            </a:r>
          </a:p>
          <a:p>
            <a:pPr>
              <a:defRPr/>
            </a:pPr>
            <a:endParaRPr lang="en-GB" sz="2800" dirty="0">
              <a:latin typeface="Calibri" panose="020F0502020204030204" pitchFamily="34" charset="0"/>
              <a:ea typeface="Microsoft Sans Serif" panose="020B0604020202020204" pitchFamily="34" charset="0"/>
              <a:cs typeface="Calibri" panose="020F050202020403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Imagen 4" descr="Imagen que contiene juguete, lego, reloj&#10;&#10;Descripción generada automáticamente">
            <a:extLst>
              <a:ext uri="{FF2B5EF4-FFF2-40B4-BE49-F238E27FC236}">
                <a16:creationId xmlns:a16="http://schemas.microsoft.com/office/drawing/2014/main" id="{12CD11B9-DDFE-B52C-F4FC-2B554685AE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11000" y="3314700"/>
            <a:ext cx="5691618" cy="3201536"/>
          </a:xfrm>
          <a:prstGeom prst="rect">
            <a:avLst/>
          </a:prstGeom>
        </p:spPr>
      </p:pic>
      <p:sp>
        <p:nvSpPr>
          <p:cNvPr id="7" name="CuadroTexto 6">
            <a:extLst>
              <a:ext uri="{FF2B5EF4-FFF2-40B4-BE49-F238E27FC236}">
                <a16:creationId xmlns:a16="http://schemas.microsoft.com/office/drawing/2014/main" id="{58B07EED-DCE9-9566-40CA-C045A4C07D32}"/>
              </a:ext>
            </a:extLst>
          </p:cNvPr>
          <p:cNvSpPr txBox="1"/>
          <p:nvPr/>
        </p:nvSpPr>
        <p:spPr>
          <a:xfrm>
            <a:off x="1600200" y="7487544"/>
            <a:ext cx="15902418" cy="954107"/>
          </a:xfrm>
          <a:prstGeom prst="rect">
            <a:avLst/>
          </a:prstGeom>
          <a:noFill/>
        </p:spPr>
        <p:txBody>
          <a:bodyPr wrap="square">
            <a:spAutoFit/>
          </a:bodyPr>
          <a:lstStyle/>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Les variations trimestrielles du PIB sont également très importantes : en Europe, un pays entre en récession technique lorsque son PIB baisse pendant deux trimestres consécutifs par rapport au trimestre précédent.</a:t>
            </a:r>
            <a:endParaRPr lang="en-GB" altLang="es-ES" sz="2800" dirty="0">
              <a:latin typeface="Calibri" panose="020F0502020204030204" pitchFamily="34" charset="0"/>
              <a:ea typeface="Microsoft Sans Serif" panose="020B0604020202020204" pitchFamily="34" charset="0"/>
              <a:cs typeface="Calibri" panose="020F0502020204030204" pitchFamily="34" charset="0"/>
            </a:endParaRPr>
          </a:p>
        </p:txBody>
      </p:sp>
    </p:spTree>
    <p:extLst>
      <p:ext uri="{BB962C8B-B14F-4D97-AF65-F5344CB8AC3E}">
        <p14:creationId xmlns:p14="http://schemas.microsoft.com/office/powerpoint/2010/main" val="1885069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13335000" cy="769441"/>
          </a:xfrm>
          <a:prstGeom prst="rect">
            <a:avLst/>
          </a:prstGeom>
          <a:noFill/>
        </p:spPr>
        <p:txBody>
          <a:bodyPr wrap="square" rtlCol="0">
            <a:spAutoFit/>
          </a:bodyPr>
          <a:lstStyle/>
          <a:p>
            <a:r>
              <a:rPr lang="fr-FR" sz="4400" b="1" dirty="0">
                <a:latin typeface="Calibri" panose="020F0502020204030204" pitchFamily="34" charset="0"/>
                <a:ea typeface="Microsoft Sans Serif" panose="020B0604020202020204" pitchFamily="34" charset="0"/>
                <a:cs typeface="Calibri" panose="020F0502020204030204" pitchFamily="34" charset="0"/>
              </a:rPr>
              <a:t>3. Qu'est-ce que l'inflation et comment la mesure-t-on ?</a:t>
            </a:r>
            <a:endParaRPr lang="es-ES" sz="4400" b="1" dirty="0">
              <a:latin typeface="Calibri" panose="020F0502020204030204" pitchFamily="34" charset="0"/>
              <a:ea typeface="Microsoft Sans Serif" panose="020B0604020202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6C8B894F-17B3-41CA-B7A0-A3081483AF7F}"/>
              </a:ext>
            </a:extLst>
          </p:cNvPr>
          <p:cNvSpPr txBox="1"/>
          <p:nvPr/>
        </p:nvSpPr>
        <p:spPr>
          <a:xfrm>
            <a:off x="1600200" y="2628900"/>
            <a:ext cx="7391400" cy="4401205"/>
          </a:xfrm>
          <a:prstGeom prst="rect">
            <a:avLst/>
          </a:prstGeom>
          <a:noFill/>
        </p:spPr>
        <p:txBody>
          <a:bodyPr wrap="square" rtlCol="0">
            <a:spAutoFit/>
          </a:bodyPr>
          <a:lstStyle/>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L'inflation est l'augmentation généralisée et durable des prix des biens et services dans un pays sur une période donnée. </a:t>
            </a:r>
          </a:p>
          <a:p>
            <a:pPr algn="just">
              <a:defRPr/>
            </a:pPr>
            <a:endParaRPr lang="fr-FR" sz="2800" dirty="0">
              <a:latin typeface="Calibri" panose="020F0502020204030204" pitchFamily="34" charset="0"/>
              <a:ea typeface="Microsoft Sans Serif" panose="020B0604020202020204" pitchFamily="34" charset="0"/>
              <a:cs typeface="Calibri" panose="020F0502020204030204" pitchFamily="34" charset="0"/>
            </a:endParaRPr>
          </a:p>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Elle entraîne une perte de pouvoir d'achat, car la valeur de la monnaie se déprécie. </a:t>
            </a:r>
          </a:p>
          <a:p>
            <a:pPr algn="just">
              <a:defRPr/>
            </a:pPr>
            <a:r>
              <a:rPr lang="fr-FR" sz="2800" dirty="0">
                <a:latin typeface="Calibri" panose="020F0502020204030204" pitchFamily="34" charset="0"/>
                <a:ea typeface="Microsoft Sans Serif" panose="020B0604020202020204" pitchFamily="34" charset="0"/>
                <a:cs typeface="Calibri" panose="020F0502020204030204" pitchFamily="34" charset="0"/>
              </a:rPr>
              <a:t>Autrement dit, l'inflation fait que votre argent vaut de moins en moins cher. Par conséquent, demain, vous pourrez acheter moins de choses qu'aujourd'hui avec le même argent. </a:t>
            </a:r>
            <a:endParaRPr lang="en-GB" sz="2800" dirty="0">
              <a:latin typeface="Calibri" panose="020F0502020204030204" pitchFamily="34" charset="0"/>
              <a:ea typeface="Microsoft Sans Serif" panose="020B0604020202020204" pitchFamily="34" charset="0"/>
              <a:cs typeface="Calibri" panose="020F0502020204030204" pitchFamily="34" charset="0"/>
            </a:endParaRPr>
          </a:p>
        </p:txBody>
      </p:sp>
      <p:pic>
        <p:nvPicPr>
          <p:cNvPr id="5" name="Imagen 4" descr="Imagen que contiene Icono&#10;&#10;Descripción generada automáticamente">
            <a:extLst>
              <a:ext uri="{FF2B5EF4-FFF2-40B4-BE49-F238E27FC236}">
                <a16:creationId xmlns:a16="http://schemas.microsoft.com/office/drawing/2014/main" id="{82F9D5A5-FD87-A65D-7565-4AD4192CD4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87000" y="2781300"/>
            <a:ext cx="5943600" cy="4248745"/>
          </a:xfrm>
          <a:prstGeom prst="rect">
            <a:avLst/>
          </a:prstGeom>
        </p:spPr>
      </p:pic>
    </p:spTree>
    <p:extLst>
      <p:ext uri="{BB962C8B-B14F-4D97-AF65-F5344CB8AC3E}">
        <p14:creationId xmlns:p14="http://schemas.microsoft.com/office/powerpoint/2010/main" val="2900321304"/>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TotalTime>
  <Words>2534</Words>
  <Application>Microsoft Office PowerPoint</Application>
  <PresentationFormat>Personnalisé</PresentationFormat>
  <Paragraphs>156</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24</vt:i4>
      </vt:variant>
    </vt:vector>
  </HeadingPairs>
  <TitlesOfParts>
    <vt:vector size="31" baseType="lpstr">
      <vt:lpstr>Arial</vt:lpstr>
      <vt:lpstr>Calibri</vt:lpstr>
      <vt:lpstr>Calibri Light</vt:lpstr>
      <vt:lpstr>Microsoft Sans Serif</vt:lpstr>
      <vt:lpstr>Times New Roman</vt:lpstr>
      <vt:lpstr>Diseño personalizado</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FLY - PPT TEMPLATE</dc:title>
  <dc:creator>Monia Coppola</dc:creator>
  <cp:keywords>DAE4gifLBQE,BAEXurJiHZU</cp:keywords>
  <cp:lastModifiedBy>Ariane Girault</cp:lastModifiedBy>
  <cp:revision>96</cp:revision>
  <dcterms:created xsi:type="dcterms:W3CDTF">2022-02-16T10:54:20Z</dcterms:created>
  <dcterms:modified xsi:type="dcterms:W3CDTF">2022-12-23T10:20:33Z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2022-02-16T00:00:00Z</vt:filetime>
  </property>
  <property fmtid="{D5CDD505-2E9C-101B-9397-08002B2CF9AE}" pid="3" name="Creator">
    <vt:lpwstr>Canva</vt:lpwstr>
  </property>
  <property fmtid="{D5CDD505-2E9C-101B-9397-08002B2CF9AE}" pid="4" name="LastSaved">
    <vt:filetime>2022-02-16T00:00:00Z</vt:filetime>
  </property>
</Properties>
</file>