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0" y="1381124"/>
                </a:moveTo>
                <a:lnTo>
                  <a:pt x="0" y="1381124"/>
                </a:lnTo>
                <a:lnTo>
                  <a:pt x="0" y="0"/>
                </a:lnTo>
                <a:lnTo>
                  <a:pt x="18287240" y="0"/>
                </a:lnTo>
                <a:lnTo>
                  <a:pt x="18287240" y="1381124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1" y="9265523"/>
            <a:ext cx="3152773" cy="6667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856528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8" y="0"/>
                </a:lnTo>
              </a:path>
            </a:pathLst>
          </a:custGeom>
          <a:ln w="85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394" y="1028700"/>
            <a:ext cx="2606057" cy="761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0825" y="1576339"/>
            <a:ext cx="152463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3225" y="3194609"/>
            <a:ext cx="1494155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6183" y="9244445"/>
            <a:ext cx="11301730" cy="46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" y="8950631"/>
            <a:ext cx="18287365" cy="1337945"/>
          </a:xfrm>
          <a:custGeom>
            <a:avLst/>
            <a:gdLst/>
            <a:ahLst/>
            <a:cxnLst/>
            <a:rect l="l" t="t" r="r" b="b"/>
            <a:pathLst>
              <a:path w="18287365" h="1337945">
                <a:moveTo>
                  <a:pt x="0" y="1337503"/>
                </a:moveTo>
                <a:lnTo>
                  <a:pt x="18287240" y="1337503"/>
                </a:lnTo>
                <a:lnTo>
                  <a:pt x="18287240" y="0"/>
                </a:lnTo>
                <a:lnTo>
                  <a:pt x="0" y="0"/>
                </a:lnTo>
                <a:lnTo>
                  <a:pt x="0" y="1337503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2" y="6698528"/>
            <a:ext cx="666748" cy="178117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864931"/>
            <a:ext cx="18288000" cy="85725"/>
          </a:xfrm>
          <a:custGeom>
            <a:avLst/>
            <a:gdLst/>
            <a:ahLst/>
            <a:cxnLst/>
            <a:rect l="l" t="t" r="r" b="b"/>
            <a:pathLst>
              <a:path w="18288000" h="85725">
                <a:moveTo>
                  <a:pt x="0" y="0"/>
                </a:moveTo>
                <a:lnTo>
                  <a:pt x="18287742" y="0"/>
                </a:lnTo>
                <a:lnTo>
                  <a:pt x="18287742" y="85699"/>
                </a:lnTo>
                <a:lnTo>
                  <a:pt x="0" y="85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1" y="9265523"/>
            <a:ext cx="3152773" cy="6667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773" y="1660699"/>
            <a:ext cx="7150196" cy="2095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12940" y="4038644"/>
            <a:ext cx="1634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latin typeface="Tahoma"/>
                <a:cs typeface="Tahoma"/>
              </a:rPr>
              <a:t>ﬂy-project.eu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46091" y="5449316"/>
            <a:ext cx="10194290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Calibri"/>
                <a:cs typeface="Calibri"/>
              </a:rPr>
              <a:t>Options</a:t>
            </a:r>
            <a:r>
              <a:rPr sz="4800" b="1" spc="-2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de</a:t>
            </a:r>
            <a:r>
              <a:rPr sz="4800" b="1" spc="-1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financement,</a:t>
            </a:r>
            <a:r>
              <a:rPr sz="4800" b="1" spc="-15" dirty="0">
                <a:latin typeface="Calibri"/>
                <a:cs typeface="Calibri"/>
              </a:rPr>
              <a:t> crédits </a:t>
            </a:r>
            <a:r>
              <a:rPr sz="4800" b="1" spc="-20" dirty="0">
                <a:latin typeface="Calibri"/>
                <a:cs typeface="Calibri"/>
              </a:rPr>
              <a:t>et</a:t>
            </a:r>
            <a:r>
              <a:rPr sz="4800" b="1" spc="-15" dirty="0">
                <a:latin typeface="Calibri"/>
                <a:cs typeface="Calibri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prêts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4800" b="1" spc="-25" dirty="0">
                <a:latin typeface="Calibri"/>
                <a:cs typeface="Calibri"/>
              </a:rPr>
              <a:t>Partenaire: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Université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de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Malaga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108083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15" dirty="0"/>
              <a:t> </a:t>
            </a:r>
            <a:r>
              <a:rPr spc="-5" dirty="0"/>
              <a:t>Quelle</a:t>
            </a:r>
            <a:r>
              <a:rPr spc="-10" dirty="0"/>
              <a:t> </a:t>
            </a:r>
            <a:r>
              <a:rPr spc="-20" dirty="0"/>
              <a:t>est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20" dirty="0"/>
              <a:t>différence</a:t>
            </a:r>
            <a:r>
              <a:rPr spc="-5" dirty="0"/>
              <a:t> </a:t>
            </a:r>
            <a:r>
              <a:rPr spc="-25" dirty="0"/>
              <a:t>entre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15" dirty="0"/>
              <a:t>et</a:t>
            </a:r>
            <a:r>
              <a:rPr spc="-10" dirty="0"/>
              <a:t> un </a:t>
            </a:r>
            <a:r>
              <a:rPr spc="-980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1263" y="3554476"/>
            <a:ext cx="66890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contrat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prêt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marR="180340" indent="-33782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800" spc="-35" dirty="0">
                <a:latin typeface="Calibri"/>
                <a:cs typeface="Calibri"/>
              </a:rPr>
              <a:t>Vous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recevrez</a:t>
            </a:r>
            <a:r>
              <a:rPr sz="2800" spc="-5" dirty="0">
                <a:latin typeface="Calibri"/>
                <a:cs typeface="Calibri"/>
              </a:rPr>
              <a:t> le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convenu</a:t>
            </a:r>
            <a:r>
              <a:rPr sz="2800" spc="-5" dirty="0">
                <a:latin typeface="Calibri"/>
                <a:cs typeface="Calibri"/>
              </a:rPr>
              <a:t> en une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seule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5" dirty="0">
                <a:latin typeface="Calibri"/>
                <a:cs typeface="Calibri"/>
              </a:rPr>
              <a:t> début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25" dirty="0">
                <a:latin typeface="Calibri"/>
                <a:cs typeface="Calibri"/>
              </a:rPr>
              <a:t>contrat.</a:t>
            </a:r>
            <a:endParaRPr sz="2800">
              <a:latin typeface="Calibri"/>
              <a:cs typeface="Calibri"/>
            </a:endParaRPr>
          </a:p>
          <a:p>
            <a:pPr marL="469900" marR="5080" indent="-33782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800" spc="-35" dirty="0">
                <a:latin typeface="Calibri"/>
                <a:cs typeface="Calibri"/>
              </a:rPr>
              <a:t>Vous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devrez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l’argent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intérêts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nourriture </a:t>
            </a:r>
            <a:r>
              <a:rPr sz="2800" spc="-5" dirty="0">
                <a:latin typeface="Calibri"/>
                <a:cs typeface="Calibri"/>
              </a:rPr>
              <a:t>dans les </a:t>
            </a:r>
            <a:r>
              <a:rPr sz="2800" spc="-10" dirty="0">
                <a:latin typeface="Calibri"/>
                <a:cs typeface="Calibri"/>
              </a:rPr>
              <a:t>conditions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convenues.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3390900"/>
            <a:ext cx="4688742" cy="4686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4855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45" dirty="0"/>
              <a:t> </a:t>
            </a:r>
            <a:r>
              <a:rPr spc="-10" dirty="0"/>
              <a:t>Modalités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40" dirty="0"/>
              <a:t> </a:t>
            </a:r>
            <a:r>
              <a:rPr spc="-20" dirty="0"/>
              <a:t>prêt.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7025" y="2574051"/>
            <a:ext cx="9083675" cy="599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" algn="just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Bien </a:t>
            </a:r>
            <a:r>
              <a:rPr sz="2800" spc="-5" dirty="0">
                <a:latin typeface="Calibri"/>
                <a:cs typeface="Calibri"/>
              </a:rPr>
              <a:t>qu’il </a:t>
            </a:r>
            <a:r>
              <a:rPr sz="2800" spc="-25" dirty="0">
                <a:latin typeface="Calibri"/>
                <a:cs typeface="Calibri"/>
              </a:rPr>
              <a:t>existe </a:t>
            </a:r>
            <a:r>
              <a:rPr sz="2800" spc="-20" dirty="0">
                <a:latin typeface="Calibri"/>
                <a:cs typeface="Calibri"/>
              </a:rPr>
              <a:t>différents </a:t>
            </a:r>
            <a:r>
              <a:rPr sz="2800" spc="-10" dirty="0">
                <a:latin typeface="Calibri"/>
                <a:cs typeface="Calibri"/>
              </a:rPr>
              <a:t>types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prêts, </a:t>
            </a:r>
            <a:r>
              <a:rPr sz="2800" spc="-5" dirty="0">
                <a:latin typeface="Calibri"/>
                <a:cs typeface="Calibri"/>
              </a:rPr>
              <a:t>ils se </a:t>
            </a:r>
            <a:r>
              <a:rPr sz="2800" spc="-10" dirty="0">
                <a:latin typeface="Calibri"/>
                <a:cs typeface="Calibri"/>
              </a:rPr>
              <a:t>répartissent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deux </a:t>
            </a:r>
            <a:r>
              <a:rPr sz="2800" spc="-10" dirty="0">
                <a:latin typeface="Calibri"/>
                <a:cs typeface="Calibri"/>
              </a:rPr>
              <a:t>grandes </a:t>
            </a:r>
            <a:r>
              <a:rPr sz="2800" spc="-15" dirty="0">
                <a:latin typeface="Calibri"/>
                <a:cs typeface="Calibri"/>
              </a:rPr>
              <a:t>catégories </a:t>
            </a:r>
            <a:r>
              <a:rPr sz="2800" dirty="0">
                <a:latin typeface="Calibri"/>
                <a:cs typeface="Calibri"/>
              </a:rPr>
              <a:t>appelées </a:t>
            </a:r>
            <a:r>
              <a:rPr sz="2800" spc="-15" dirty="0">
                <a:latin typeface="Calibri"/>
                <a:cs typeface="Calibri"/>
              </a:rPr>
              <a:t>prêts </a:t>
            </a:r>
            <a:r>
              <a:rPr sz="2800" spc="-10" dirty="0">
                <a:latin typeface="Calibri"/>
                <a:cs typeface="Calibri"/>
              </a:rPr>
              <a:t>personnels et </a:t>
            </a:r>
            <a:r>
              <a:rPr sz="2800" spc="-20" dirty="0">
                <a:latin typeface="Calibri"/>
                <a:cs typeface="Calibri"/>
              </a:rPr>
              <a:t>prêts </a:t>
            </a:r>
            <a:r>
              <a:rPr sz="2800" spc="-15" dirty="0">
                <a:latin typeface="Calibri"/>
                <a:cs typeface="Calibri"/>
              </a:rPr>
              <a:t> hypothécaires.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Prêts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personnels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Ce </a:t>
            </a:r>
            <a:r>
              <a:rPr sz="2800" spc="-1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normalement </a:t>
            </a:r>
            <a:r>
              <a:rPr sz="2800" spc="-5" dirty="0">
                <a:latin typeface="Calibri"/>
                <a:cs typeface="Calibri"/>
              </a:rPr>
              <a:t>utilisé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 </a:t>
            </a:r>
            <a:r>
              <a:rPr sz="2800" spc="-35" dirty="0">
                <a:latin typeface="Calibri"/>
                <a:cs typeface="Calibri"/>
              </a:rPr>
              <a:t>l’achat</a:t>
            </a:r>
            <a:r>
              <a:rPr sz="2800" spc="-5" dirty="0">
                <a:latin typeface="Calibri"/>
                <a:cs typeface="Calibri"/>
              </a:rPr>
              <a:t> de biens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services de </a:t>
            </a:r>
            <a:r>
              <a:rPr sz="2800" spc="-10" dirty="0">
                <a:latin typeface="Calibri"/>
                <a:cs typeface="Calibri"/>
              </a:rPr>
              <a:t>consommation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voiture,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35" dirty="0">
                <a:latin typeface="Calibri"/>
                <a:cs typeface="Calibri"/>
              </a:rPr>
              <a:t>ordinateur,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l’ameublement </a:t>
            </a:r>
            <a:r>
              <a:rPr sz="2800" spc="-5" dirty="0">
                <a:latin typeface="Calibri"/>
                <a:cs typeface="Calibri"/>
              </a:rPr>
              <a:t>de la maison, partir en </a:t>
            </a:r>
            <a:r>
              <a:rPr sz="2800" spc="-10" dirty="0">
                <a:latin typeface="Calibri"/>
                <a:cs typeface="Calibri"/>
              </a:rPr>
              <a:t>vacances, étudier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5" dirty="0">
                <a:latin typeface="Calibri"/>
                <a:cs typeface="Calibri"/>
              </a:rPr>
              <a:t>l’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étranger...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les </a:t>
            </a:r>
            <a:r>
              <a:rPr sz="2800" dirty="0">
                <a:latin typeface="Calibri"/>
                <a:cs typeface="Calibri"/>
              </a:rPr>
              <a:t>appelle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prêts</a:t>
            </a:r>
            <a:r>
              <a:rPr sz="2800" spc="-10" dirty="0">
                <a:latin typeface="Calibri"/>
                <a:cs typeface="Calibri"/>
              </a:rPr>
              <a:t> personnels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parce</a:t>
            </a:r>
            <a:r>
              <a:rPr sz="2800" spc="-5" dirty="0">
                <a:latin typeface="Calibri"/>
                <a:cs typeface="Calibri"/>
              </a:rPr>
              <a:t> qu’ils </a:t>
            </a:r>
            <a:r>
              <a:rPr sz="2800" spc="-15" dirty="0">
                <a:latin typeface="Calibri"/>
                <a:cs typeface="Calibri"/>
              </a:rPr>
              <a:t>ont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notre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garantie</a:t>
            </a:r>
            <a:r>
              <a:rPr sz="2800" spc="-10" dirty="0">
                <a:latin typeface="Calibri"/>
                <a:cs typeface="Calibri"/>
              </a:rPr>
              <a:t> personnelle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présente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future.</a:t>
            </a:r>
            <a:r>
              <a:rPr sz="2800" spc="-5" dirty="0">
                <a:latin typeface="Calibri"/>
                <a:cs typeface="Calibri"/>
              </a:rPr>
              <a:t> Cela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signifie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 base 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sur </a:t>
            </a:r>
            <a:r>
              <a:rPr sz="2800" spc="-30" dirty="0">
                <a:latin typeface="Calibri"/>
                <a:cs typeface="Calibri"/>
              </a:rPr>
              <a:t>l’engagement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client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payer.</a:t>
            </a:r>
            <a:r>
              <a:rPr sz="2800" spc="-10" dirty="0">
                <a:latin typeface="Calibri"/>
                <a:cs typeface="Calibri"/>
              </a:rPr>
              <a:t> Il </a:t>
            </a:r>
            <a:r>
              <a:rPr sz="2800" spc="-5" dirty="0">
                <a:latin typeface="Calibri"/>
                <a:cs typeface="Calibri"/>
              </a:rPr>
              <a:t> peut</a:t>
            </a:r>
            <a:r>
              <a:rPr sz="2800" spc="-10" dirty="0">
                <a:latin typeface="Calibri"/>
                <a:cs typeface="Calibri"/>
              </a:rPr>
              <a:t> également inclure</a:t>
            </a:r>
            <a:r>
              <a:rPr sz="2800" spc="-5" dirty="0">
                <a:latin typeface="Calibri"/>
                <a:cs typeface="Calibri"/>
              </a:rPr>
              <a:t> des </a:t>
            </a:r>
            <a:r>
              <a:rPr sz="2800" spc="-25" dirty="0">
                <a:latin typeface="Calibri"/>
                <a:cs typeface="Calibri"/>
              </a:rPr>
              <a:t>garants.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raison</a:t>
            </a:r>
            <a:r>
              <a:rPr sz="2800" spc="-5" dirty="0">
                <a:latin typeface="Calibri"/>
                <a:cs typeface="Calibri"/>
              </a:rPr>
              <a:t> du risque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élevé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impliqué dans </a:t>
            </a:r>
            <a:r>
              <a:rPr sz="2800" spc="-25" dirty="0">
                <a:latin typeface="Calibri"/>
                <a:cs typeface="Calibri"/>
              </a:rPr>
              <a:t>cette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opération,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ils </a:t>
            </a:r>
            <a:r>
              <a:rPr sz="2800" spc="-15" dirty="0">
                <a:latin typeface="Calibri"/>
                <a:cs typeface="Calibri"/>
              </a:rPr>
              <a:t>ont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généralement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taux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 élevé.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3046411"/>
            <a:ext cx="6733123" cy="4194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4855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45" dirty="0"/>
              <a:t> </a:t>
            </a:r>
            <a:r>
              <a:rPr spc="-10" dirty="0"/>
              <a:t>Modalités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40" dirty="0"/>
              <a:t> </a:t>
            </a:r>
            <a:r>
              <a:rPr spc="-20" dirty="0"/>
              <a:t>prêt.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7025" y="2574056"/>
            <a:ext cx="9369425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Prêts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hypothécaires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s’agit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destinés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financer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l’achat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restauration </a:t>
            </a:r>
            <a:r>
              <a:rPr sz="2800" spc="-20" dirty="0">
                <a:latin typeface="Calibri"/>
                <a:cs typeface="Calibri"/>
              </a:rPr>
              <a:t> d’un</a:t>
            </a:r>
            <a:r>
              <a:rPr sz="2800" spc="-10" dirty="0">
                <a:latin typeface="Calibri"/>
                <a:cs typeface="Calibri"/>
              </a:rPr>
              <a:t> logement. </a:t>
            </a:r>
            <a:r>
              <a:rPr sz="2800" spc="-5" dirty="0">
                <a:latin typeface="Calibri"/>
                <a:cs typeface="Calibri"/>
              </a:rPr>
              <a:t>Ce </a:t>
            </a:r>
            <a:r>
              <a:rPr sz="2800" spc="-1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financement,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plus d’impliquer des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sommes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d’argent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plus </a:t>
            </a:r>
            <a:r>
              <a:rPr sz="2800" spc="-15" dirty="0">
                <a:latin typeface="Calibri"/>
                <a:cs typeface="Calibri"/>
              </a:rPr>
              <a:t>importantes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 les </a:t>
            </a:r>
            <a:r>
              <a:rPr sz="2800" spc="-15" dirty="0">
                <a:latin typeface="Calibri"/>
                <a:cs typeface="Calibri"/>
              </a:rPr>
              <a:t>prêts </a:t>
            </a:r>
            <a:r>
              <a:rPr sz="2800" spc="-10" dirty="0">
                <a:latin typeface="Calibri"/>
                <a:cs typeface="Calibri"/>
              </a:rPr>
              <a:t>personnels,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réelle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d’autres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termes,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 </a:t>
            </a:r>
            <a:r>
              <a:rPr sz="2800" spc="-15" dirty="0">
                <a:latin typeface="Calibri"/>
                <a:cs typeface="Calibri"/>
              </a:rPr>
              <a:t>rembourse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 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 peut </a:t>
            </a:r>
            <a:r>
              <a:rPr sz="2800" spc="-15" dirty="0">
                <a:latin typeface="Calibri"/>
                <a:cs typeface="Calibri"/>
              </a:rPr>
              <a:t>vendre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bien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hypothéqué </a:t>
            </a:r>
            <a:r>
              <a:rPr sz="2800" spc="-5" dirty="0">
                <a:latin typeface="Calibri"/>
                <a:cs typeface="Calibri"/>
              </a:rPr>
              <a:t>pour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dette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devenir </a:t>
            </a:r>
            <a:r>
              <a:rPr sz="2800" spc="-15" dirty="0">
                <a:latin typeface="Calibri"/>
                <a:cs typeface="Calibri"/>
              </a:rPr>
              <a:t>propriétaire</a:t>
            </a:r>
            <a:r>
              <a:rPr sz="2800" spc="-5" dirty="0">
                <a:latin typeface="Calibri"/>
                <a:cs typeface="Calibri"/>
              </a:rPr>
              <a:t> du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bien.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1016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Ainsi, </a:t>
            </a:r>
            <a:r>
              <a:rPr sz="2800" spc="-10" dirty="0">
                <a:latin typeface="Calibri"/>
                <a:cs typeface="Calibri"/>
              </a:rPr>
              <a:t>comme</a:t>
            </a:r>
            <a:r>
              <a:rPr sz="2800" spc="-5" dirty="0">
                <a:latin typeface="Calibri"/>
                <a:cs typeface="Calibri"/>
              </a:rPr>
              <a:t> il dispose </a:t>
            </a:r>
            <a:r>
              <a:rPr sz="2800" spc="-15" dirty="0">
                <a:latin typeface="Calibri"/>
                <a:cs typeface="Calibri"/>
              </a:rPr>
              <a:t>d’une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effective,</a:t>
            </a:r>
            <a:r>
              <a:rPr sz="2800" spc="-5" dirty="0">
                <a:latin typeface="Calibri"/>
                <a:cs typeface="Calibri"/>
              </a:rPr>
              <a:t> il </a:t>
            </a:r>
            <a:r>
              <a:rPr sz="2800" spc="-35" dirty="0">
                <a:latin typeface="Calibri"/>
                <a:cs typeface="Calibri"/>
              </a:rPr>
              <a:t>s’agit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20" dirty="0">
                <a:latin typeface="Calibri"/>
                <a:cs typeface="Calibri"/>
              </a:rPr>
              <a:t>l’une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opérations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sûres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l’entité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l’accorde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et,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spc="-10" dirty="0">
                <a:latin typeface="Calibri"/>
                <a:cs typeface="Calibri"/>
              </a:rPr>
              <a:t>conséquent,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taux </a:t>
            </a:r>
            <a:r>
              <a:rPr sz="2800" spc="-15" dirty="0">
                <a:latin typeface="Calibri"/>
                <a:cs typeface="Calibri"/>
              </a:rPr>
              <a:t>d’intérêt </a:t>
            </a:r>
            <a:r>
              <a:rPr sz="2800" dirty="0">
                <a:latin typeface="Calibri"/>
                <a:cs typeface="Calibri"/>
              </a:rPr>
              <a:t>appliqué </a:t>
            </a:r>
            <a:r>
              <a:rPr sz="2800" spc="-15" dirty="0">
                <a:latin typeface="Calibri"/>
                <a:cs typeface="Calibri"/>
              </a:rPr>
              <a:t>est inférieur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5" dirty="0">
                <a:latin typeface="Calibri"/>
                <a:cs typeface="Calibri"/>
              </a:rPr>
              <a:t>celui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d’un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personnel.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3208973"/>
            <a:ext cx="6002892" cy="3869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4855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45" dirty="0"/>
              <a:t> </a:t>
            </a:r>
            <a:r>
              <a:rPr spc="-10" dirty="0"/>
              <a:t>Modalités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40" dirty="0"/>
              <a:t> </a:t>
            </a:r>
            <a:r>
              <a:rPr spc="-20" dirty="0"/>
              <a:t>prêt.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7025" y="2574056"/>
            <a:ext cx="9386570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00000"/>
              </a:lnSpc>
              <a:spcBef>
                <a:spcPts val="100"/>
              </a:spcBef>
              <a:tabLst>
                <a:tab pos="8582660" algn="l"/>
              </a:tabLst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auquel</a:t>
            </a:r>
            <a:r>
              <a:rPr sz="2800" spc="-5" dirty="0">
                <a:latin typeface="Calibri"/>
                <a:cs typeface="Calibri"/>
              </a:rPr>
              <a:t> ces </a:t>
            </a:r>
            <a:r>
              <a:rPr sz="2800" spc="-10" dirty="0">
                <a:latin typeface="Calibri"/>
                <a:cs typeface="Calibri"/>
              </a:rPr>
              <a:t>emprunts </a:t>
            </a:r>
            <a:r>
              <a:rPr sz="2800" spc="-15" dirty="0">
                <a:latin typeface="Calibri"/>
                <a:cs typeface="Calibri"/>
              </a:rPr>
              <a:t>peuvent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être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contractés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être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fixe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valeur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inaltérable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pendant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durée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prêt)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valeur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révisée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périodiquement</a:t>
            </a:r>
            <a:r>
              <a:rPr sz="2800" spc="-5" dirty="0">
                <a:latin typeface="Calibri"/>
                <a:cs typeface="Calibri"/>
              </a:rPr>
              <a:t> 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fonction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l’évolution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référence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utilisée,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exemple,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l’Euribor).	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taux </a:t>
            </a:r>
            <a:r>
              <a:rPr sz="2800" spc="-15" dirty="0">
                <a:latin typeface="Calibri"/>
                <a:cs typeface="Calibri"/>
              </a:rPr>
              <a:t>d’intérêt</a:t>
            </a:r>
            <a:r>
              <a:rPr sz="2800" spc="-10" dirty="0">
                <a:latin typeface="Calibri"/>
                <a:cs typeface="Calibri"/>
              </a:rPr>
              <a:t> variable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5" dirty="0">
                <a:latin typeface="Calibri"/>
                <a:cs typeface="Calibri"/>
              </a:rPr>
              <a:t>le plus risqué pour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35" dirty="0">
                <a:latin typeface="Calibri"/>
                <a:cs typeface="Calibri"/>
              </a:rPr>
              <a:t>débiteur,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</a:t>
            </a:r>
            <a:r>
              <a:rPr sz="2800" spc="-5" dirty="0">
                <a:latin typeface="Calibri"/>
                <a:cs typeface="Calibri"/>
              </a:rPr>
              <a:t> une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crise</a:t>
            </a:r>
            <a:r>
              <a:rPr sz="2800" spc="-10" dirty="0">
                <a:latin typeface="Calibri"/>
                <a:cs typeface="Calibri"/>
              </a:rPr>
              <a:t> économique</a:t>
            </a:r>
            <a:r>
              <a:rPr sz="2800" spc="-5" dirty="0">
                <a:latin typeface="Calibri"/>
                <a:cs typeface="Calibri"/>
              </a:rPr>
              <a:t> peut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monter</a:t>
            </a:r>
            <a:r>
              <a:rPr sz="2800" spc="-5" dirty="0">
                <a:latin typeface="Calibri"/>
                <a:cs typeface="Calibri"/>
              </a:rPr>
              <a:t> 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flèche 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versement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tranche.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Enfin,</a:t>
            </a:r>
            <a:r>
              <a:rPr sz="2800" spc="-5" dirty="0">
                <a:latin typeface="Calibri"/>
                <a:cs typeface="Calibri"/>
              </a:rPr>
              <a:t> il </a:t>
            </a:r>
            <a:r>
              <a:rPr sz="2800" spc="-25" dirty="0">
                <a:latin typeface="Calibri"/>
                <a:cs typeface="Calibri"/>
              </a:rPr>
              <a:t>existe</a:t>
            </a:r>
            <a:r>
              <a:rPr sz="2800" spc="-5" dirty="0">
                <a:latin typeface="Calibri"/>
                <a:cs typeface="Calibri"/>
              </a:rPr>
              <a:t> une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modalité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mixtes.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fixe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établi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pendant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premières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années</a:t>
            </a:r>
            <a:r>
              <a:rPr sz="2800" spc="-5" dirty="0">
                <a:latin typeface="Calibri"/>
                <a:cs typeface="Calibri"/>
              </a:rPr>
              <a:t> du </a:t>
            </a:r>
            <a:r>
              <a:rPr sz="2800" spc="-25" dirty="0">
                <a:latin typeface="Calibri"/>
                <a:cs typeface="Calibri"/>
              </a:rPr>
              <a:t>contrat</a:t>
            </a:r>
            <a:r>
              <a:rPr sz="2800" spc="-10" dirty="0">
                <a:latin typeface="Calibri"/>
                <a:cs typeface="Calibri"/>
              </a:rPr>
              <a:t> et,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suite,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établi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jusqu’à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l’échéance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l’opération.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tranche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verser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peut </a:t>
            </a:r>
            <a:r>
              <a:rPr sz="2800" spc="-10" dirty="0">
                <a:latin typeface="Calibri"/>
                <a:cs typeface="Calibri"/>
              </a:rPr>
              <a:t>augmenter</a:t>
            </a:r>
            <a:r>
              <a:rPr sz="2800" spc="-5" dirty="0">
                <a:latin typeface="Calibri"/>
                <a:cs typeface="Calibri"/>
              </a:rPr>
              <a:t> ou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diminuer 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fonction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30" dirty="0">
                <a:latin typeface="Calibri"/>
                <a:cs typeface="Calibri"/>
              </a:rPr>
              <a:t>l’évolution</a:t>
            </a:r>
            <a:r>
              <a:rPr sz="2800" spc="-5" dirty="0">
                <a:latin typeface="Calibri"/>
                <a:cs typeface="Calibri"/>
              </a:rPr>
              <a:t> 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référence</a:t>
            </a:r>
            <a:r>
              <a:rPr sz="2800" spc="-5" dirty="0">
                <a:latin typeface="Calibri"/>
                <a:cs typeface="Calibri"/>
              </a:rPr>
              <a:t> utilisé.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3304" y="3072622"/>
            <a:ext cx="4374130" cy="41417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1090295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 Quelles </a:t>
            </a:r>
            <a:r>
              <a:rPr spc="-10" dirty="0"/>
              <a:t>dépenses </a:t>
            </a:r>
            <a:r>
              <a:rPr spc="-15" dirty="0"/>
              <a:t>notre </a:t>
            </a:r>
            <a:r>
              <a:rPr spc="-10" dirty="0"/>
              <a:t>banque </a:t>
            </a:r>
            <a:r>
              <a:rPr spc="-20" dirty="0"/>
              <a:t>peut-elle </a:t>
            </a:r>
            <a:r>
              <a:rPr spc="-15" dirty="0"/>
              <a:t> </a:t>
            </a:r>
            <a:r>
              <a:rPr spc="-10" dirty="0"/>
              <a:t>nous </a:t>
            </a:r>
            <a:r>
              <a:rPr spc="-20" dirty="0"/>
              <a:t>facturer</a:t>
            </a:r>
            <a:r>
              <a:rPr spc="-5" dirty="0"/>
              <a:t> </a:t>
            </a:r>
            <a:r>
              <a:rPr spc="-40" dirty="0"/>
              <a:t>lorsqu’elle</a:t>
            </a:r>
            <a:r>
              <a:rPr spc="-5" dirty="0"/>
              <a:t> </a:t>
            </a:r>
            <a:r>
              <a:rPr spc="-10" dirty="0"/>
              <a:t>nous </a:t>
            </a:r>
            <a:r>
              <a:rPr spc="-20" dirty="0"/>
              <a:t>accorde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114" dirty="0"/>
              <a:t> </a:t>
            </a:r>
            <a:r>
              <a:rPr spc="-20" dirty="0"/>
              <a:t>prêt?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5318802"/>
            <a:ext cx="5867399" cy="29336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3225" y="3097276"/>
            <a:ext cx="15096490" cy="420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421360" algn="l"/>
              </a:tabLst>
            </a:pPr>
            <a:r>
              <a:rPr sz="2800" spc="-5" dirty="0">
                <a:latin typeface="Calibri"/>
                <a:cs typeface="Calibri"/>
              </a:rPr>
              <a:t>La dépense principale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sera</a:t>
            </a:r>
            <a:r>
              <a:rPr sz="2800" spc="-5" dirty="0">
                <a:latin typeface="Calibri"/>
                <a:cs typeface="Calibri"/>
              </a:rPr>
              <a:t>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d’intérêt,</a:t>
            </a:r>
            <a:r>
              <a:rPr sz="2800" spc="-5" dirty="0">
                <a:latin typeface="Calibri"/>
                <a:cs typeface="Calibri"/>
              </a:rPr>
              <a:t> en plus 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différents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frais,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tels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d’étude,</a:t>
            </a:r>
            <a:r>
              <a:rPr sz="2800" spc="-5" dirty="0">
                <a:latin typeface="Calibri"/>
                <a:cs typeface="Calibri"/>
              </a:rPr>
              <a:t> les </a:t>
            </a:r>
            <a:r>
              <a:rPr sz="2800" spc="-15" dirty="0">
                <a:latin typeface="Calibri"/>
                <a:cs typeface="Calibri"/>
              </a:rPr>
              <a:t>frais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d’origination,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Rappelons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10" dirty="0">
                <a:latin typeface="Calibri"/>
                <a:cs typeface="Calibri"/>
              </a:rPr>
              <a:t>tous</a:t>
            </a:r>
            <a:r>
              <a:rPr sz="2800" spc="-5" dirty="0">
                <a:latin typeface="Calibri"/>
                <a:cs typeface="Calibri"/>
              </a:rPr>
              <a:t> ces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coûts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5" dirty="0">
                <a:latin typeface="Calibri"/>
                <a:cs typeface="Calibri"/>
              </a:rPr>
              <a:t>inclus dans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TAEG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30" dirty="0">
                <a:latin typeface="Calibri"/>
                <a:cs typeface="Calibri"/>
              </a:rPr>
              <a:t>l’opération,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qui doit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figurer </a:t>
            </a:r>
            <a:r>
              <a:rPr sz="2800" spc="-5" dirty="0">
                <a:latin typeface="Calibri"/>
                <a:cs typeface="Calibri"/>
              </a:rPr>
              <a:t> en bonne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publicité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dans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informations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l’entité</a:t>
            </a:r>
            <a:r>
              <a:rPr sz="2800" spc="-5" dirty="0">
                <a:latin typeface="Calibri"/>
                <a:cs typeface="Calibri"/>
              </a:rPr>
              <a:t> doit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fournir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avant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contracter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opération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prêt,</a:t>
            </a:r>
            <a:r>
              <a:rPr sz="2800" spc="-5" dirty="0">
                <a:latin typeface="Calibri"/>
                <a:cs typeface="Calibri"/>
              </a:rPr>
              <a:t> plus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TAEG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10" dirty="0">
                <a:latin typeface="Calibri"/>
                <a:cs typeface="Calibri"/>
              </a:rPr>
              <a:t> élevé,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coût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élevé.	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TAEG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 qui nous </a:t>
            </a:r>
            <a:r>
              <a:rPr sz="2800" spc="-20" dirty="0">
                <a:latin typeface="Calibri"/>
                <a:cs typeface="Calibri"/>
              </a:rPr>
              <a:t>informera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toujours</a:t>
            </a:r>
            <a:r>
              <a:rPr sz="2800" spc="-5" dirty="0">
                <a:latin typeface="Calibri"/>
                <a:cs typeface="Calibri"/>
              </a:rPr>
              <a:t> du </a:t>
            </a:r>
            <a:r>
              <a:rPr sz="2800" spc="-10" dirty="0">
                <a:latin typeface="Calibri"/>
                <a:cs typeface="Calibri"/>
              </a:rPr>
              <a:t>coût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réel</a:t>
            </a:r>
            <a:r>
              <a:rPr sz="2800" spc="-5" dirty="0">
                <a:latin typeface="Calibri"/>
                <a:cs typeface="Calibri"/>
              </a:rPr>
              <a:t> du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et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0" dirty="0">
                <a:latin typeface="Calibri"/>
                <a:cs typeface="Calibri"/>
              </a:rPr>
              <a:t>aidera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15" dirty="0">
                <a:latin typeface="Calibri"/>
                <a:cs typeface="Calibri"/>
              </a:rPr>
              <a:t>comparer</a:t>
            </a:r>
            <a:r>
              <a:rPr sz="2800" spc="-5" dirty="0">
                <a:latin typeface="Calibri"/>
                <a:cs typeface="Calibri"/>
              </a:rPr>
              <a:t> les </a:t>
            </a:r>
            <a:r>
              <a:rPr sz="2800" spc="-15" dirty="0">
                <a:latin typeface="Calibri"/>
                <a:cs typeface="Calibri"/>
              </a:rPr>
              <a:t>offres.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608647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Dans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où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accordé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5" dirty="0">
                <a:latin typeface="Calibri"/>
                <a:cs typeface="Calibri"/>
              </a:rPr>
              <a:t> un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hypothécaire,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plus de la </a:t>
            </a:r>
            <a:r>
              <a:rPr sz="2800" spc="-10" dirty="0">
                <a:latin typeface="Calibri"/>
                <a:cs typeface="Calibri"/>
              </a:rPr>
              <a:t>commission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d’ouverture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40" dirty="0">
                <a:latin typeface="Calibri"/>
                <a:cs typeface="Calibri"/>
              </a:rPr>
              <a:t>d’étude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l’opération,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débiteur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hypothécaire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devra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payer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l’évaluation</a:t>
            </a:r>
            <a:r>
              <a:rPr sz="2800" spc="-5" dirty="0">
                <a:latin typeface="Calibri"/>
                <a:cs typeface="Calibri"/>
              </a:rPr>
              <a:t> du bien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 notarié</a:t>
            </a:r>
            <a:r>
              <a:rPr sz="2800" spc="-5" dirty="0">
                <a:latin typeface="Calibri"/>
                <a:cs typeface="Calibri"/>
              </a:rPr>
              <a:t> en plus de la </a:t>
            </a:r>
            <a:r>
              <a:rPr sz="2800" spc="-10" dirty="0">
                <a:latin typeface="Calibri"/>
                <a:cs typeface="Calibri"/>
              </a:rPr>
              <a:t>copie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40" dirty="0">
                <a:latin typeface="Calibri"/>
                <a:cs typeface="Calibri"/>
              </a:rPr>
              <a:t>l’acte.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97301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15" dirty="0"/>
              <a:t> </a:t>
            </a:r>
            <a:r>
              <a:rPr spc="-5" dirty="0"/>
              <a:t>Que </a:t>
            </a:r>
            <a:r>
              <a:rPr spc="-20" dirty="0"/>
              <a:t>devriez-vous</a:t>
            </a:r>
            <a:r>
              <a:rPr spc="-10" dirty="0"/>
              <a:t> </a:t>
            </a:r>
            <a:r>
              <a:rPr spc="-20" dirty="0"/>
              <a:t>vous</a:t>
            </a:r>
            <a:r>
              <a:rPr spc="-10" dirty="0"/>
              <a:t> demander </a:t>
            </a:r>
            <a:r>
              <a:rPr spc="-40" dirty="0"/>
              <a:t>avant </a:t>
            </a:r>
            <a:r>
              <a:rPr spc="-980" dirty="0"/>
              <a:t> </a:t>
            </a:r>
            <a:r>
              <a:rPr spc="-35" dirty="0"/>
              <a:t>d’acquérir</a:t>
            </a:r>
            <a:r>
              <a:rPr spc="-15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5" dirty="0"/>
              <a:t>ou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225" y="3194609"/>
            <a:ext cx="851408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900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Lorsque</a:t>
            </a:r>
            <a:r>
              <a:rPr sz="2800" spc="-10" dirty="0">
                <a:latin typeface="Calibri"/>
                <a:cs typeface="Calibri"/>
              </a:rPr>
              <a:t> vous </a:t>
            </a:r>
            <a:r>
              <a:rPr sz="2800" spc="-20" dirty="0">
                <a:latin typeface="Calibri"/>
                <a:cs typeface="Calibri"/>
              </a:rPr>
              <a:t>devez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faire</a:t>
            </a:r>
            <a:r>
              <a:rPr sz="2800" spc="-5" dirty="0">
                <a:latin typeface="Calibri"/>
                <a:cs typeface="Calibri"/>
              </a:rPr>
              <a:t> une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demande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prêt,</a:t>
            </a:r>
            <a:r>
              <a:rPr sz="2800" spc="-10" dirty="0">
                <a:latin typeface="Calibri"/>
                <a:cs typeface="Calibri"/>
              </a:rPr>
              <a:t> voici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quelques</a:t>
            </a:r>
            <a:r>
              <a:rPr sz="2800" spc="-10" dirty="0">
                <a:latin typeface="Calibri"/>
                <a:cs typeface="Calibri"/>
              </a:rPr>
              <a:t> questions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base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vous</a:t>
            </a:r>
            <a:r>
              <a:rPr sz="2800" spc="-5" dirty="0">
                <a:latin typeface="Calibri"/>
                <a:cs typeface="Calibri"/>
              </a:rPr>
              <a:t> poser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combien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ai-je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vraiment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besoin?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Pour</a:t>
            </a:r>
            <a:r>
              <a:rPr sz="2800" spc="-5" dirty="0">
                <a:latin typeface="Calibri"/>
                <a:cs typeface="Calibri"/>
              </a:rPr>
              <a:t> calculer le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dont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20" dirty="0">
                <a:latin typeface="Calibri"/>
                <a:cs typeface="Calibri"/>
              </a:rPr>
              <a:t>avons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vraiment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besoin,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nous</a:t>
            </a:r>
            <a:r>
              <a:rPr sz="2800" spc="-10" dirty="0">
                <a:latin typeface="Calibri"/>
                <a:cs typeface="Calibri"/>
              </a:rPr>
              <a:t> devons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tenir </a:t>
            </a:r>
            <a:r>
              <a:rPr sz="2800" spc="-15" dirty="0">
                <a:latin typeface="Calibri"/>
                <a:cs typeface="Calibri"/>
              </a:rPr>
              <a:t>compte</a:t>
            </a:r>
            <a:r>
              <a:rPr sz="2800" spc="-5" dirty="0">
                <a:latin typeface="Calibri"/>
                <a:cs typeface="Calibri"/>
              </a:rPr>
              <a:t> 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fait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formalisation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peut </a:t>
            </a:r>
            <a:r>
              <a:rPr sz="2800" spc="-15" dirty="0">
                <a:latin typeface="Calibri"/>
                <a:cs typeface="Calibri"/>
              </a:rPr>
              <a:t>entraîner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 série 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dépenses </a:t>
            </a:r>
            <a:r>
              <a:rPr sz="2800" spc="-10" dirty="0">
                <a:latin typeface="Calibri"/>
                <a:cs typeface="Calibri"/>
              </a:rPr>
              <a:t>(commissions,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5" dirty="0">
                <a:latin typeface="Calibri"/>
                <a:cs typeface="Calibri"/>
              </a:rPr>
              <a:t>notaire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25" dirty="0">
                <a:latin typeface="Calibri"/>
                <a:cs typeface="Calibri"/>
              </a:rPr>
              <a:t>d’enregistrement,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taxes,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assurances,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plus de la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fiscale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dépenses liées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bien</a:t>
            </a:r>
            <a:r>
              <a:rPr sz="2800" spc="-10" dirty="0">
                <a:latin typeface="Calibri"/>
                <a:cs typeface="Calibri"/>
              </a:rPr>
              <a:t> dont </a:t>
            </a:r>
            <a:r>
              <a:rPr sz="2800" spc="-35" dirty="0">
                <a:latin typeface="Calibri"/>
                <a:cs typeface="Calibri"/>
              </a:rPr>
              <a:t>l’achat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5" dirty="0">
                <a:latin typeface="Calibri"/>
                <a:cs typeface="Calibri"/>
              </a:rPr>
              <a:t>financé.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3652138"/>
            <a:ext cx="5448299" cy="38946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97301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15" dirty="0"/>
              <a:t> </a:t>
            </a:r>
            <a:r>
              <a:rPr spc="-5" dirty="0"/>
              <a:t>Que </a:t>
            </a:r>
            <a:r>
              <a:rPr spc="-20" dirty="0"/>
              <a:t>devriez-vous</a:t>
            </a:r>
            <a:r>
              <a:rPr spc="-10" dirty="0"/>
              <a:t> </a:t>
            </a:r>
            <a:r>
              <a:rPr spc="-20" dirty="0"/>
              <a:t>vous</a:t>
            </a:r>
            <a:r>
              <a:rPr spc="-10" dirty="0"/>
              <a:t> demander </a:t>
            </a:r>
            <a:r>
              <a:rPr spc="-40" dirty="0"/>
              <a:t>avant </a:t>
            </a:r>
            <a:r>
              <a:rPr spc="-980" dirty="0"/>
              <a:t> </a:t>
            </a:r>
            <a:r>
              <a:rPr spc="-35" dirty="0"/>
              <a:t>d’acquérir</a:t>
            </a:r>
            <a:r>
              <a:rPr spc="-15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5" dirty="0"/>
              <a:t>ou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225" y="3194609"/>
            <a:ext cx="828929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21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Lorsque</a:t>
            </a:r>
            <a:r>
              <a:rPr sz="2800" spc="-10" dirty="0">
                <a:latin typeface="Calibri"/>
                <a:cs typeface="Calibri"/>
              </a:rPr>
              <a:t> vous </a:t>
            </a:r>
            <a:r>
              <a:rPr sz="2800" spc="-20" dirty="0">
                <a:latin typeface="Calibri"/>
                <a:cs typeface="Calibri"/>
              </a:rPr>
              <a:t>devez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faire</a:t>
            </a:r>
            <a:r>
              <a:rPr sz="2800" spc="-5" dirty="0">
                <a:latin typeface="Calibri"/>
                <a:cs typeface="Calibri"/>
              </a:rPr>
              <a:t> une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demande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prêt,</a:t>
            </a:r>
            <a:r>
              <a:rPr sz="2800" spc="-10" dirty="0">
                <a:latin typeface="Calibri"/>
                <a:cs typeface="Calibri"/>
              </a:rPr>
              <a:t> voici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quelques</a:t>
            </a:r>
            <a:r>
              <a:rPr sz="2800" spc="-10" dirty="0">
                <a:latin typeface="Calibri"/>
                <a:cs typeface="Calibri"/>
              </a:rPr>
              <a:t> questions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base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vous</a:t>
            </a:r>
            <a:r>
              <a:rPr sz="2800" spc="-5" dirty="0">
                <a:latin typeface="Calibri"/>
                <a:cs typeface="Calibri"/>
              </a:rPr>
              <a:t> poser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montant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prêt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puis-je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demander?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Normalement,</a:t>
            </a:r>
            <a:r>
              <a:rPr sz="2800" spc="-5" dirty="0">
                <a:latin typeface="Calibri"/>
                <a:cs typeface="Calibri"/>
              </a:rPr>
              <a:t> 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institutions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financières,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surtout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</a:t>
            </a:r>
            <a:r>
              <a:rPr sz="2800" spc="-5" dirty="0">
                <a:latin typeface="Calibri"/>
                <a:cs typeface="Calibri"/>
              </a:rPr>
              <a:t> des </a:t>
            </a:r>
            <a:r>
              <a:rPr sz="2800" spc="-15" dirty="0">
                <a:latin typeface="Calibri"/>
                <a:cs typeface="Calibri"/>
              </a:rPr>
              <a:t>prêts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hypothécaires,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fixent</a:t>
            </a:r>
            <a:r>
              <a:rPr sz="2800" spc="-10" dirty="0">
                <a:latin typeface="Calibri"/>
                <a:cs typeface="Calibri"/>
              </a:rPr>
              <a:t> certaines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limites</a:t>
            </a:r>
            <a:r>
              <a:rPr sz="2800" dirty="0">
                <a:latin typeface="Calibri"/>
                <a:cs typeface="Calibri"/>
              </a:rPr>
              <a:t> au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qu’elles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peuvent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prêter.</a:t>
            </a:r>
            <a:r>
              <a:rPr sz="2800" spc="-5" dirty="0">
                <a:latin typeface="Calibri"/>
                <a:cs typeface="Calibri"/>
              </a:rPr>
              <a:t> Ainsi, 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limites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maximales</a:t>
            </a:r>
            <a:r>
              <a:rPr sz="2800" spc="-5" dirty="0">
                <a:latin typeface="Calibri"/>
                <a:cs typeface="Calibri"/>
              </a:rPr>
              <a:t> les plus </a:t>
            </a:r>
            <a:r>
              <a:rPr sz="2800" spc="-20" dirty="0">
                <a:latin typeface="Calibri"/>
                <a:cs typeface="Calibri"/>
              </a:rPr>
              <a:t>courantes</a:t>
            </a:r>
            <a:r>
              <a:rPr sz="2800" spc="-5" dirty="0">
                <a:latin typeface="Calibri"/>
                <a:cs typeface="Calibri"/>
              </a:rPr>
              <a:t> se </a:t>
            </a:r>
            <a:r>
              <a:rPr sz="2800" spc="-10" dirty="0">
                <a:latin typeface="Calibri"/>
                <a:cs typeface="Calibri"/>
              </a:rPr>
              <a:t>situent </a:t>
            </a:r>
            <a:r>
              <a:rPr sz="2800" spc="-20" dirty="0">
                <a:latin typeface="Calibri"/>
                <a:cs typeface="Calibri"/>
              </a:rPr>
              <a:t>entre</a:t>
            </a:r>
            <a:r>
              <a:rPr sz="2800" spc="-5" dirty="0">
                <a:latin typeface="Calibri"/>
                <a:cs typeface="Calibri"/>
              </a:rPr>
              <a:t> 80% de 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valeur </a:t>
            </a:r>
            <a:r>
              <a:rPr sz="2800" spc="-15" dirty="0">
                <a:latin typeface="Calibri"/>
                <a:cs typeface="Calibri"/>
              </a:rPr>
              <a:t>estimative.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800" y="3183434"/>
            <a:ext cx="4828334" cy="427005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97301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15" dirty="0"/>
              <a:t> </a:t>
            </a:r>
            <a:r>
              <a:rPr spc="-5" dirty="0"/>
              <a:t>Que </a:t>
            </a:r>
            <a:r>
              <a:rPr spc="-20" dirty="0"/>
              <a:t>devriez-vous</a:t>
            </a:r>
            <a:r>
              <a:rPr spc="-10" dirty="0"/>
              <a:t> </a:t>
            </a:r>
            <a:r>
              <a:rPr spc="-20" dirty="0"/>
              <a:t>vous</a:t>
            </a:r>
            <a:r>
              <a:rPr spc="-10" dirty="0"/>
              <a:t> demander </a:t>
            </a:r>
            <a:r>
              <a:rPr spc="-40" dirty="0"/>
              <a:t>avant </a:t>
            </a:r>
            <a:r>
              <a:rPr spc="-980" dirty="0"/>
              <a:t> </a:t>
            </a:r>
            <a:r>
              <a:rPr spc="-35" dirty="0"/>
              <a:t>d’acquérir</a:t>
            </a:r>
            <a:r>
              <a:rPr spc="-15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5" dirty="0"/>
              <a:t>ou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225" y="3194609"/>
            <a:ext cx="9900285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5669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Lorsque</a:t>
            </a:r>
            <a:r>
              <a:rPr sz="2800" spc="-10" dirty="0">
                <a:latin typeface="Calibri"/>
                <a:cs typeface="Calibri"/>
              </a:rPr>
              <a:t> vous </a:t>
            </a:r>
            <a:r>
              <a:rPr sz="2800" spc="-20" dirty="0">
                <a:latin typeface="Calibri"/>
                <a:cs typeface="Calibri"/>
              </a:rPr>
              <a:t>devez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 demande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prêt, </a:t>
            </a:r>
            <a:r>
              <a:rPr sz="2800" spc="-10" dirty="0">
                <a:latin typeface="Calibri"/>
                <a:cs typeface="Calibri"/>
              </a:rPr>
              <a:t>voici</a:t>
            </a:r>
            <a:r>
              <a:rPr sz="2800" spc="-5" dirty="0">
                <a:latin typeface="Calibri"/>
                <a:cs typeface="Calibri"/>
              </a:rPr>
              <a:t> quelques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questions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base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vous</a:t>
            </a:r>
            <a:r>
              <a:rPr sz="2800" spc="-5" dirty="0">
                <a:latin typeface="Calibri"/>
                <a:cs typeface="Calibri"/>
              </a:rPr>
              <a:t> poser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tabLst>
                <a:tab pos="1164590" algn="l"/>
                <a:tab pos="1976755" algn="l"/>
                <a:tab pos="2553335" algn="l"/>
                <a:tab pos="3422650" algn="l"/>
                <a:tab pos="4636770" algn="l"/>
                <a:tab pos="5813425" algn="l"/>
                <a:tab pos="7014845" algn="l"/>
                <a:tab pos="8282305" algn="l"/>
                <a:tab pos="918527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	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puis-j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utilise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chaqu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moi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rembourser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prêt?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Afin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prendre</a:t>
            </a:r>
            <a:r>
              <a:rPr sz="2800" spc="-5" dirty="0">
                <a:latin typeface="Calibri"/>
                <a:cs typeface="Calibri"/>
              </a:rPr>
              <a:t> une décision sur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prêt,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essentiel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savoir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financière</a:t>
            </a:r>
            <a:r>
              <a:rPr sz="2800" spc="-5" dirty="0">
                <a:latin typeface="Calibri"/>
                <a:cs typeface="Calibri"/>
              </a:rPr>
              <a:t> (somme du</a:t>
            </a:r>
            <a:r>
              <a:rPr sz="2800" spc="-10" dirty="0">
                <a:latin typeface="Calibri"/>
                <a:cs typeface="Calibri"/>
              </a:rPr>
              <a:t> capital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spc="-5" dirty="0">
                <a:latin typeface="Calibri"/>
                <a:cs typeface="Calibri"/>
              </a:rPr>
              <a:t> plus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intérêts)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laquelle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0" dirty="0">
                <a:latin typeface="Calibri"/>
                <a:cs typeface="Calibri"/>
              </a:rPr>
              <a:t>devons </a:t>
            </a:r>
            <a:r>
              <a:rPr sz="2800" spc="-20" dirty="0">
                <a:latin typeface="Calibri"/>
                <a:cs typeface="Calibri"/>
              </a:rPr>
              <a:t>faire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10" dirty="0">
                <a:latin typeface="Calibri"/>
                <a:cs typeface="Calibri"/>
              </a:rPr>
              <a:t> et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quelles </a:t>
            </a:r>
            <a:r>
              <a:rPr sz="2800" spc="-15" dirty="0">
                <a:latin typeface="Calibri"/>
                <a:cs typeface="Calibri"/>
              </a:rPr>
              <a:t>dates.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personne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aura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capacité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 son </a:t>
            </a:r>
            <a:r>
              <a:rPr sz="2800" spc="-20" dirty="0">
                <a:latin typeface="Calibri"/>
                <a:cs typeface="Calibri"/>
              </a:rPr>
              <a:t>revenu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régulier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(net </a:t>
            </a:r>
            <a:r>
              <a:rPr sz="2800" spc="-5" dirty="0">
                <a:latin typeface="Calibri"/>
                <a:cs typeface="Calibri"/>
              </a:rPr>
              <a:t> de l’impôt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sur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revenu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des </a:t>
            </a:r>
            <a:r>
              <a:rPr sz="2800" spc="-15" dirty="0">
                <a:latin typeface="Calibri"/>
                <a:cs typeface="Calibri"/>
              </a:rPr>
              <a:t>cotisations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0" dirty="0">
                <a:latin typeface="Calibri"/>
                <a:cs typeface="Calibri"/>
              </a:rPr>
              <a:t>sécurité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sociale)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peut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couvrir</a:t>
            </a:r>
            <a:r>
              <a:rPr sz="2800" spc="-5" dirty="0">
                <a:latin typeface="Calibri"/>
                <a:cs typeface="Calibri"/>
              </a:rPr>
              <a:t> ses besoins de dépenses </a:t>
            </a:r>
            <a:r>
              <a:rPr sz="2800" spc="-15" dirty="0">
                <a:latin typeface="Calibri"/>
                <a:cs typeface="Calibri"/>
              </a:rPr>
              <a:t>ordinaires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(nourriture,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fonctionnement</a:t>
            </a:r>
            <a:r>
              <a:rPr sz="2800" spc="-5" dirty="0">
                <a:latin typeface="Calibri"/>
                <a:cs typeface="Calibri"/>
              </a:rPr>
              <a:t> 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ménage,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voyages,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financière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0" y="4229100"/>
            <a:ext cx="4071455" cy="34670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97301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15" dirty="0"/>
              <a:t> </a:t>
            </a:r>
            <a:r>
              <a:rPr spc="-5" dirty="0"/>
              <a:t>Que </a:t>
            </a:r>
            <a:r>
              <a:rPr spc="-20" dirty="0"/>
              <a:t>devriez-vous</a:t>
            </a:r>
            <a:r>
              <a:rPr spc="-10" dirty="0"/>
              <a:t> </a:t>
            </a:r>
            <a:r>
              <a:rPr spc="-20" dirty="0"/>
              <a:t>vous</a:t>
            </a:r>
            <a:r>
              <a:rPr spc="-10" dirty="0"/>
              <a:t> demander </a:t>
            </a:r>
            <a:r>
              <a:rPr spc="-40" dirty="0"/>
              <a:t>avant </a:t>
            </a:r>
            <a:r>
              <a:rPr spc="-980" dirty="0"/>
              <a:t> </a:t>
            </a:r>
            <a:r>
              <a:rPr spc="-35" dirty="0"/>
              <a:t>d’acquérir</a:t>
            </a:r>
            <a:r>
              <a:rPr spc="-15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5" dirty="0"/>
              <a:t>ou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225" y="3194609"/>
            <a:ext cx="935418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latin typeface="Calibri"/>
                <a:cs typeface="Calibri"/>
              </a:rPr>
              <a:t>D’autres</a:t>
            </a:r>
            <a:r>
              <a:rPr sz="2800" spc="-10" dirty="0">
                <a:latin typeface="Calibri"/>
                <a:cs typeface="Calibri"/>
              </a:rPr>
              <a:t> questions</a:t>
            </a:r>
            <a:r>
              <a:rPr sz="2800" spc="-15" dirty="0">
                <a:latin typeface="Calibri"/>
                <a:cs typeface="Calibri"/>
              </a:rPr>
              <a:t> importantes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suivantes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469900" marR="306070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Ai-je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besoin de </a:t>
            </a:r>
            <a:r>
              <a:rPr sz="2800" spc="-10" dirty="0">
                <a:latin typeface="Calibri"/>
                <a:cs typeface="Calibri"/>
              </a:rPr>
              <a:t>cet </a:t>
            </a:r>
            <a:r>
              <a:rPr sz="2800" dirty="0">
                <a:latin typeface="Calibri"/>
                <a:cs typeface="Calibri"/>
              </a:rPr>
              <a:t>article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maintenant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 puis-je </a:t>
            </a:r>
            <a:r>
              <a:rPr sz="2800" spc="-25" dirty="0">
                <a:latin typeface="Calibri"/>
                <a:cs typeface="Calibri"/>
              </a:rPr>
              <a:t>attendre</a:t>
            </a:r>
            <a:r>
              <a:rPr sz="2800" spc="-5" dirty="0">
                <a:latin typeface="Calibri"/>
                <a:cs typeface="Calibri"/>
              </a:rPr>
              <a:t> d’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économiser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0" dirty="0">
                <a:latin typeface="Calibri"/>
                <a:cs typeface="Calibri"/>
              </a:rPr>
              <a:t>l’argent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 </a:t>
            </a:r>
            <a:r>
              <a:rPr sz="2800" spc="-30" dirty="0">
                <a:latin typeface="Calibri"/>
                <a:cs typeface="Calibri"/>
              </a:rPr>
              <a:t>l’acheter?</a:t>
            </a:r>
            <a:endParaRPr sz="2800">
              <a:latin typeface="Calibri"/>
              <a:cs typeface="Calibri"/>
            </a:endParaRPr>
          </a:p>
          <a:p>
            <a:pPr marL="469900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Quel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taux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d’intérêt?</a:t>
            </a:r>
            <a:endParaRPr sz="2800">
              <a:latin typeface="Calibri"/>
              <a:cs typeface="Calibri"/>
            </a:endParaRPr>
          </a:p>
          <a:p>
            <a:pPr marL="469900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Combien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25" dirty="0">
                <a:latin typeface="Calibri"/>
                <a:cs typeface="Calibri"/>
              </a:rPr>
              <a:t>payé</a:t>
            </a:r>
            <a:r>
              <a:rPr sz="2800" spc="-10" dirty="0">
                <a:latin typeface="Calibri"/>
                <a:cs typeface="Calibri"/>
              </a:rPr>
              <a:t> mensuellement 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est-il</a:t>
            </a:r>
            <a:r>
              <a:rPr sz="2800" spc="-5" dirty="0">
                <a:latin typeface="Calibri"/>
                <a:cs typeface="Calibri"/>
              </a:rPr>
              <a:t> dû?</a:t>
            </a:r>
            <a:endParaRPr sz="2800">
              <a:latin typeface="Calibri"/>
              <a:cs typeface="Calibri"/>
            </a:endParaRPr>
          </a:p>
          <a:p>
            <a:pPr marL="469900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a-t-il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coûts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supplémentaires?</a:t>
            </a:r>
            <a:endParaRPr sz="2800">
              <a:latin typeface="Calibri"/>
              <a:cs typeface="Calibri"/>
            </a:endParaRPr>
          </a:p>
          <a:p>
            <a:pPr marL="469900" marR="1373505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Que dois-je sacrifier pour </a:t>
            </a:r>
            <a:r>
              <a:rPr sz="2800" spc="-15" dirty="0">
                <a:latin typeface="Calibri"/>
                <a:cs typeface="Calibri"/>
              </a:rPr>
              <a:t>rembourser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crédit (coût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d’opportunité)?</a:t>
            </a:r>
            <a:endParaRPr sz="2800">
              <a:latin typeface="Calibri"/>
              <a:cs typeface="Calibri"/>
            </a:endParaRPr>
          </a:p>
          <a:p>
            <a:pPr marL="469900" indent="-404495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passera-t-il</a:t>
            </a:r>
            <a:r>
              <a:rPr sz="2800" spc="-5" dirty="0">
                <a:latin typeface="Calibri"/>
                <a:cs typeface="Calibri"/>
              </a:rPr>
              <a:t> si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 </a:t>
            </a:r>
            <a:r>
              <a:rPr sz="2800" spc="-35" dirty="0">
                <a:latin typeface="Calibri"/>
                <a:cs typeface="Calibri"/>
              </a:rPr>
              <a:t>n’effectue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paiements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temps?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3214908"/>
            <a:ext cx="4914899" cy="49148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48" y="3301710"/>
            <a:ext cx="5225858" cy="3353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1870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Résumé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8499" y="2604246"/>
            <a:ext cx="4720590" cy="26574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spc="-15" dirty="0">
                <a:latin typeface="Calibri"/>
                <a:cs typeface="Calibri"/>
              </a:rPr>
              <a:t>Prêt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4"/>
              </a:spcBef>
            </a:pP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0" dirty="0">
                <a:latin typeface="Calibri"/>
                <a:cs typeface="Calibri"/>
              </a:rPr>
              <a:t>prêt </a:t>
            </a:r>
            <a:r>
              <a:rPr sz="2800" spc="-10" dirty="0">
                <a:latin typeface="Calibri"/>
                <a:cs typeface="Calibri"/>
              </a:rPr>
              <a:t>bancaire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35" dirty="0">
                <a:latin typeface="Calibri"/>
                <a:cs typeface="Calibri"/>
              </a:rPr>
              <a:t>l’opération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laquelle la banque </a:t>
            </a:r>
            <a:r>
              <a:rPr sz="2800" spc="-20" dirty="0">
                <a:latin typeface="Calibri"/>
                <a:cs typeface="Calibri"/>
              </a:rPr>
              <a:t>prête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certaine </a:t>
            </a:r>
            <a:r>
              <a:rPr sz="2800" spc="-5" dirty="0">
                <a:latin typeface="Calibri"/>
                <a:cs typeface="Calibri"/>
              </a:rPr>
              <a:t>somme </a:t>
            </a:r>
            <a:r>
              <a:rPr sz="2800" spc="-40" dirty="0">
                <a:latin typeface="Calibri"/>
                <a:cs typeface="Calibri"/>
              </a:rPr>
              <a:t>d’argent, 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préalablement </a:t>
            </a:r>
            <a:r>
              <a:rPr sz="2800" spc="-15" dirty="0">
                <a:latin typeface="Calibri"/>
                <a:cs typeface="Calibri"/>
              </a:rPr>
              <a:t>stipulée </a:t>
            </a:r>
            <a:r>
              <a:rPr sz="2800" spc="-5" dirty="0">
                <a:latin typeface="Calibri"/>
                <a:cs typeface="Calibri"/>
              </a:rPr>
              <a:t>dans un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contrat,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un</a:t>
            </a:r>
            <a:r>
              <a:rPr sz="2800" spc="-10" dirty="0">
                <a:latin typeface="Calibri"/>
                <a:cs typeface="Calibri"/>
              </a:rPr>
              <a:t> client.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931140"/>
            <a:ext cx="638172" cy="16027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68512" y="5659206"/>
            <a:ext cx="4319270" cy="26638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800" b="1" spc="-10" dirty="0">
                <a:latin typeface="Calibri"/>
                <a:cs typeface="Calibri"/>
              </a:rPr>
              <a:t>Crédit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9"/>
              </a:spcBef>
            </a:pPr>
            <a:r>
              <a:rPr sz="2800" spc="-5" dirty="0">
                <a:latin typeface="Calibri"/>
                <a:cs typeface="Calibri"/>
              </a:rPr>
              <a:t>La banque </a:t>
            </a:r>
            <a:r>
              <a:rPr sz="2800" spc="-15" dirty="0">
                <a:latin typeface="Calibri"/>
                <a:cs typeface="Calibri"/>
              </a:rPr>
              <a:t>accorde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limite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maximale </a:t>
            </a:r>
            <a:r>
              <a:rPr sz="2800" spc="-40" dirty="0">
                <a:latin typeface="Calibri"/>
                <a:cs typeface="Calibri"/>
              </a:rPr>
              <a:t>d’argent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client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peut </a:t>
            </a:r>
            <a:r>
              <a:rPr sz="2800" spc="-15" dirty="0">
                <a:latin typeface="Calibri"/>
                <a:cs typeface="Calibri"/>
              </a:rPr>
              <a:t>tirer </a:t>
            </a:r>
            <a:r>
              <a:rPr sz="2800" spc="-5" dirty="0">
                <a:latin typeface="Calibri"/>
                <a:cs typeface="Calibri"/>
              </a:rPr>
              <a:t>sur </a:t>
            </a:r>
            <a:r>
              <a:rPr sz="2800" spc="-10" dirty="0">
                <a:latin typeface="Calibri"/>
                <a:cs typeface="Calibri"/>
              </a:rPr>
              <a:t>cet </a:t>
            </a:r>
            <a:r>
              <a:rPr sz="2800" spc="-20" dirty="0">
                <a:latin typeface="Calibri"/>
                <a:cs typeface="Calibri"/>
              </a:rPr>
              <a:t>argent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fonction </a:t>
            </a:r>
            <a:r>
              <a:rPr sz="2800" spc="-5" dirty="0">
                <a:latin typeface="Calibri"/>
                <a:cs typeface="Calibri"/>
              </a:rPr>
              <a:t>de ses besoins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15" dirty="0">
                <a:latin typeface="Calibri"/>
                <a:cs typeface="Calibri"/>
              </a:rPr>
              <a:t>tout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moment.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777711"/>
            <a:ext cx="638172" cy="14862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179423" y="2672990"/>
            <a:ext cx="4801235" cy="26727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b="1" spc="-15" dirty="0">
                <a:latin typeface="Calibri"/>
                <a:cs typeface="Calibri"/>
              </a:rPr>
              <a:t>Prêt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personnel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Calibri"/>
                <a:cs typeface="Calibri"/>
              </a:rPr>
              <a:t>Ce </a:t>
            </a:r>
            <a:r>
              <a:rPr sz="2800" spc="-1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prêt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normalement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utilisé pour </a:t>
            </a:r>
            <a:r>
              <a:rPr sz="2800" spc="-35" dirty="0">
                <a:latin typeface="Calibri"/>
                <a:cs typeface="Calibri"/>
              </a:rPr>
              <a:t>l’achat </a:t>
            </a:r>
            <a:r>
              <a:rPr sz="2800" spc="-5" dirty="0">
                <a:latin typeface="Calibri"/>
                <a:cs typeface="Calibri"/>
              </a:rPr>
              <a:t>de biens de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consommation et </a:t>
            </a:r>
            <a:r>
              <a:rPr sz="2800" spc="-5" dirty="0">
                <a:latin typeface="Calibri"/>
                <a:cs typeface="Calibri"/>
              </a:rPr>
              <a:t>de services. </a:t>
            </a:r>
            <a:r>
              <a:rPr sz="2800" spc="-10" dirty="0">
                <a:latin typeface="Calibri"/>
                <a:cs typeface="Calibri"/>
              </a:rPr>
              <a:t>Ils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ont notre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garantie</a:t>
            </a:r>
            <a:r>
              <a:rPr sz="2800" spc="-10" dirty="0">
                <a:latin typeface="Calibri"/>
                <a:cs typeface="Calibri"/>
              </a:rPr>
              <a:t> personnelle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présente</a:t>
            </a:r>
            <a:r>
              <a:rPr sz="2800" spc="-10" dirty="0">
                <a:latin typeface="Calibri"/>
                <a:cs typeface="Calibri"/>
              </a:rPr>
              <a:t> et future.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11" y="2931140"/>
            <a:ext cx="638173" cy="16396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179423" y="5648504"/>
            <a:ext cx="4050665" cy="26854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1" spc="-15" dirty="0">
                <a:latin typeface="Calibri"/>
                <a:cs typeface="Calibri"/>
              </a:rPr>
              <a:t>Prêt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hypothécaire</a:t>
            </a:r>
            <a:endParaRPr sz="2800">
              <a:latin typeface="Calibri"/>
              <a:cs typeface="Calibri"/>
            </a:endParaRPr>
          </a:p>
          <a:p>
            <a:pPr marL="15875" marR="5080">
              <a:lnSpc>
                <a:spcPct val="100000"/>
              </a:lnSpc>
              <a:spcBef>
                <a:spcPts val="390"/>
              </a:spcBef>
            </a:pPr>
            <a:r>
              <a:rPr sz="2800" spc="-5" dirty="0">
                <a:latin typeface="Calibri"/>
                <a:cs typeface="Calibri"/>
              </a:rPr>
              <a:t>Ces </a:t>
            </a:r>
            <a:r>
              <a:rPr sz="2800" spc="-15" dirty="0">
                <a:latin typeface="Calibri"/>
                <a:cs typeface="Calibri"/>
              </a:rPr>
              <a:t>prêts </a:t>
            </a: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15" dirty="0">
                <a:latin typeface="Calibri"/>
                <a:cs typeface="Calibri"/>
              </a:rPr>
              <a:t>destinés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financer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l’achat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restauration d’un </a:t>
            </a:r>
            <a:r>
              <a:rPr sz="2800" spc="-15" dirty="0">
                <a:latin typeface="Calibri"/>
                <a:cs typeface="Calibri"/>
              </a:rPr>
              <a:t>logement.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Ils sont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véritable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10" y="5799104"/>
            <a:ext cx="638172" cy="148624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025" y="1355136"/>
            <a:ext cx="6861809" cy="137096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pc="-10" dirty="0"/>
              <a:t>Objectifs</a:t>
            </a:r>
            <a:r>
              <a:rPr spc="-40" dirty="0"/>
              <a:t> </a:t>
            </a:r>
            <a:r>
              <a:rPr spc="-15" dirty="0"/>
              <a:t>et</a:t>
            </a:r>
            <a:r>
              <a:rPr spc="-35" dirty="0"/>
              <a:t> </a:t>
            </a:r>
            <a:r>
              <a:rPr spc="-5" dirty="0"/>
              <a:t>buts</a:t>
            </a: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0" dirty="0">
                <a:latin typeface="Calibri"/>
                <a:cs typeface="Calibri"/>
              </a:rPr>
              <a:t>À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la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fin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de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ce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module,</a:t>
            </a:r>
            <a:r>
              <a:rPr sz="2800" b="0" spc="-10" dirty="0">
                <a:latin typeface="Calibri"/>
                <a:cs typeface="Calibri"/>
              </a:rPr>
              <a:t> vous </a:t>
            </a:r>
            <a:r>
              <a:rPr sz="2800" b="0" spc="-20" dirty="0">
                <a:latin typeface="Calibri"/>
                <a:cs typeface="Calibri"/>
              </a:rPr>
              <a:t>serez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en</a:t>
            </a:r>
            <a:r>
              <a:rPr sz="2800" b="0" spc="-10" dirty="0">
                <a:latin typeface="Calibri"/>
                <a:cs typeface="Calibri"/>
              </a:rPr>
              <a:t> mesure </a:t>
            </a:r>
            <a:r>
              <a:rPr sz="2800" b="0" spc="-5" dirty="0">
                <a:latin typeface="Calibri"/>
                <a:cs typeface="Calibri"/>
              </a:rPr>
              <a:t>de: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927" y="4742826"/>
            <a:ext cx="7245772" cy="3751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383" y="3734942"/>
            <a:ext cx="370415" cy="27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383" y="5868179"/>
            <a:ext cx="370417" cy="3262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761579" y="4695421"/>
            <a:ext cx="370840" cy="370840"/>
            <a:chOff x="1761579" y="4695421"/>
            <a:chExt cx="370840" cy="370840"/>
          </a:xfrm>
        </p:grpSpPr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579" y="4739590"/>
              <a:ext cx="370413" cy="3262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8582" y="4708121"/>
              <a:ext cx="127000" cy="38735"/>
            </a:xfrm>
            <a:custGeom>
              <a:avLst/>
              <a:gdLst/>
              <a:ahLst/>
              <a:cxnLst/>
              <a:rect l="l" t="t" r="r" b="b"/>
              <a:pathLst>
                <a:path w="127000" h="38735">
                  <a:moveTo>
                    <a:pt x="126999" y="38388"/>
                  </a:moveTo>
                  <a:lnTo>
                    <a:pt x="0" y="38388"/>
                  </a:lnTo>
                  <a:lnTo>
                    <a:pt x="0" y="0"/>
                  </a:lnTo>
                  <a:lnTo>
                    <a:pt x="126999" y="0"/>
                  </a:lnTo>
                  <a:lnTo>
                    <a:pt x="126999" y="383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88582" y="4708121"/>
              <a:ext cx="127000" cy="38735"/>
            </a:xfrm>
            <a:custGeom>
              <a:avLst/>
              <a:gdLst/>
              <a:ahLst/>
              <a:cxnLst/>
              <a:rect l="l" t="t" r="r" b="b"/>
              <a:pathLst>
                <a:path w="127000" h="38735">
                  <a:moveTo>
                    <a:pt x="0" y="0"/>
                  </a:moveTo>
                  <a:lnTo>
                    <a:pt x="126999" y="0"/>
                  </a:lnTo>
                  <a:lnTo>
                    <a:pt x="126999" y="38388"/>
                  </a:lnTo>
                  <a:lnTo>
                    <a:pt x="0" y="383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97567" y="3571707"/>
            <a:ext cx="8338184" cy="268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Identifiez</a:t>
            </a:r>
            <a:r>
              <a:rPr sz="3200" b="1" spc="-5" dirty="0">
                <a:latin typeface="Calibri"/>
                <a:cs typeface="Calibri"/>
              </a:rPr>
              <a:t> les </a:t>
            </a:r>
            <a:r>
              <a:rPr sz="3200" b="1" spc="-20" dirty="0">
                <a:latin typeface="Calibri"/>
                <a:cs typeface="Calibri"/>
              </a:rPr>
              <a:t>différents</a:t>
            </a:r>
            <a:r>
              <a:rPr sz="3200" b="1" spc="-5" dirty="0">
                <a:latin typeface="Calibri"/>
                <a:cs typeface="Calibri"/>
              </a:rPr>
              <a:t> types de </a:t>
            </a:r>
            <a:r>
              <a:rPr sz="3200" b="1" spc="-15" dirty="0">
                <a:latin typeface="Calibri"/>
                <a:cs typeface="Calibri"/>
              </a:rPr>
              <a:t>prêts.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libri"/>
              <a:cs typeface="Calibri"/>
            </a:endParaRPr>
          </a:p>
          <a:p>
            <a:pPr marL="12700" marR="716915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Reconnaître </a:t>
            </a:r>
            <a:r>
              <a:rPr sz="3200" b="1" spc="-5" dirty="0">
                <a:latin typeface="Calibri"/>
                <a:cs typeface="Calibri"/>
              </a:rPr>
              <a:t>les </a:t>
            </a:r>
            <a:r>
              <a:rPr sz="3200" b="1" spc="-10" dirty="0">
                <a:latin typeface="Calibri"/>
                <a:cs typeface="Calibri"/>
              </a:rPr>
              <a:t>éléments </a:t>
            </a:r>
            <a:r>
              <a:rPr sz="3200" b="1" spc="-5" dirty="0">
                <a:latin typeface="Calibri"/>
                <a:cs typeface="Calibri"/>
              </a:rPr>
              <a:t>impliqués dans une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opération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 </a:t>
            </a:r>
            <a:r>
              <a:rPr sz="3200" b="1" spc="-20" dirty="0">
                <a:latin typeface="Calibri"/>
                <a:cs typeface="Calibri"/>
              </a:rPr>
              <a:t>prêt.</a:t>
            </a:r>
            <a:endParaRPr sz="32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300"/>
              </a:spcBef>
            </a:pPr>
            <a:r>
              <a:rPr sz="3200" b="1" spc="-10" dirty="0">
                <a:latin typeface="Calibri"/>
                <a:cs typeface="Calibri"/>
              </a:rPr>
              <a:t>Connaître </a:t>
            </a:r>
            <a:r>
              <a:rPr sz="3200" b="1" spc="-5" dirty="0">
                <a:latin typeface="Calibri"/>
                <a:cs typeface="Calibri"/>
              </a:rPr>
              <a:t>la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différence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entre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un </a:t>
            </a:r>
            <a:r>
              <a:rPr sz="3200" b="1" spc="-20" dirty="0">
                <a:latin typeface="Calibri"/>
                <a:cs typeface="Calibri"/>
              </a:rPr>
              <a:t>prêt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un </a:t>
            </a:r>
            <a:r>
              <a:rPr sz="3200" b="1" spc="-10" dirty="0">
                <a:latin typeface="Calibri"/>
                <a:cs typeface="Calibri"/>
              </a:rPr>
              <a:t>crédit.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0" y="1381124"/>
                </a:moveTo>
                <a:lnTo>
                  <a:pt x="0" y="1381124"/>
                </a:lnTo>
                <a:lnTo>
                  <a:pt x="0" y="0"/>
                </a:lnTo>
                <a:lnTo>
                  <a:pt x="18287240" y="0"/>
                </a:lnTo>
                <a:lnTo>
                  <a:pt x="18287240" y="1381124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2" y="6698528"/>
            <a:ext cx="666748" cy="178117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864931"/>
            <a:ext cx="18288000" cy="85725"/>
          </a:xfrm>
          <a:custGeom>
            <a:avLst/>
            <a:gdLst/>
            <a:ahLst/>
            <a:cxnLst/>
            <a:rect l="l" t="t" r="r" b="b"/>
            <a:pathLst>
              <a:path w="18288000" h="85725">
                <a:moveTo>
                  <a:pt x="0" y="0"/>
                </a:moveTo>
                <a:lnTo>
                  <a:pt x="18287742" y="0"/>
                </a:lnTo>
                <a:lnTo>
                  <a:pt x="18287742" y="85699"/>
                </a:lnTo>
                <a:lnTo>
                  <a:pt x="0" y="85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1" y="9265523"/>
            <a:ext cx="3152773" cy="6667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773" y="1660699"/>
            <a:ext cx="7150196" cy="2095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12940" y="4038644"/>
            <a:ext cx="1634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latin typeface="Tahoma"/>
                <a:cs typeface="Tahoma"/>
              </a:rPr>
              <a:t>ﬂy-project.eu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23145" y="5161444"/>
            <a:ext cx="30054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30" dirty="0">
                <a:solidFill>
                  <a:srgbClr val="FAC709"/>
                </a:solidFill>
                <a:latin typeface="Calibri"/>
                <a:cs typeface="Calibri"/>
              </a:rPr>
              <a:t>Merci</a:t>
            </a:r>
            <a:r>
              <a:rPr sz="8000" b="1" spc="-90" dirty="0">
                <a:solidFill>
                  <a:srgbClr val="FAC709"/>
                </a:solidFill>
                <a:latin typeface="Calibri"/>
                <a:cs typeface="Calibri"/>
              </a:rPr>
              <a:t> </a:t>
            </a:r>
            <a:r>
              <a:rPr sz="8000" b="1" dirty="0">
                <a:solidFill>
                  <a:srgbClr val="FAC709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0143" y="6856132"/>
            <a:ext cx="7618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5" dirty="0">
                <a:latin typeface="Calibri"/>
                <a:cs typeface="Calibri"/>
              </a:rPr>
              <a:t>Partenaire: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Université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de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Malaga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856" y="1148407"/>
            <a:ext cx="1303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</a:t>
            </a:r>
            <a:r>
              <a:rPr spc="-70" dirty="0"/>
              <a:t>e</a:t>
            </a:r>
            <a:r>
              <a:rPr dirty="0"/>
              <a:t>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725" y="4567358"/>
            <a:ext cx="6312798" cy="36058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246" y="2449071"/>
            <a:ext cx="370415" cy="27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497" y="4199276"/>
            <a:ext cx="370417" cy="3262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33661" y="3223753"/>
            <a:ext cx="370840" cy="370840"/>
            <a:chOff x="1433661" y="3223753"/>
            <a:chExt cx="370840" cy="370840"/>
          </a:xfrm>
        </p:grpSpPr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661" y="3267922"/>
              <a:ext cx="370413" cy="3262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60664" y="3236453"/>
              <a:ext cx="127000" cy="38735"/>
            </a:xfrm>
            <a:custGeom>
              <a:avLst/>
              <a:gdLst/>
              <a:ahLst/>
              <a:cxnLst/>
              <a:rect l="l" t="t" r="r" b="b"/>
              <a:pathLst>
                <a:path w="127000" h="38735">
                  <a:moveTo>
                    <a:pt x="127000" y="38388"/>
                  </a:moveTo>
                  <a:lnTo>
                    <a:pt x="0" y="38388"/>
                  </a:lnTo>
                  <a:lnTo>
                    <a:pt x="0" y="0"/>
                  </a:lnTo>
                  <a:lnTo>
                    <a:pt x="127000" y="0"/>
                  </a:lnTo>
                  <a:lnTo>
                    <a:pt x="127000" y="383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0664" y="3236453"/>
              <a:ext cx="127000" cy="38735"/>
            </a:xfrm>
            <a:custGeom>
              <a:avLst/>
              <a:gdLst/>
              <a:ahLst/>
              <a:cxnLst/>
              <a:rect l="l" t="t" r="r" b="b"/>
              <a:pathLst>
                <a:path w="127000" h="38735">
                  <a:moveTo>
                    <a:pt x="0" y="0"/>
                  </a:moveTo>
                  <a:lnTo>
                    <a:pt x="127000" y="0"/>
                  </a:lnTo>
                  <a:lnTo>
                    <a:pt x="127000" y="38388"/>
                  </a:lnTo>
                  <a:lnTo>
                    <a:pt x="0" y="383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71449" y="2246626"/>
            <a:ext cx="8956675" cy="602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3200" b="1" spc="-45" dirty="0">
                <a:latin typeface="Calibri"/>
                <a:cs typeface="Calibri"/>
              </a:rPr>
              <a:t>1.-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Qu’est-ce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qu’un</a:t>
            </a:r>
            <a:r>
              <a:rPr sz="3200" b="1" spc="-20" dirty="0">
                <a:latin typeface="Calibri"/>
                <a:cs typeface="Calibri"/>
              </a:rPr>
              <a:t> prêt?</a:t>
            </a:r>
            <a:endParaRPr sz="32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2870"/>
              </a:spcBef>
            </a:pPr>
            <a:r>
              <a:rPr sz="3200" b="1" spc="-45" dirty="0">
                <a:latin typeface="Calibri"/>
                <a:cs typeface="Calibri"/>
              </a:rPr>
              <a:t>2.-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Quels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sont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les</a:t>
            </a:r>
            <a:r>
              <a:rPr sz="3200" b="1" spc="-10" dirty="0">
                <a:latin typeface="Calibri"/>
                <a:cs typeface="Calibri"/>
              </a:rPr>
              <a:t> éléments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d’un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prêt?</a:t>
            </a:r>
            <a:endParaRPr sz="3200">
              <a:latin typeface="Calibri"/>
              <a:cs typeface="Calibri"/>
            </a:endParaRPr>
          </a:p>
          <a:p>
            <a:pPr marL="19050" marR="5080" indent="-6985">
              <a:lnSpc>
                <a:spcPts val="7690"/>
              </a:lnSpc>
              <a:spcBef>
                <a:spcPts val="409"/>
              </a:spcBef>
            </a:pPr>
            <a:r>
              <a:rPr sz="3200" b="1" spc="-45" dirty="0">
                <a:latin typeface="Calibri"/>
                <a:cs typeface="Calibri"/>
              </a:rPr>
              <a:t>3.-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Quelle </a:t>
            </a:r>
            <a:r>
              <a:rPr sz="3200" b="1" spc="-15" dirty="0">
                <a:latin typeface="Calibri"/>
                <a:cs typeface="Calibri"/>
              </a:rPr>
              <a:t>est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la </a:t>
            </a:r>
            <a:r>
              <a:rPr sz="3200" b="1" spc="-15" dirty="0">
                <a:latin typeface="Calibri"/>
                <a:cs typeface="Calibri"/>
              </a:rPr>
              <a:t>différence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entre</a:t>
            </a:r>
            <a:r>
              <a:rPr sz="3200" b="1" spc="-5" dirty="0">
                <a:latin typeface="Calibri"/>
                <a:cs typeface="Calibri"/>
              </a:rPr>
              <a:t> un</a:t>
            </a:r>
            <a:r>
              <a:rPr sz="3200" b="1" spc="-10" dirty="0">
                <a:latin typeface="Calibri"/>
                <a:cs typeface="Calibri"/>
              </a:rPr>
              <a:t> crédit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un </a:t>
            </a:r>
            <a:r>
              <a:rPr sz="3200" b="1" spc="-20" dirty="0">
                <a:latin typeface="Calibri"/>
                <a:cs typeface="Calibri"/>
              </a:rPr>
              <a:t>prêt?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4.-</a:t>
            </a:r>
            <a:r>
              <a:rPr sz="3200" b="1" spc="-10" dirty="0">
                <a:latin typeface="Calibri"/>
                <a:cs typeface="Calibri"/>
              </a:rPr>
              <a:t> Modalités</a:t>
            </a:r>
            <a:r>
              <a:rPr sz="3200" b="1" spc="-5" dirty="0">
                <a:latin typeface="Calibri"/>
                <a:cs typeface="Calibri"/>
              </a:rPr>
              <a:t> de </a:t>
            </a:r>
            <a:r>
              <a:rPr sz="3200" b="1" spc="-20" dirty="0">
                <a:latin typeface="Calibri"/>
                <a:cs typeface="Calibri"/>
              </a:rPr>
              <a:t>prêt.</a:t>
            </a:r>
            <a:endParaRPr sz="3200">
              <a:latin typeface="Calibri"/>
              <a:cs typeface="Calibri"/>
            </a:endParaRPr>
          </a:p>
          <a:p>
            <a:pPr marL="50165" marR="554990">
              <a:lnSpc>
                <a:spcPct val="100000"/>
              </a:lnSpc>
              <a:spcBef>
                <a:spcPts val="2460"/>
              </a:spcBef>
            </a:pPr>
            <a:r>
              <a:rPr sz="3200" b="1" spc="-45" dirty="0">
                <a:latin typeface="Calibri"/>
                <a:cs typeface="Calibri"/>
              </a:rPr>
              <a:t>5.-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Quelles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dépenses</a:t>
            </a:r>
            <a:r>
              <a:rPr sz="3200" b="1" spc="-15" dirty="0">
                <a:latin typeface="Calibri"/>
                <a:cs typeface="Calibri"/>
              </a:rPr>
              <a:t> notre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banque</a:t>
            </a:r>
            <a:r>
              <a:rPr sz="3200" b="1" spc="-15" dirty="0">
                <a:latin typeface="Calibri"/>
                <a:cs typeface="Calibri"/>
              </a:rPr>
              <a:t> peut-elle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nous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facturer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lorsqu’elle</a:t>
            </a:r>
            <a:r>
              <a:rPr sz="3200" b="1" spc="-5" dirty="0">
                <a:latin typeface="Calibri"/>
                <a:cs typeface="Calibri"/>
              </a:rPr>
              <a:t> nous </a:t>
            </a:r>
            <a:r>
              <a:rPr sz="3200" b="1" spc="-15" dirty="0">
                <a:latin typeface="Calibri"/>
                <a:cs typeface="Calibri"/>
              </a:rPr>
              <a:t>accorde</a:t>
            </a:r>
            <a:r>
              <a:rPr sz="3200" b="1" spc="-5" dirty="0">
                <a:latin typeface="Calibri"/>
                <a:cs typeface="Calibri"/>
              </a:rPr>
              <a:t> un </a:t>
            </a:r>
            <a:r>
              <a:rPr sz="3200" b="1" spc="-20" dirty="0">
                <a:latin typeface="Calibri"/>
                <a:cs typeface="Calibri"/>
              </a:rPr>
              <a:t>prêt?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57150" marR="1972310">
              <a:lnSpc>
                <a:spcPct val="100000"/>
              </a:lnSpc>
            </a:pPr>
            <a:r>
              <a:rPr sz="3200" b="1" spc="-45" dirty="0">
                <a:latin typeface="Calibri"/>
                <a:cs typeface="Calibri"/>
              </a:rPr>
              <a:t>6.-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devez-vous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vous </a:t>
            </a:r>
            <a:r>
              <a:rPr sz="3200" b="1" spc="-5" dirty="0">
                <a:latin typeface="Calibri"/>
                <a:cs typeface="Calibri"/>
              </a:rPr>
              <a:t>demander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avant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d’acquérir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un </a:t>
            </a:r>
            <a:r>
              <a:rPr sz="3200" b="1" spc="-10" dirty="0">
                <a:latin typeface="Calibri"/>
                <a:cs typeface="Calibri"/>
              </a:rPr>
              <a:t>crédit </a:t>
            </a:r>
            <a:r>
              <a:rPr sz="3200" b="1" spc="-5" dirty="0">
                <a:latin typeface="Calibri"/>
                <a:cs typeface="Calibri"/>
              </a:rPr>
              <a:t>ou un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prêt?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47" y="5157304"/>
            <a:ext cx="370415" cy="279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485" y="6090032"/>
            <a:ext cx="370417" cy="3262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735" y="7443305"/>
            <a:ext cx="370415" cy="2799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5541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</a:t>
            </a:r>
            <a:r>
              <a:rPr spc="-40" dirty="0"/>
              <a:t> </a:t>
            </a:r>
            <a:r>
              <a:rPr spc="-55" dirty="0"/>
              <a:t>Qu’est-ce</a:t>
            </a:r>
            <a:r>
              <a:rPr spc="-35" dirty="0"/>
              <a:t> </a:t>
            </a:r>
            <a:r>
              <a:rPr spc="-20" dirty="0"/>
              <a:t>qu’un</a:t>
            </a:r>
            <a:r>
              <a:rPr spc="-40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7025" y="2574056"/>
            <a:ext cx="8789035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très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probable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qu’à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moment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donné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notre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vie,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0" dirty="0">
                <a:latin typeface="Calibri"/>
                <a:cs typeface="Calibri"/>
              </a:rPr>
              <a:t>aurons</a:t>
            </a:r>
            <a:r>
              <a:rPr sz="2800" spc="-5" dirty="0">
                <a:latin typeface="Calibri"/>
                <a:cs typeface="Calibri"/>
              </a:rPr>
              <a:t> besoin </a:t>
            </a:r>
            <a:r>
              <a:rPr sz="2800" spc="-30" dirty="0">
                <a:latin typeface="Calibri"/>
                <a:cs typeface="Calibri"/>
              </a:rPr>
              <a:t>d’emprunter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40" dirty="0">
                <a:latin typeface="Calibri"/>
                <a:cs typeface="Calibri"/>
              </a:rPr>
              <a:t>l’argent.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exemple,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0" dirty="0">
                <a:latin typeface="Calibri"/>
                <a:cs typeface="Calibri"/>
              </a:rPr>
              <a:t>devons acheter </a:t>
            </a:r>
            <a:r>
              <a:rPr sz="2800" spc="-5" dirty="0">
                <a:latin typeface="Calibri"/>
                <a:cs typeface="Calibri"/>
              </a:rPr>
              <a:t>quelque chose qui </a:t>
            </a:r>
            <a:r>
              <a:rPr sz="2800" spc="-10" dirty="0">
                <a:latin typeface="Calibri"/>
                <a:cs typeface="Calibri"/>
              </a:rPr>
              <a:t>nécessite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grosse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somme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d’argent:</a:t>
            </a:r>
            <a:r>
              <a:rPr sz="2800" spc="-5" dirty="0">
                <a:latin typeface="Calibri"/>
                <a:cs typeface="Calibri"/>
              </a:rPr>
              <a:t> une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voiture,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maison,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rénovations...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</a:t>
            </a:r>
            <a:r>
              <a:rPr sz="2800" spc="-10" dirty="0">
                <a:latin typeface="Calibri"/>
                <a:cs typeface="Calibri"/>
              </a:rPr>
              <a:t> sont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 situations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lesquelles nous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n’avons</a:t>
            </a:r>
            <a:r>
              <a:rPr sz="2800" spc="-5" dirty="0">
                <a:latin typeface="Calibri"/>
                <a:cs typeface="Calibri"/>
              </a:rPr>
              <a:t> pas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toujours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fonds</a:t>
            </a:r>
            <a:r>
              <a:rPr sz="2800" spc="-10" dirty="0">
                <a:latin typeface="Calibri"/>
                <a:cs typeface="Calibri"/>
              </a:rPr>
              <a:t> nécessaires</a:t>
            </a:r>
            <a:r>
              <a:rPr sz="2800" spc="-5" dirty="0">
                <a:latin typeface="Calibri"/>
                <a:cs typeface="Calibri"/>
              </a:rPr>
              <a:t> pour les</a:t>
            </a:r>
            <a:r>
              <a:rPr sz="2800" spc="-10" dirty="0">
                <a:latin typeface="Calibri"/>
                <a:cs typeface="Calibri"/>
              </a:rPr>
              <a:t> réaliser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devons</a:t>
            </a:r>
            <a:r>
              <a:rPr sz="2800" spc="-5" dirty="0">
                <a:latin typeface="Calibri"/>
                <a:cs typeface="Calibri"/>
              </a:rPr>
              <a:t> demander un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une </a:t>
            </a:r>
            <a:r>
              <a:rPr sz="2800" spc="-15" dirty="0">
                <a:latin typeface="Calibri"/>
                <a:cs typeface="Calibri"/>
              </a:rPr>
              <a:t>institution</a:t>
            </a:r>
            <a:r>
              <a:rPr sz="2800" spc="-10" dirty="0">
                <a:latin typeface="Calibri"/>
                <a:cs typeface="Calibri"/>
              </a:rPr>
              <a:t> financière.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bancaire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35" dirty="0">
                <a:latin typeface="Calibri"/>
                <a:cs typeface="Calibri"/>
              </a:rPr>
              <a:t>l’opération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laquelle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banque </a:t>
            </a:r>
            <a:r>
              <a:rPr sz="2800" spc="-20" dirty="0">
                <a:latin typeface="Calibri"/>
                <a:cs typeface="Calibri"/>
              </a:rPr>
              <a:t>prête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certaine</a:t>
            </a:r>
            <a:r>
              <a:rPr sz="2800" spc="-5" dirty="0">
                <a:latin typeface="Calibri"/>
                <a:cs typeface="Calibri"/>
              </a:rPr>
              <a:t> somme </a:t>
            </a:r>
            <a:r>
              <a:rPr sz="2800" spc="-40" dirty="0">
                <a:latin typeface="Calibri"/>
                <a:cs typeface="Calibri"/>
              </a:rPr>
              <a:t>d’argent,</a:t>
            </a:r>
            <a:r>
              <a:rPr sz="2800" spc="-10" dirty="0">
                <a:latin typeface="Calibri"/>
                <a:cs typeface="Calibri"/>
              </a:rPr>
              <a:t> préalablement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stipulée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5" dirty="0">
                <a:latin typeface="Calibri"/>
                <a:cs typeface="Calibri"/>
              </a:rPr>
              <a:t>contrat,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un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client.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fois</a:t>
            </a:r>
            <a:r>
              <a:rPr sz="2800" spc="-5" dirty="0">
                <a:latin typeface="Calibri"/>
                <a:cs typeface="Calibri"/>
              </a:rPr>
              <a:t>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délai </a:t>
            </a:r>
            <a:r>
              <a:rPr sz="2800" spc="-20" dirty="0">
                <a:latin typeface="Calibri"/>
                <a:cs typeface="Calibri"/>
              </a:rPr>
              <a:t>convenu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écoulé,</a:t>
            </a:r>
            <a:r>
              <a:rPr sz="2800" spc="-5" dirty="0">
                <a:latin typeface="Calibri"/>
                <a:cs typeface="Calibri"/>
              </a:rPr>
              <a:t> 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doit </a:t>
            </a:r>
            <a:r>
              <a:rPr sz="2800" spc="-15" dirty="0">
                <a:latin typeface="Calibri"/>
                <a:cs typeface="Calibri"/>
              </a:rPr>
              <a:t>restituer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20" dirty="0">
                <a:latin typeface="Calibri"/>
                <a:cs typeface="Calibri"/>
              </a:rPr>
              <a:t>prêté,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ainsi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20" dirty="0">
                <a:latin typeface="Calibri"/>
                <a:cs typeface="Calibri"/>
              </a:rPr>
              <a:t>intérêts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préalablement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convenus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avec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317" y="2622618"/>
            <a:ext cx="5143499" cy="51434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5541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</a:t>
            </a:r>
            <a:r>
              <a:rPr spc="-40" dirty="0"/>
              <a:t> </a:t>
            </a:r>
            <a:r>
              <a:rPr spc="-55" dirty="0"/>
              <a:t>Qu’est-ce</a:t>
            </a:r>
            <a:r>
              <a:rPr spc="-35" dirty="0"/>
              <a:t> </a:t>
            </a:r>
            <a:r>
              <a:rPr spc="-20" dirty="0"/>
              <a:t>qu’un</a:t>
            </a:r>
            <a:r>
              <a:rPr spc="-40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199" y="2659126"/>
            <a:ext cx="10458450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Lorsqu’un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10" dirty="0">
                <a:latin typeface="Calibri"/>
                <a:cs typeface="Calibri"/>
              </a:rPr>
              <a:t> formalisé,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l’institution financière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(également </a:t>
            </a:r>
            <a:r>
              <a:rPr sz="2800" dirty="0">
                <a:latin typeface="Calibri"/>
                <a:cs typeface="Calibri"/>
              </a:rPr>
              <a:t>appelée</a:t>
            </a:r>
            <a:endParaRPr sz="2800">
              <a:latin typeface="Calibri"/>
              <a:cs typeface="Calibri"/>
            </a:endParaRPr>
          </a:p>
          <a:p>
            <a:pPr marL="12700" marR="18097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«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prêteur</a:t>
            </a:r>
            <a:r>
              <a:rPr sz="2800" spc="-5" dirty="0">
                <a:latin typeface="Calibri"/>
                <a:cs typeface="Calibri"/>
              </a:rPr>
              <a:t> »)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donne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son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 (emprunteur)</a:t>
            </a:r>
            <a:r>
              <a:rPr sz="2800" spc="-5" dirty="0">
                <a:latin typeface="Calibri"/>
                <a:cs typeface="Calibri"/>
              </a:rPr>
              <a:t> 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convenu</a:t>
            </a:r>
            <a:r>
              <a:rPr sz="2800" spc="-5" dirty="0">
                <a:latin typeface="Calibri"/>
                <a:cs typeface="Calibri"/>
              </a:rPr>
              <a:t> dans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25" dirty="0">
                <a:latin typeface="Calibri"/>
                <a:cs typeface="Calibri"/>
              </a:rPr>
              <a:t>contrat,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échange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l’engagement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spc="-5" dirty="0">
                <a:latin typeface="Calibri"/>
                <a:cs typeface="Calibri"/>
              </a:rPr>
              <a:t> 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emprunté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25" dirty="0">
                <a:latin typeface="Calibri"/>
                <a:cs typeface="Calibri"/>
              </a:rPr>
              <a:t>payer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intérêts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commissions,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convenues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5" dirty="0">
                <a:latin typeface="Calibri"/>
                <a:cs typeface="Calibri"/>
              </a:rPr>
              <a:t>temps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forme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(normalement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versements </a:t>
            </a:r>
            <a:r>
              <a:rPr sz="2800" spc="-5" dirty="0">
                <a:latin typeface="Calibri"/>
                <a:cs typeface="Calibri"/>
              </a:rPr>
              <a:t>périodiques).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Exemple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Sophie</a:t>
            </a:r>
            <a:r>
              <a:rPr sz="2800" spc="-10" dirty="0">
                <a:latin typeface="Calibri"/>
                <a:cs typeface="Calibri"/>
              </a:rPr>
              <a:t> (emprunteur)</a:t>
            </a:r>
            <a:r>
              <a:rPr sz="2800" spc="-5" dirty="0">
                <a:latin typeface="Calibri"/>
                <a:cs typeface="Calibri"/>
              </a:rPr>
              <a:t> 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 </a:t>
            </a:r>
            <a:r>
              <a:rPr sz="2800" spc="-10" dirty="0">
                <a:latin typeface="Calibri"/>
                <a:cs typeface="Calibri"/>
              </a:rPr>
              <a:t>XYZ </a:t>
            </a:r>
            <a:r>
              <a:rPr sz="2800" spc="-15" dirty="0">
                <a:latin typeface="Calibri"/>
                <a:cs typeface="Calibri"/>
              </a:rPr>
              <a:t>(prêteur)</a:t>
            </a:r>
            <a:r>
              <a:rPr sz="2800" spc="-5" dirty="0">
                <a:latin typeface="Calibri"/>
                <a:cs typeface="Calibri"/>
              </a:rPr>
              <a:t> pour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demander un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30 000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€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banque </a:t>
            </a:r>
            <a:r>
              <a:rPr sz="2800" spc="-10" dirty="0">
                <a:latin typeface="Calibri"/>
                <a:cs typeface="Calibri"/>
              </a:rPr>
              <a:t>XYZ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lui </a:t>
            </a:r>
            <a:r>
              <a:rPr sz="2800" spc="-20" dirty="0">
                <a:latin typeface="Calibri"/>
                <a:cs typeface="Calibri"/>
              </a:rPr>
              <a:t>accordera</a:t>
            </a:r>
            <a:r>
              <a:rPr sz="2800" spc="-5" dirty="0">
                <a:latin typeface="Calibri"/>
                <a:cs typeface="Calibri"/>
              </a:rPr>
              <a:t> 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30 000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€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échange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remboursement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Sophie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emprunté </a:t>
            </a:r>
            <a:r>
              <a:rPr sz="2800" spc="-10" dirty="0">
                <a:latin typeface="Calibri"/>
                <a:cs typeface="Calibri"/>
              </a:rPr>
              <a:t> majoré </a:t>
            </a:r>
            <a:r>
              <a:rPr sz="2800" spc="-15" dirty="0">
                <a:latin typeface="Calibri"/>
                <a:cs typeface="Calibri"/>
              </a:rPr>
              <a:t>d’intérêts </a:t>
            </a:r>
            <a:r>
              <a:rPr sz="2800" spc="-5" dirty="0">
                <a:latin typeface="Calibri"/>
                <a:cs typeface="Calibri"/>
              </a:rPr>
              <a:t>de 5% par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sur une période de cinq </a:t>
            </a:r>
            <a:r>
              <a:rPr sz="2800" dirty="0">
                <a:latin typeface="Calibri"/>
                <a:cs typeface="Calibri"/>
              </a:rPr>
              <a:t>ans.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outre,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5" dirty="0">
                <a:latin typeface="Calibri"/>
                <a:cs typeface="Calibri"/>
              </a:rPr>
              <a:t>montage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commission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d’étude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300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€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payés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moment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15" dirty="0">
                <a:latin typeface="Calibri"/>
                <a:cs typeface="Calibri"/>
              </a:rPr>
              <a:t>signature</a:t>
            </a:r>
            <a:r>
              <a:rPr sz="2800" spc="-5" dirty="0">
                <a:latin typeface="Calibri"/>
                <a:cs typeface="Calibri"/>
              </a:rPr>
              <a:t> du </a:t>
            </a:r>
            <a:r>
              <a:rPr sz="2800" spc="-25" dirty="0">
                <a:latin typeface="Calibri"/>
                <a:cs typeface="Calibri"/>
              </a:rPr>
              <a:t>contrat.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799" y="2647950"/>
            <a:ext cx="4987200" cy="49910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8585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</a:t>
            </a:r>
            <a:r>
              <a:rPr spc="-25" dirty="0"/>
              <a:t> </a:t>
            </a:r>
            <a:r>
              <a:rPr spc="-5" dirty="0"/>
              <a:t>Quels</a:t>
            </a:r>
            <a:r>
              <a:rPr spc="-15" dirty="0"/>
              <a:t> sont</a:t>
            </a:r>
            <a:r>
              <a:rPr spc="-25" dirty="0"/>
              <a:t> </a:t>
            </a:r>
            <a:r>
              <a:rPr spc="-10" dirty="0"/>
              <a:t>les</a:t>
            </a:r>
            <a:r>
              <a:rPr spc="-20" dirty="0"/>
              <a:t> </a:t>
            </a:r>
            <a:r>
              <a:rPr spc="-10" dirty="0"/>
              <a:t>éléments</a:t>
            </a:r>
            <a:r>
              <a:rPr spc="-25" dirty="0"/>
              <a:t> d’un</a:t>
            </a:r>
            <a:r>
              <a:rPr spc="-20" dirty="0"/>
              <a:t> 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0871" y="2787297"/>
            <a:ext cx="874903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1089660" indent="-443865">
              <a:lnSpc>
                <a:spcPct val="100000"/>
              </a:lnSpc>
              <a:spcBef>
                <a:spcPts val="100"/>
              </a:spcBef>
              <a:buFont typeface="Microsoft Sans Serif"/>
              <a:buChar char="●"/>
              <a:tabLst>
                <a:tab pos="455930" algn="l"/>
                <a:tab pos="45656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Principal: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c’est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l’argent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Sophie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demandé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</a:t>
            </a:r>
            <a:r>
              <a:rPr sz="2800" spc="-10" dirty="0">
                <a:latin typeface="Calibri"/>
                <a:cs typeface="Calibri"/>
              </a:rPr>
              <a:t> XYZ</a:t>
            </a:r>
            <a:r>
              <a:rPr sz="2800" spc="-5" dirty="0">
                <a:latin typeface="Calibri"/>
                <a:cs typeface="Calibri"/>
              </a:rPr>
              <a:t> (30 000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€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●"/>
            </a:pPr>
            <a:endParaRPr sz="2750">
              <a:latin typeface="Calibri"/>
              <a:cs typeface="Calibri"/>
            </a:endParaRPr>
          </a:p>
          <a:p>
            <a:pPr marL="455930" marR="17780" indent="-443865">
              <a:lnSpc>
                <a:spcPct val="100000"/>
              </a:lnSpc>
              <a:buFont typeface="Microsoft Sans Serif"/>
              <a:buChar char="●"/>
              <a:tabLst>
                <a:tab pos="455930" algn="l"/>
                <a:tab pos="456565" algn="l"/>
                <a:tab pos="1699260" algn="l"/>
                <a:tab pos="1925320" algn="l"/>
                <a:tab pos="2696845" algn="l"/>
                <a:tab pos="3082925" algn="l"/>
                <a:tab pos="3756025" algn="l"/>
                <a:tab pos="4433570" algn="l"/>
                <a:tab pos="5542915" algn="l"/>
                <a:tab pos="6354445" algn="l"/>
                <a:tab pos="7166609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ê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0" dirty="0">
                <a:latin typeface="Calibri"/>
                <a:cs typeface="Calibri"/>
              </a:rPr>
              <a:t>’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pri</a:t>
            </a:r>
            <a:r>
              <a:rPr sz="2800" dirty="0">
                <a:latin typeface="Calibri"/>
                <a:cs typeface="Calibri"/>
              </a:rPr>
              <a:t>x	</a:t>
            </a:r>
            <a:r>
              <a:rPr sz="2800" spc="-5" dirty="0">
                <a:latin typeface="Calibri"/>
                <a:cs typeface="Calibri"/>
              </a:rPr>
              <a:t>qu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Sophi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pou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empru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  </a:t>
            </a:r>
            <a:r>
              <a:rPr sz="2800" spc="-40" dirty="0">
                <a:latin typeface="Calibri"/>
                <a:cs typeface="Calibri"/>
              </a:rPr>
              <a:t>l’argent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(5% par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sur le </a:t>
            </a:r>
            <a:r>
              <a:rPr sz="2800" spc="-10" dirty="0">
                <a:latin typeface="Calibri"/>
                <a:cs typeface="Calibri"/>
              </a:rPr>
              <a:t>capital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emprunté).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●"/>
            </a:pPr>
            <a:endParaRPr sz="2750">
              <a:latin typeface="Calibri"/>
              <a:cs typeface="Calibri"/>
            </a:endParaRPr>
          </a:p>
          <a:p>
            <a:pPr marL="455930" marR="5715" indent="-443865">
              <a:lnSpc>
                <a:spcPct val="100000"/>
              </a:lnSpc>
              <a:buFont typeface="Microsoft Sans Serif"/>
              <a:buChar char="●"/>
              <a:tabLst>
                <a:tab pos="455930" algn="l"/>
                <a:tab pos="456565" algn="l"/>
                <a:tab pos="1508125" algn="l"/>
                <a:tab pos="1779905" algn="l"/>
                <a:tab pos="2212975" algn="l"/>
                <a:tab pos="3083560" algn="l"/>
                <a:tab pos="4480560" algn="l"/>
                <a:tab pos="5429885" algn="l"/>
                <a:tab pos="6002020" algn="l"/>
                <a:tab pos="6880225" algn="l"/>
                <a:tab pos="805116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: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déla</a:t>
            </a:r>
            <a:r>
              <a:rPr sz="2800" dirty="0">
                <a:latin typeface="Calibri"/>
                <a:cs typeface="Calibri"/>
              </a:rPr>
              <a:t>i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u	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5" dirty="0">
                <a:latin typeface="Calibri"/>
                <a:cs typeface="Calibri"/>
              </a:rPr>
              <a:t>deu</a:t>
            </a:r>
            <a:r>
              <a:rPr sz="2800" dirty="0">
                <a:latin typeface="Calibri"/>
                <a:cs typeface="Calibri"/>
              </a:rPr>
              <a:t>x	</a:t>
            </a:r>
            <a:r>
              <a:rPr sz="2800" spc="-5" dirty="0">
                <a:latin typeface="Calibri"/>
                <a:cs typeface="Calibri"/>
              </a:rPr>
              <a:t>partie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5" dirty="0">
                <a:latin typeface="Calibri"/>
                <a:cs typeface="Calibri"/>
              </a:rPr>
              <a:t>pour  </a:t>
            </a:r>
            <a:r>
              <a:rPr sz="2800" spc="-15" dirty="0">
                <a:latin typeface="Calibri"/>
                <a:cs typeface="Calibri"/>
              </a:rPr>
              <a:t>rembourser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principal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plus les </a:t>
            </a:r>
            <a:r>
              <a:rPr sz="2800" spc="-20" dirty="0">
                <a:latin typeface="Calibri"/>
                <a:cs typeface="Calibri"/>
              </a:rPr>
              <a:t>intérêts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(cinq </a:t>
            </a:r>
            <a:r>
              <a:rPr sz="2800" dirty="0">
                <a:latin typeface="Calibri"/>
                <a:cs typeface="Calibri"/>
              </a:rPr>
              <a:t>ans).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●"/>
            </a:pPr>
            <a:endParaRPr sz="2750">
              <a:latin typeface="Calibri"/>
              <a:cs typeface="Calibri"/>
            </a:endParaRPr>
          </a:p>
          <a:p>
            <a:pPr marL="455930" marR="5080" indent="-443865">
              <a:lnSpc>
                <a:spcPct val="100000"/>
              </a:lnSpc>
              <a:spcBef>
                <a:spcPts val="5"/>
              </a:spcBef>
              <a:buFont typeface="Microsoft Sans Serif"/>
              <a:buChar char="●"/>
              <a:tabLst>
                <a:tab pos="455930" algn="l"/>
                <a:tab pos="456565" algn="l"/>
                <a:tab pos="1080135" algn="l"/>
                <a:tab pos="2236470" algn="l"/>
                <a:tab pos="4369435" algn="l"/>
                <a:tab pos="4629785" algn="l"/>
                <a:tab pos="5047615" algn="l"/>
                <a:tab pos="6290310" algn="l"/>
                <a:tab pos="7651115" algn="l"/>
                <a:tab pos="844169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partie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: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ê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eu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(banqu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)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  </a:t>
            </a:r>
            <a:r>
              <a:rPr sz="2800" spc="-30" dirty="0">
                <a:latin typeface="Calibri"/>
                <a:cs typeface="Calibri"/>
              </a:rPr>
              <a:t>l’emprunteur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(Sophie).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3039665"/>
            <a:ext cx="5760230" cy="42076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8585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</a:t>
            </a:r>
            <a:r>
              <a:rPr spc="-25" dirty="0"/>
              <a:t> </a:t>
            </a:r>
            <a:r>
              <a:rPr spc="-5" dirty="0"/>
              <a:t>Quels</a:t>
            </a:r>
            <a:r>
              <a:rPr spc="-15" dirty="0"/>
              <a:t> sont</a:t>
            </a:r>
            <a:r>
              <a:rPr spc="-25" dirty="0"/>
              <a:t> </a:t>
            </a:r>
            <a:r>
              <a:rPr spc="-10" dirty="0"/>
              <a:t>les</a:t>
            </a:r>
            <a:r>
              <a:rPr spc="-20" dirty="0"/>
              <a:t> </a:t>
            </a:r>
            <a:r>
              <a:rPr spc="-10" dirty="0"/>
              <a:t>éléments</a:t>
            </a:r>
            <a:r>
              <a:rPr spc="-25" dirty="0"/>
              <a:t> d’un</a:t>
            </a:r>
            <a:r>
              <a:rPr spc="-20" dirty="0"/>
              <a:t> 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0871" y="2760984"/>
            <a:ext cx="876871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00000"/>
              </a:lnSpc>
              <a:spcBef>
                <a:spcPts val="100"/>
              </a:spcBef>
              <a:buFont typeface="Microsoft Sans Serif"/>
              <a:buChar char="●"/>
              <a:tabLst>
                <a:tab pos="455930" algn="l"/>
                <a:tab pos="456565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Frais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dépenses: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facturé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 pour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effectuer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transactions,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ainsi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spc="-10" dirty="0">
                <a:latin typeface="Calibri"/>
                <a:cs typeface="Calibri"/>
              </a:rPr>
              <a:t> tous</a:t>
            </a:r>
            <a:r>
              <a:rPr sz="2800" spc="-5" dirty="0">
                <a:latin typeface="Calibri"/>
                <a:cs typeface="Calibri"/>
              </a:rPr>
              <a:t> les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qui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découlent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5" dirty="0">
                <a:latin typeface="Calibri"/>
                <a:cs typeface="Calibri"/>
              </a:rPr>
              <a:t>dette</a:t>
            </a:r>
            <a:r>
              <a:rPr sz="2800" spc="-5" dirty="0">
                <a:latin typeface="Calibri"/>
                <a:cs typeface="Calibri"/>
              </a:rPr>
              <a:t> (300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€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●"/>
            </a:pPr>
            <a:endParaRPr sz="2750">
              <a:latin typeface="Calibri"/>
              <a:cs typeface="Calibri"/>
            </a:endParaRPr>
          </a:p>
          <a:p>
            <a:pPr marL="455930" marR="1157605" indent="-443865">
              <a:lnSpc>
                <a:spcPct val="100000"/>
              </a:lnSpc>
              <a:buFont typeface="Microsoft Sans Serif"/>
              <a:buChar char="●"/>
              <a:tabLst>
                <a:tab pos="455930" algn="l"/>
                <a:tab pos="45656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documentaire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documents </a:t>
            </a:r>
            <a:r>
              <a:rPr sz="2800" spc="-20" dirty="0">
                <a:latin typeface="Calibri"/>
                <a:cs typeface="Calibri"/>
              </a:rPr>
              <a:t>contenant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informations contenues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25" dirty="0">
                <a:latin typeface="Calibri"/>
                <a:cs typeface="Calibri"/>
              </a:rPr>
              <a:t>contrat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prêt.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●"/>
            </a:pPr>
            <a:endParaRPr sz="2750">
              <a:latin typeface="Calibri"/>
              <a:cs typeface="Calibri"/>
            </a:endParaRPr>
          </a:p>
          <a:p>
            <a:pPr marL="455930" marR="360680" indent="-443865">
              <a:lnSpc>
                <a:spcPct val="100000"/>
              </a:lnSpc>
              <a:buFont typeface="Microsoft Sans Serif"/>
              <a:buChar char="●"/>
              <a:tabLst>
                <a:tab pos="455930" algn="l"/>
                <a:tab pos="456565" algn="l"/>
              </a:tabLst>
            </a:pP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Garant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c’est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chiffre</a:t>
            </a:r>
            <a:r>
              <a:rPr sz="2800" spc="-5" dirty="0">
                <a:latin typeface="Calibri"/>
                <a:cs typeface="Calibri"/>
              </a:rPr>
              <a:t> qui </a:t>
            </a:r>
            <a:r>
              <a:rPr sz="2800" spc="-40" dirty="0">
                <a:latin typeface="Calibri"/>
                <a:cs typeface="Calibri"/>
              </a:rPr>
              <a:t>s’engage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répondre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établissement </a:t>
            </a:r>
            <a:r>
              <a:rPr sz="2800" spc="-30" dirty="0">
                <a:latin typeface="Calibri"/>
                <a:cs typeface="Calibri"/>
              </a:rPr>
              <a:t>financier,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ses </a:t>
            </a:r>
            <a:r>
              <a:rPr sz="2800" spc="-20" dirty="0">
                <a:latin typeface="Calibri"/>
                <a:cs typeface="Calibri"/>
              </a:rPr>
              <a:t>propres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actifs,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 d’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éventuels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défauts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10" dirty="0">
                <a:latin typeface="Calibri"/>
                <a:cs typeface="Calibri"/>
              </a:rPr>
              <a:t>paiement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spc="-50" dirty="0">
                <a:latin typeface="Calibri"/>
                <a:cs typeface="Calibri"/>
              </a:rPr>
              <a:t>l’emprunteur.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2971800"/>
            <a:ext cx="5471999" cy="43433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108083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15" dirty="0"/>
              <a:t> </a:t>
            </a:r>
            <a:r>
              <a:rPr spc="-5" dirty="0"/>
              <a:t>Quelle</a:t>
            </a:r>
            <a:r>
              <a:rPr spc="-10" dirty="0"/>
              <a:t> </a:t>
            </a:r>
            <a:r>
              <a:rPr spc="-20" dirty="0"/>
              <a:t>est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20" dirty="0"/>
              <a:t>différence</a:t>
            </a:r>
            <a:r>
              <a:rPr spc="-5" dirty="0"/>
              <a:t> </a:t>
            </a:r>
            <a:r>
              <a:rPr spc="-25" dirty="0"/>
              <a:t>entre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15" dirty="0"/>
              <a:t>et</a:t>
            </a:r>
            <a:r>
              <a:rPr spc="-10" dirty="0"/>
              <a:t> un </a:t>
            </a:r>
            <a:r>
              <a:rPr spc="-980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1325" y="3173476"/>
            <a:ext cx="880364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634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Crédit et </a:t>
            </a:r>
            <a:r>
              <a:rPr sz="2800" spc="-20" dirty="0">
                <a:latin typeface="Calibri"/>
                <a:cs typeface="Calibri"/>
              </a:rPr>
              <a:t>prêt</a:t>
            </a:r>
            <a:r>
              <a:rPr sz="2800" spc="-10" dirty="0">
                <a:latin typeface="Calibri"/>
                <a:cs typeface="Calibri"/>
              </a:rPr>
              <a:t> sont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25" dirty="0">
                <a:latin typeface="Calibri"/>
                <a:cs typeface="Calibri"/>
              </a:rPr>
              <a:t>contrats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différents.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 </a:t>
            </a:r>
            <a:r>
              <a:rPr sz="2800" spc="-10" dirty="0">
                <a:latin typeface="Calibri"/>
                <a:cs typeface="Calibri"/>
              </a:rPr>
              <a:t>vous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avez</a:t>
            </a:r>
            <a:r>
              <a:rPr sz="2800" spc="-5" dirty="0">
                <a:latin typeface="Calibri"/>
                <a:cs typeface="Calibri"/>
              </a:rPr>
              <a:t> 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crédit, vous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pouvez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puiser dans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15" dirty="0">
                <a:latin typeface="Calibri"/>
                <a:cs typeface="Calibri"/>
              </a:rPr>
              <a:t>fourni</a:t>
            </a:r>
            <a:r>
              <a:rPr sz="2800" spc="-5" dirty="0">
                <a:latin typeface="Calibri"/>
                <a:cs typeface="Calibri"/>
              </a:rPr>
              <a:t> par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selon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vos</a:t>
            </a:r>
            <a:r>
              <a:rPr sz="2800" spc="-5" dirty="0">
                <a:latin typeface="Calibri"/>
                <a:cs typeface="Calibri"/>
              </a:rPr>
              <a:t> besoins,</a:t>
            </a:r>
            <a:r>
              <a:rPr sz="2800" spc="-10" dirty="0">
                <a:latin typeface="Calibri"/>
                <a:cs typeface="Calibri"/>
              </a:rPr>
              <a:t> alors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 </a:t>
            </a:r>
            <a:r>
              <a:rPr sz="2800" spc="-10" dirty="0">
                <a:latin typeface="Calibri"/>
                <a:cs typeface="Calibri"/>
              </a:rPr>
              <a:t>vous </a:t>
            </a:r>
            <a:r>
              <a:rPr sz="2800" spc="-30" dirty="0">
                <a:latin typeface="Calibri"/>
                <a:cs typeface="Calibri"/>
              </a:rPr>
              <a:t>avez</a:t>
            </a:r>
            <a:r>
              <a:rPr sz="2800" spc="-5" dirty="0">
                <a:latin typeface="Calibri"/>
                <a:cs typeface="Calibri"/>
              </a:rPr>
              <a:t> un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prêt,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vous </a:t>
            </a:r>
            <a:r>
              <a:rPr sz="2800" spc="-20" dirty="0">
                <a:latin typeface="Calibri"/>
                <a:cs typeface="Calibri"/>
              </a:rPr>
              <a:t>recevrez</a:t>
            </a:r>
            <a:r>
              <a:rPr sz="2800" spc="-5" dirty="0">
                <a:latin typeface="Calibri"/>
                <a:cs typeface="Calibri"/>
              </a:rPr>
              <a:t> le </a:t>
            </a:r>
            <a:r>
              <a:rPr sz="2800" spc="-10" dirty="0">
                <a:latin typeface="Calibri"/>
                <a:cs typeface="Calibri"/>
              </a:rPr>
              <a:t>capital</a:t>
            </a:r>
            <a:r>
              <a:rPr sz="2800" spc="-5" dirty="0">
                <a:latin typeface="Calibri"/>
                <a:cs typeface="Calibri"/>
              </a:rPr>
              <a:t> en une seule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fois.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contrat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crédit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5080" indent="-27432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banque </a:t>
            </a:r>
            <a:r>
              <a:rPr sz="2800" spc="-15" dirty="0">
                <a:latin typeface="Calibri"/>
                <a:cs typeface="Calibri"/>
              </a:rPr>
              <a:t>accorde</a:t>
            </a:r>
            <a:r>
              <a:rPr sz="2800" spc="-5" dirty="0">
                <a:latin typeface="Calibri"/>
                <a:cs typeface="Calibri"/>
              </a:rPr>
              <a:t> une </a:t>
            </a:r>
            <a:r>
              <a:rPr sz="2800" spc="-10" dirty="0">
                <a:latin typeface="Calibri"/>
                <a:cs typeface="Calibri"/>
              </a:rPr>
              <a:t>limite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maximale </a:t>
            </a:r>
            <a:r>
              <a:rPr sz="2800" spc="-40" dirty="0">
                <a:latin typeface="Calibri"/>
                <a:cs typeface="Calibri"/>
              </a:rPr>
              <a:t>d’argent</a:t>
            </a:r>
            <a:r>
              <a:rPr sz="2800" spc="-10" dirty="0">
                <a:latin typeface="Calibri"/>
                <a:cs typeface="Calibri"/>
              </a:rPr>
              <a:t> et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 </a:t>
            </a:r>
            <a:r>
              <a:rPr sz="2800" spc="-5" dirty="0">
                <a:latin typeface="Calibri"/>
                <a:cs typeface="Calibri"/>
              </a:rPr>
              <a:t>peut </a:t>
            </a:r>
            <a:r>
              <a:rPr sz="2800" spc="-15" dirty="0">
                <a:latin typeface="Calibri"/>
                <a:cs typeface="Calibri"/>
              </a:rPr>
              <a:t>tirer</a:t>
            </a:r>
            <a:r>
              <a:rPr sz="2800" spc="-5" dirty="0">
                <a:latin typeface="Calibri"/>
                <a:cs typeface="Calibri"/>
              </a:rPr>
              <a:t> sur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cet </a:t>
            </a:r>
            <a:r>
              <a:rPr sz="2800" spc="-20" dirty="0">
                <a:latin typeface="Calibri"/>
                <a:cs typeface="Calibri"/>
              </a:rPr>
              <a:t>argent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fonction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ses besoins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tout moment. </a:t>
            </a:r>
            <a:r>
              <a:rPr sz="2800" spc="-25" dirty="0">
                <a:latin typeface="Calibri"/>
                <a:cs typeface="Calibri"/>
              </a:rPr>
              <a:t>C’est-à-dire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10" dirty="0">
                <a:latin typeface="Calibri"/>
                <a:cs typeface="Calibri"/>
              </a:rPr>
              <a:t>vous pourriez</a:t>
            </a:r>
            <a:r>
              <a:rPr sz="2800" spc="-5" dirty="0">
                <a:latin typeface="Calibri"/>
                <a:cs typeface="Calibri"/>
              </a:rPr>
              <a:t> utiliser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tout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l’argent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accordé,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seulement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une partie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 pas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tout.</a:t>
            </a:r>
            <a:endParaRPr sz="2800">
              <a:latin typeface="Calibri"/>
              <a:cs typeface="Calibri"/>
            </a:endParaRPr>
          </a:p>
          <a:p>
            <a:pPr marL="355600" marR="147320" indent="-27432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intérêts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 </a:t>
            </a: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25" dirty="0">
                <a:latin typeface="Calibri"/>
                <a:cs typeface="Calibri"/>
              </a:rPr>
              <a:t>payés</a:t>
            </a:r>
            <a:r>
              <a:rPr sz="2800" spc="-5" dirty="0">
                <a:latin typeface="Calibri"/>
                <a:cs typeface="Calibri"/>
              </a:rPr>
              <a:t> que sur le </a:t>
            </a:r>
            <a:r>
              <a:rPr sz="2800" spc="-20" dirty="0">
                <a:latin typeface="Calibri"/>
                <a:cs typeface="Calibri"/>
              </a:rPr>
              <a:t>montant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utilisé (bien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qu’il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puisse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avoir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frais</a:t>
            </a:r>
            <a:r>
              <a:rPr sz="2800" spc="-5" dirty="0">
                <a:latin typeface="Calibri"/>
                <a:cs typeface="Calibri"/>
              </a:rPr>
              <a:t> pour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solde non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utilisé).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3619500"/>
            <a:ext cx="5410199" cy="40618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25" y="1576339"/>
            <a:ext cx="108083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15" dirty="0"/>
              <a:t> </a:t>
            </a:r>
            <a:r>
              <a:rPr spc="-5" dirty="0"/>
              <a:t>Quelle</a:t>
            </a:r>
            <a:r>
              <a:rPr spc="-10" dirty="0"/>
              <a:t> </a:t>
            </a:r>
            <a:r>
              <a:rPr spc="-20" dirty="0"/>
              <a:t>est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20" dirty="0"/>
              <a:t>différence</a:t>
            </a:r>
            <a:r>
              <a:rPr spc="-5" dirty="0"/>
              <a:t> </a:t>
            </a:r>
            <a:r>
              <a:rPr spc="-25" dirty="0"/>
              <a:t>entre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-15" dirty="0"/>
              <a:t> crédit</a:t>
            </a:r>
            <a:r>
              <a:rPr spc="-10" dirty="0"/>
              <a:t> </a:t>
            </a:r>
            <a:r>
              <a:rPr spc="-15" dirty="0"/>
              <a:t>et</a:t>
            </a:r>
            <a:r>
              <a:rPr spc="-10" dirty="0"/>
              <a:t> un </a:t>
            </a:r>
            <a:r>
              <a:rPr spc="-980" dirty="0"/>
              <a:t> </a:t>
            </a:r>
            <a:r>
              <a:rPr spc="-20" dirty="0"/>
              <a:t>prêt?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1325" y="3173476"/>
            <a:ext cx="960882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contrat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crédit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287655" indent="-27432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fur</a:t>
            </a:r>
            <a:r>
              <a:rPr sz="2800" spc="-10" dirty="0">
                <a:latin typeface="Calibri"/>
                <a:cs typeface="Calibri"/>
              </a:rPr>
              <a:t> et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mesure</a:t>
            </a:r>
            <a:r>
              <a:rPr sz="2800" spc="-5" dirty="0">
                <a:latin typeface="Calibri"/>
                <a:cs typeface="Calibri"/>
              </a:rPr>
              <a:t> que</a:t>
            </a:r>
            <a:r>
              <a:rPr sz="2800" spc="-10" dirty="0">
                <a:latin typeface="Calibri"/>
                <a:cs typeface="Calibri"/>
              </a:rPr>
              <a:t> vous </a:t>
            </a:r>
            <a:r>
              <a:rPr sz="2800" spc="-15" dirty="0">
                <a:latin typeface="Calibri"/>
                <a:cs typeface="Calibri"/>
              </a:rPr>
              <a:t>remboursez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l’argent,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pouvez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continuer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tirer</a:t>
            </a:r>
            <a:r>
              <a:rPr sz="2800" spc="-5" dirty="0">
                <a:latin typeface="Calibri"/>
                <a:cs typeface="Calibri"/>
              </a:rPr>
              <a:t> plus </a:t>
            </a:r>
            <a:r>
              <a:rPr sz="2800" spc="-20" dirty="0">
                <a:latin typeface="Calibri"/>
                <a:cs typeface="Calibri"/>
              </a:rPr>
              <a:t>tant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10" dirty="0">
                <a:latin typeface="Calibri"/>
                <a:cs typeface="Calibri"/>
              </a:rPr>
              <a:t>vous</a:t>
            </a:r>
            <a:r>
              <a:rPr sz="2800" spc="-5" dirty="0">
                <a:latin typeface="Calibri"/>
                <a:cs typeface="Calibri"/>
              </a:rPr>
              <a:t> 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dépassez</a:t>
            </a:r>
            <a:r>
              <a:rPr sz="2800" spc="-5" dirty="0">
                <a:latin typeface="Calibri"/>
                <a:cs typeface="Calibri"/>
              </a:rPr>
              <a:t> pas la </a:t>
            </a:r>
            <a:r>
              <a:rPr sz="2800" spc="-10" dirty="0">
                <a:latin typeface="Calibri"/>
                <a:cs typeface="Calibri"/>
              </a:rPr>
              <a:t>limite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accordée.</a:t>
            </a:r>
            <a:endParaRPr sz="2800">
              <a:latin typeface="Calibri"/>
              <a:cs typeface="Calibri"/>
            </a:endParaRPr>
          </a:p>
          <a:p>
            <a:pPr marL="355600" marR="85090" indent="-27432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exemple,</a:t>
            </a:r>
            <a:r>
              <a:rPr sz="2800" spc="-5" dirty="0">
                <a:latin typeface="Calibri"/>
                <a:cs typeface="Calibri"/>
              </a:rPr>
              <a:t> on nous </a:t>
            </a:r>
            <a:r>
              <a:rPr sz="2800" spc="-15" dirty="0">
                <a:latin typeface="Calibri"/>
                <a:cs typeface="Calibri"/>
              </a:rPr>
              <a:t>accorde</a:t>
            </a:r>
            <a:r>
              <a:rPr sz="2800" spc="-5" dirty="0">
                <a:latin typeface="Calibri"/>
                <a:cs typeface="Calibri"/>
              </a:rPr>
              <a:t> un </a:t>
            </a:r>
            <a:r>
              <a:rPr sz="2800" spc="-10" dirty="0">
                <a:latin typeface="Calibri"/>
                <a:cs typeface="Calibri"/>
              </a:rPr>
              <a:t>crédit</a:t>
            </a:r>
            <a:r>
              <a:rPr sz="2800" spc="-5" dirty="0">
                <a:latin typeface="Calibri"/>
                <a:cs typeface="Calibri"/>
              </a:rPr>
              <a:t> de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000 </a:t>
            </a:r>
            <a:r>
              <a:rPr sz="2800" spc="-15" dirty="0">
                <a:latin typeface="Calibri"/>
                <a:cs typeface="Calibri"/>
              </a:rPr>
              <a:t>euros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on 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dépense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600. Si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5" dirty="0">
                <a:latin typeface="Calibri"/>
                <a:cs typeface="Calibri"/>
              </a:rPr>
              <a:t>remboursons</a:t>
            </a:r>
            <a:r>
              <a:rPr sz="2800" spc="-5" dirty="0">
                <a:latin typeface="Calibri"/>
                <a:cs typeface="Calibri"/>
              </a:rPr>
              <a:t> 600 </a:t>
            </a:r>
            <a:r>
              <a:rPr sz="2800" spc="-15" dirty="0">
                <a:latin typeface="Calibri"/>
                <a:cs typeface="Calibri"/>
              </a:rPr>
              <a:t>euros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 la </a:t>
            </a:r>
            <a:r>
              <a:rPr sz="2800" spc="-10" dirty="0">
                <a:latin typeface="Calibri"/>
                <a:cs typeface="Calibri"/>
              </a:rPr>
              <a:t>tranche </a:t>
            </a:r>
            <a:r>
              <a:rPr sz="2800" spc="-5" dirty="0">
                <a:latin typeface="Calibri"/>
                <a:cs typeface="Calibri"/>
              </a:rPr>
              <a:t> du mois </a:t>
            </a:r>
            <a:r>
              <a:rPr sz="2800" spc="-15" dirty="0">
                <a:latin typeface="Calibri"/>
                <a:cs typeface="Calibri"/>
              </a:rPr>
              <a:t>suivant, </a:t>
            </a:r>
            <a:r>
              <a:rPr sz="2800" spc="-5" dirty="0">
                <a:latin typeface="Calibri"/>
                <a:cs typeface="Calibri"/>
              </a:rPr>
              <a:t>nous </a:t>
            </a:r>
            <a:r>
              <a:rPr sz="2800" spc="-10" dirty="0">
                <a:latin typeface="Calibri"/>
                <a:cs typeface="Calibri"/>
              </a:rPr>
              <a:t>aurons </a:t>
            </a:r>
            <a:r>
              <a:rPr sz="2800" dirty="0">
                <a:latin typeface="Calibri"/>
                <a:cs typeface="Calibri"/>
              </a:rPr>
              <a:t>1 </a:t>
            </a:r>
            <a:r>
              <a:rPr sz="2800" spc="-5" dirty="0">
                <a:latin typeface="Calibri"/>
                <a:cs typeface="Calibri"/>
              </a:rPr>
              <a:t>000 </a:t>
            </a:r>
            <a:r>
              <a:rPr sz="2800" spc="-15" dirty="0">
                <a:latin typeface="Calibri"/>
                <a:cs typeface="Calibri"/>
              </a:rPr>
              <a:t>euros </a:t>
            </a:r>
            <a:r>
              <a:rPr sz="2800" spc="-5" dirty="0">
                <a:latin typeface="Calibri"/>
                <a:cs typeface="Calibri"/>
              </a:rPr>
              <a:t>disponibles (nous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aurons </a:t>
            </a:r>
            <a:r>
              <a:rPr sz="2800" spc="-15" dirty="0">
                <a:latin typeface="Calibri"/>
                <a:cs typeface="Calibri"/>
              </a:rPr>
              <a:t>encore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000 </a:t>
            </a:r>
            <a:r>
              <a:rPr sz="2800" spc="-15" dirty="0">
                <a:latin typeface="Calibri"/>
                <a:cs typeface="Calibri"/>
              </a:rPr>
              <a:t>euros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rembourser).</a:t>
            </a:r>
            <a:endParaRPr sz="2800">
              <a:latin typeface="Calibri"/>
              <a:cs typeface="Calibri"/>
            </a:endParaRPr>
          </a:p>
          <a:p>
            <a:pPr marL="355600" marR="5080" indent="-27432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moyens</a:t>
            </a:r>
            <a:r>
              <a:rPr sz="2800" spc="-5" dirty="0">
                <a:latin typeface="Calibri"/>
                <a:cs typeface="Calibri"/>
              </a:rPr>
              <a:t> habituels </a:t>
            </a:r>
            <a:r>
              <a:rPr sz="2800" spc="-35" dirty="0">
                <a:latin typeface="Calibri"/>
                <a:cs typeface="Calibri"/>
              </a:rPr>
              <a:t>d’obtenir</a:t>
            </a:r>
            <a:r>
              <a:rPr sz="2800" spc="-5" dirty="0">
                <a:latin typeface="Calibri"/>
                <a:cs typeface="Calibri"/>
              </a:rPr>
              <a:t> un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financement </a:t>
            </a:r>
            <a:r>
              <a:rPr sz="2800" spc="-5" dirty="0">
                <a:latin typeface="Calibri"/>
                <a:cs typeface="Calibri"/>
              </a:rPr>
              <a:t>par le biais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crédit sont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dirty="0">
                <a:latin typeface="Calibri"/>
                <a:cs typeface="Calibri"/>
              </a:rPr>
              <a:t>« </a:t>
            </a:r>
            <a:r>
              <a:rPr sz="2800" spc="-10" dirty="0">
                <a:latin typeface="Calibri"/>
                <a:cs typeface="Calibri"/>
              </a:rPr>
              <a:t>cartes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crédit </a:t>
            </a:r>
            <a:r>
              <a:rPr sz="2800" spc="-5" dirty="0">
                <a:latin typeface="Calibri"/>
                <a:cs typeface="Calibri"/>
              </a:rPr>
              <a:t>», la </a:t>
            </a:r>
            <a:r>
              <a:rPr sz="2800" dirty="0">
                <a:latin typeface="Calibri"/>
                <a:cs typeface="Calibri"/>
              </a:rPr>
              <a:t>« </a:t>
            </a:r>
            <a:r>
              <a:rPr sz="2800" spc="-15" dirty="0">
                <a:latin typeface="Calibri"/>
                <a:cs typeface="Calibri"/>
              </a:rPr>
              <a:t>facilité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crédit </a:t>
            </a:r>
            <a:r>
              <a:rPr sz="2800" dirty="0">
                <a:latin typeface="Calibri"/>
                <a:cs typeface="Calibri"/>
              </a:rPr>
              <a:t>» </a:t>
            </a:r>
            <a:r>
              <a:rPr sz="2800" spc="-5" dirty="0">
                <a:latin typeface="Calibri"/>
                <a:cs typeface="Calibri"/>
              </a:rPr>
              <a:t>ou la </a:t>
            </a:r>
            <a:r>
              <a:rPr sz="2800" dirty="0">
                <a:latin typeface="Calibri"/>
                <a:cs typeface="Calibri"/>
              </a:rPr>
              <a:t>«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ligne de </a:t>
            </a:r>
            <a:r>
              <a:rPr sz="2800" spc="-10" dirty="0">
                <a:latin typeface="Calibri"/>
                <a:cs typeface="Calibri"/>
              </a:rPr>
              <a:t>crédit </a:t>
            </a:r>
            <a:r>
              <a:rPr sz="2800" spc="-5" dirty="0">
                <a:latin typeface="Calibri"/>
                <a:cs typeface="Calibri"/>
              </a:rPr>
              <a:t>», qui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dirty="0">
                <a:latin typeface="Calibri"/>
                <a:cs typeface="Calibri"/>
              </a:rPr>
              <a:t>articulée </a:t>
            </a:r>
            <a:r>
              <a:rPr sz="2800" spc="-5" dirty="0">
                <a:latin typeface="Calibri"/>
                <a:cs typeface="Calibri"/>
              </a:rPr>
              <a:t>par le biais </a:t>
            </a:r>
            <a:r>
              <a:rPr sz="2800" spc="-20" dirty="0">
                <a:latin typeface="Calibri"/>
                <a:cs typeface="Calibri"/>
              </a:rPr>
              <a:t>d’un </a:t>
            </a:r>
            <a:r>
              <a:rPr sz="2800" spc="-15" dirty="0">
                <a:latin typeface="Calibri"/>
                <a:cs typeface="Calibri"/>
              </a:rPr>
              <a:t>compte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courant.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0" y="3619500"/>
            <a:ext cx="5638799" cy="40264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pc="-5" dirty="0"/>
              <a:t>"The</a:t>
            </a:r>
            <a:r>
              <a:rPr dirty="0"/>
              <a:t> </a:t>
            </a:r>
            <a:r>
              <a:rPr spc="-10" dirty="0"/>
              <a:t>European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support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production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this</a:t>
            </a:r>
            <a:r>
              <a:rPr spc="5" dirty="0"/>
              <a:t> </a:t>
            </a:r>
            <a:r>
              <a:rPr spc="-10" dirty="0"/>
              <a:t>publication</a:t>
            </a:r>
            <a:r>
              <a:rPr dirty="0"/>
              <a:t> </a:t>
            </a:r>
            <a:r>
              <a:rPr spc="-5" dirty="0"/>
              <a:t>does</a:t>
            </a:r>
            <a:r>
              <a:rPr dirty="0"/>
              <a:t> </a:t>
            </a:r>
            <a:r>
              <a:rPr spc="-5" dirty="0"/>
              <a:t>not</a:t>
            </a:r>
            <a:r>
              <a:rPr dirty="0"/>
              <a:t> </a:t>
            </a:r>
            <a:r>
              <a:rPr spc="-10" dirty="0"/>
              <a:t>constitute</a:t>
            </a:r>
            <a:r>
              <a:rPr dirty="0"/>
              <a:t> </a:t>
            </a:r>
            <a:r>
              <a:rPr spc="-10" dirty="0"/>
              <a:t>endorsement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contents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0" dirty="0"/>
              <a:t>reflects</a:t>
            </a:r>
            <a:r>
              <a:rPr dirty="0"/>
              <a:t> </a:t>
            </a:r>
            <a:r>
              <a:rPr spc="-5" dirty="0"/>
              <a:t>the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views</a:t>
            </a:r>
            <a:r>
              <a:rPr dirty="0"/>
              <a:t> </a:t>
            </a:r>
            <a:r>
              <a:rPr spc="-5" dirty="0"/>
              <a:t>only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authors,</a:t>
            </a:r>
            <a:r>
              <a:rPr dirty="0"/>
              <a:t> and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Commission</a:t>
            </a:r>
            <a:r>
              <a:rPr dirty="0"/>
              <a:t> </a:t>
            </a:r>
            <a:r>
              <a:rPr spc="-5" dirty="0"/>
              <a:t>cannot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held</a:t>
            </a:r>
            <a:r>
              <a:rPr dirty="0"/>
              <a:t> </a:t>
            </a:r>
            <a:r>
              <a:rPr spc="-10" dirty="0"/>
              <a:t>responsible</a:t>
            </a:r>
            <a:r>
              <a:rPr dirty="0"/>
              <a:t> </a:t>
            </a:r>
            <a:r>
              <a:rPr spc="-15" dirty="0"/>
              <a:t>for</a:t>
            </a:r>
            <a:r>
              <a:rPr dirty="0"/>
              <a:t> </a:t>
            </a:r>
            <a:r>
              <a:rPr spc="-10" dirty="0"/>
              <a:t>any</a:t>
            </a:r>
            <a:r>
              <a:rPr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which</a:t>
            </a:r>
            <a:r>
              <a:rPr dirty="0"/>
              <a:t> </a:t>
            </a:r>
            <a:r>
              <a:rPr spc="-15" dirty="0"/>
              <a:t>may</a:t>
            </a:r>
            <a:r>
              <a:rPr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made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information</a:t>
            </a:r>
            <a:r>
              <a:rPr dirty="0"/>
              <a:t> </a:t>
            </a:r>
            <a:r>
              <a:rPr spc="-10" dirty="0"/>
              <a:t>contained</a:t>
            </a:r>
            <a:r>
              <a:rPr spc="140" dirty="0"/>
              <a:t> </a:t>
            </a:r>
            <a:r>
              <a:rPr spc="-10" dirty="0"/>
              <a:t>therein."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2552</Words>
  <Application>Microsoft Office PowerPoint</Application>
  <PresentationFormat>Personalizzato</PresentationFormat>
  <Paragraphs>149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Calibri</vt:lpstr>
      <vt:lpstr>Microsoft Sans Serif</vt:lpstr>
      <vt:lpstr>Tahoma</vt:lpstr>
      <vt:lpstr>Office Theme</vt:lpstr>
      <vt:lpstr>Presentazione standard di PowerPoint</vt:lpstr>
      <vt:lpstr>Objectifs et buts À la fin de ce module, vous serez en mesure de:</vt:lpstr>
      <vt:lpstr>Index</vt:lpstr>
      <vt:lpstr>1. Qu’est-ce qu’un prêt?</vt:lpstr>
      <vt:lpstr>1. Qu’est-ce qu’un prêt?</vt:lpstr>
      <vt:lpstr>2. Quels sont les éléments d’un prêt?</vt:lpstr>
      <vt:lpstr>2. Quels sont les éléments d’un prêt?</vt:lpstr>
      <vt:lpstr>3. Quelle est la différence entre un crédit et un  prêt?</vt:lpstr>
      <vt:lpstr>3. Quelle est la différence entre un crédit et un  prêt?</vt:lpstr>
      <vt:lpstr>3. Quelle est la différence entre un crédit et un  prêt?</vt:lpstr>
      <vt:lpstr>4. Modalités de prêt.</vt:lpstr>
      <vt:lpstr>4. Modalités de prêt.</vt:lpstr>
      <vt:lpstr>4. Modalités de prêt.</vt:lpstr>
      <vt:lpstr>5. Quelles dépenses notre banque peut-elle  nous facturer lorsqu’elle nous accorde un prêt?</vt:lpstr>
      <vt:lpstr>6. Que devriez-vous vous demander avant  d’acquérir un crédit ou un prêt?</vt:lpstr>
      <vt:lpstr>6. Que devriez-vous vous demander avant  d’acquérir un crédit ou un prêt?</vt:lpstr>
      <vt:lpstr>6. Que devriez-vous vous demander avant  d’acquérir un crédit ou un prêt?</vt:lpstr>
      <vt:lpstr>6. Que devriez-vous vous demander avant  d’acquérir un crédit ou un prêt?</vt:lpstr>
      <vt:lpstr>Résumé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FLY_training_MODULE_6_FR.pptx</dc:title>
  <cp:lastModifiedBy>Windows User</cp:lastModifiedBy>
  <cp:revision>2</cp:revision>
  <dcterms:created xsi:type="dcterms:W3CDTF">2023-02-03T15:30:21Z</dcterms:created>
  <dcterms:modified xsi:type="dcterms:W3CDTF">2023-03-02T16:40:06Z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