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10287000" cx="18288000"/>
  <p:notesSz cx="18288000" cy="10287000"/>
  <p:embeddedFontLst>
    <p:embeddedFont>
      <p:font typeface="Helvetica Neue"/>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32" roundtripDataSignature="AMtx7mggRes+yWoG3iYIav/741J6+7K6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HelveticaNeue-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2: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0: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0: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1: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3: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4: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8: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8: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9:notes"/>
          <p:cNvSpPr txBox="1"/>
          <p:nvPr>
            <p:ph idx="1" type="body"/>
          </p:nvPr>
        </p:nvSpPr>
        <p:spPr>
          <a:xfrm>
            <a:off x="1828800" y="4886325"/>
            <a:ext cx="14630400" cy="46291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9: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p:cSld name="Encabezado de sección">
    <p:spTree>
      <p:nvGrpSpPr>
        <p:cNvPr id="13"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20"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20.png"/><Relationship Id="rId3" Type="http://schemas.openxmlformats.org/officeDocument/2006/relationships/image" Target="../media/image4.jpg"/><Relationship Id="rId4" Type="http://schemas.openxmlformats.org/officeDocument/2006/relationships/slideLayout" Target="../slideLayouts/slideLayout1.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jpg"/><Relationship Id="rId3" Type="http://schemas.openxmlformats.org/officeDocument/2006/relationships/slideLayout" Target="../slideLayouts/slideLayout2.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p:nvPr/>
        </p:nvSpPr>
        <p:spPr>
          <a:xfrm>
            <a:off x="379" y="8907009"/>
            <a:ext cx="18287365" cy="1381125"/>
          </a:xfrm>
          <a:custGeom>
            <a:rect b="b" l="l" r="r" t="t"/>
            <a:pathLst>
              <a:path extrusionOk="0" h="1381125" w="18287365">
                <a:moveTo>
                  <a:pt x="18287242" y="1381125"/>
                </a:moveTo>
                <a:lnTo>
                  <a:pt x="0" y="1381125"/>
                </a:lnTo>
                <a:lnTo>
                  <a:pt x="0" y="0"/>
                </a:lnTo>
                <a:lnTo>
                  <a:pt x="18287242" y="0"/>
                </a:lnTo>
                <a:lnTo>
                  <a:pt x="18287242" y="1381125"/>
                </a:lnTo>
                <a:close/>
              </a:path>
            </a:pathLst>
          </a:custGeom>
          <a:solidFill>
            <a:srgbClr val="FAC70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 name="Google Shape;7;p22"/>
          <p:cNvPicPr preferRelativeResize="0"/>
          <p:nvPr/>
        </p:nvPicPr>
        <p:blipFill rotWithShape="1">
          <a:blip r:embed="rId1">
            <a:alphaModFix/>
          </a:blip>
          <a:srcRect b="0" l="0" r="0" t="0"/>
          <a:stretch/>
        </p:blipFill>
        <p:spPr>
          <a:xfrm>
            <a:off x="394932" y="6698528"/>
            <a:ext cx="666749" cy="1781174"/>
          </a:xfrm>
          <a:prstGeom prst="rect">
            <a:avLst/>
          </a:prstGeom>
          <a:noFill/>
          <a:ln>
            <a:noFill/>
          </a:ln>
        </p:spPr>
      </p:pic>
      <p:sp>
        <p:nvSpPr>
          <p:cNvPr id="8" name="Google Shape;8;p22"/>
          <p:cNvSpPr/>
          <p:nvPr/>
        </p:nvSpPr>
        <p:spPr>
          <a:xfrm>
            <a:off x="0" y="8907781"/>
            <a:ext cx="18287744" cy="45719"/>
          </a:xfrm>
          <a:custGeom>
            <a:rect b="b" l="l" r="r" t="t"/>
            <a:pathLst>
              <a:path extrusionOk="0" h="120000" w="18202275">
                <a:moveTo>
                  <a:pt x="0" y="0"/>
                </a:moveTo>
                <a:lnTo>
                  <a:pt x="18202273" y="0"/>
                </a:lnTo>
              </a:path>
            </a:pathLst>
          </a:custGeom>
          <a:noFill/>
          <a:ln cap="flat" cmpd="sng" w="85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 name="Google Shape;9;p22"/>
          <p:cNvPicPr preferRelativeResize="0"/>
          <p:nvPr/>
        </p:nvPicPr>
        <p:blipFill rotWithShape="1">
          <a:blip r:embed="rId2">
            <a:alphaModFix/>
          </a:blip>
          <a:srcRect b="0" l="0" r="0" t="0"/>
          <a:stretch/>
        </p:blipFill>
        <p:spPr>
          <a:xfrm>
            <a:off x="1057881" y="9265523"/>
            <a:ext cx="3152774" cy="666749"/>
          </a:xfrm>
          <a:prstGeom prst="rect">
            <a:avLst/>
          </a:prstGeom>
          <a:noFill/>
          <a:ln>
            <a:noFill/>
          </a:ln>
        </p:spPr>
      </p:pic>
      <p:pic>
        <p:nvPicPr>
          <p:cNvPr id="10" name="Google Shape;10;p22"/>
          <p:cNvPicPr preferRelativeResize="0"/>
          <p:nvPr/>
        </p:nvPicPr>
        <p:blipFill rotWithShape="1">
          <a:blip r:embed="rId3">
            <a:alphaModFix/>
          </a:blip>
          <a:srcRect b="0" l="0" r="0" t="0"/>
          <a:stretch/>
        </p:blipFill>
        <p:spPr>
          <a:xfrm>
            <a:off x="5568773" y="1660699"/>
            <a:ext cx="7150197" cy="2095499"/>
          </a:xfrm>
          <a:prstGeom prst="rect">
            <a:avLst/>
          </a:prstGeom>
          <a:noFill/>
          <a:ln>
            <a:noFill/>
          </a:ln>
        </p:spPr>
      </p:pic>
      <p:sp>
        <p:nvSpPr>
          <p:cNvPr id="11" name="Google Shape;11;p22"/>
          <p:cNvSpPr txBox="1"/>
          <p:nvPr/>
        </p:nvSpPr>
        <p:spPr>
          <a:xfrm>
            <a:off x="4450459" y="9179041"/>
            <a:ext cx="11475341" cy="804772"/>
          </a:xfrm>
          <a:prstGeom prst="rect">
            <a:avLst/>
          </a:prstGeom>
          <a:noFill/>
          <a:ln>
            <a:noFill/>
          </a:ln>
        </p:spPr>
        <p:txBody>
          <a:bodyPr anchorCtr="0" anchor="t" bIns="45700" lIns="91425" spcFirstLastPara="1" rIns="91425" wrap="square" tIns="45700">
            <a:spAutoFit/>
          </a:bodyPr>
          <a:lstStyle/>
          <a:p>
            <a:pPr indent="0" lvl="0" marL="12700" marR="0" rtl="0" algn="just">
              <a:lnSpc>
                <a:spcPct val="107600"/>
              </a:lnSpc>
              <a:spcBef>
                <a:spcPts val="0"/>
              </a:spcBef>
              <a:spcAft>
                <a:spcPts val="0"/>
              </a:spcAft>
              <a:buNone/>
            </a:pPr>
            <a:r>
              <a:rPr lang="en-US" sz="1500">
                <a:solidFill>
                  <a:schemeClr val="dk1"/>
                </a:solidFill>
                <a:latin typeface="Calibri"/>
                <a:ea typeface="Calibri"/>
                <a:cs typeface="Calibri"/>
                <a:sym typeface="Calibri"/>
              </a:rPr>
              <a:t>"The European Commission support for the production of this publication does not constitute endorsement of the contents which reflects the</a:t>
            </a:r>
            <a:endParaRPr/>
          </a:p>
          <a:p>
            <a:pPr indent="0" lvl="0" marL="12700" marR="8890" rtl="0" algn="just">
              <a:lnSpc>
                <a:spcPct val="113100"/>
              </a:lnSpc>
              <a:spcBef>
                <a:spcPts val="0"/>
              </a:spcBef>
              <a:spcAft>
                <a:spcPts val="0"/>
              </a:spcAft>
              <a:buNone/>
            </a:pPr>
            <a:r>
              <a:rPr lang="en-US" sz="1500">
                <a:solidFill>
                  <a:schemeClr val="dk1"/>
                </a:solidFill>
                <a:latin typeface="Calibri"/>
                <a:ea typeface="Calibri"/>
                <a:cs typeface="Calibri"/>
                <a:sym typeface="Calibri"/>
              </a:rPr>
              <a:t>views only of the authors, and the Commission cannot be held responsible for any use which may be made of the information contained  therein."</a:t>
            </a:r>
            <a:endParaRPr/>
          </a:p>
        </p:txBody>
      </p:sp>
      <p:sp>
        <p:nvSpPr>
          <p:cNvPr id="12" name="Google Shape;12;p22"/>
          <p:cNvSpPr txBox="1"/>
          <p:nvPr/>
        </p:nvSpPr>
        <p:spPr>
          <a:xfrm>
            <a:off x="4572000" y="4023405"/>
            <a:ext cx="7762164" cy="400110"/>
          </a:xfrm>
          <a:prstGeom prst="rect">
            <a:avLst/>
          </a:prstGeom>
          <a:noFill/>
          <a:ln>
            <a:noFill/>
          </a:ln>
        </p:spPr>
        <p:txBody>
          <a:bodyPr anchorCtr="0" anchor="t" bIns="45700" lIns="91425" spcFirstLastPara="1" rIns="91425" wrap="square" tIns="45700">
            <a:spAutoFit/>
          </a:bodyPr>
          <a:lstStyle/>
          <a:p>
            <a:pPr indent="0" lvl="0" marL="3273425" marR="2317750" rtl="0" algn="ctr">
              <a:spcBef>
                <a:spcPts val="0"/>
              </a:spcBef>
              <a:spcAft>
                <a:spcPts val="0"/>
              </a:spcAft>
              <a:buNone/>
            </a:pPr>
            <a:r>
              <a:rPr b="1" lang="en-US" sz="2000">
                <a:solidFill>
                  <a:schemeClr val="dk1"/>
                </a:solidFill>
                <a:latin typeface="Helvetica Neue"/>
                <a:ea typeface="Helvetica Neue"/>
                <a:cs typeface="Helvetica Neue"/>
                <a:sym typeface="Helvetica Neue"/>
              </a:rPr>
              <a:t>fly-project.eu</a:t>
            </a:r>
            <a:endParaRPr b="1" sz="2000">
              <a:solidFill>
                <a:schemeClr val="dk1"/>
              </a:solidFill>
              <a:latin typeface="Helvetica Neue"/>
              <a:ea typeface="Helvetica Neue"/>
              <a:cs typeface="Helvetica Neue"/>
              <a:sym typeface="Helvetica Neue"/>
            </a:endParaRPr>
          </a:p>
        </p:txBody>
      </p:sp>
    </p:spTree>
  </p:cSld>
  <p:clrMap accent1="accent1" accent2="accent2" accent3="accent3" accent4="accent4" accent5="accent5" accent6="accent6" bg1="lt1" bg2="dk2" tx1="dk1" tx2="lt2" folHlink="folHlink" hlink="hlink"/>
  <p:sldLayoutIdLst>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sp>
        <p:nvSpPr>
          <p:cNvPr id="15" name="Google Shape;15;p24"/>
          <p:cNvSpPr/>
          <p:nvPr/>
        </p:nvSpPr>
        <p:spPr>
          <a:xfrm>
            <a:off x="379" y="8907009"/>
            <a:ext cx="18287365" cy="1381125"/>
          </a:xfrm>
          <a:custGeom>
            <a:rect b="b" l="l" r="r" t="t"/>
            <a:pathLst>
              <a:path extrusionOk="0" h="1381125" w="18287365">
                <a:moveTo>
                  <a:pt x="18287242" y="1381125"/>
                </a:moveTo>
                <a:lnTo>
                  <a:pt x="0" y="1381125"/>
                </a:lnTo>
                <a:lnTo>
                  <a:pt x="0" y="0"/>
                </a:lnTo>
                <a:lnTo>
                  <a:pt x="18287242" y="0"/>
                </a:lnTo>
                <a:lnTo>
                  <a:pt x="18287242" y="1381125"/>
                </a:lnTo>
                <a:close/>
              </a:path>
            </a:pathLst>
          </a:custGeom>
          <a:solidFill>
            <a:srgbClr val="FAC70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 name="Google Shape;16;p24"/>
          <p:cNvPicPr preferRelativeResize="0"/>
          <p:nvPr/>
        </p:nvPicPr>
        <p:blipFill rotWithShape="1">
          <a:blip r:embed="rId1">
            <a:alphaModFix/>
          </a:blip>
          <a:srcRect b="0" l="0" r="0" t="0"/>
          <a:stretch/>
        </p:blipFill>
        <p:spPr>
          <a:xfrm>
            <a:off x="1057881" y="9265523"/>
            <a:ext cx="3152774" cy="666749"/>
          </a:xfrm>
          <a:prstGeom prst="rect">
            <a:avLst/>
          </a:prstGeom>
          <a:noFill/>
          <a:ln>
            <a:noFill/>
          </a:ln>
        </p:spPr>
      </p:pic>
      <p:sp>
        <p:nvSpPr>
          <p:cNvPr id="17" name="Google Shape;17;p24"/>
          <p:cNvSpPr/>
          <p:nvPr/>
        </p:nvSpPr>
        <p:spPr>
          <a:xfrm>
            <a:off x="0" y="8856528"/>
            <a:ext cx="18288000" cy="45719"/>
          </a:xfrm>
          <a:custGeom>
            <a:rect b="b" l="l" r="r" t="t"/>
            <a:pathLst>
              <a:path extrusionOk="0" h="120000" w="18202275">
                <a:moveTo>
                  <a:pt x="0" y="0"/>
                </a:moveTo>
                <a:lnTo>
                  <a:pt x="18202273" y="0"/>
                </a:lnTo>
              </a:path>
            </a:pathLst>
          </a:custGeom>
          <a:noFill/>
          <a:ln cap="flat" cmpd="sng" w="85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8" name="Google Shape;18;p24"/>
          <p:cNvPicPr preferRelativeResize="0"/>
          <p:nvPr/>
        </p:nvPicPr>
        <p:blipFill rotWithShape="1">
          <a:blip r:embed="rId2">
            <a:alphaModFix/>
          </a:blip>
          <a:srcRect b="0" l="0" r="0" t="0"/>
          <a:stretch/>
        </p:blipFill>
        <p:spPr>
          <a:xfrm>
            <a:off x="14643394" y="1028700"/>
            <a:ext cx="2606058" cy="761999"/>
          </a:xfrm>
          <a:prstGeom prst="rect">
            <a:avLst/>
          </a:prstGeom>
          <a:noFill/>
          <a:ln>
            <a:noFill/>
          </a:ln>
        </p:spPr>
      </p:pic>
      <p:sp>
        <p:nvSpPr>
          <p:cNvPr id="19" name="Google Shape;19;p24"/>
          <p:cNvSpPr txBox="1"/>
          <p:nvPr/>
        </p:nvSpPr>
        <p:spPr>
          <a:xfrm>
            <a:off x="4450459" y="9179041"/>
            <a:ext cx="11551541" cy="804772"/>
          </a:xfrm>
          <a:prstGeom prst="rect">
            <a:avLst/>
          </a:prstGeom>
          <a:noFill/>
          <a:ln>
            <a:noFill/>
          </a:ln>
        </p:spPr>
        <p:txBody>
          <a:bodyPr anchorCtr="0" anchor="t" bIns="45700" lIns="91425" spcFirstLastPara="1" rIns="91425" wrap="square" tIns="45700">
            <a:spAutoFit/>
          </a:bodyPr>
          <a:lstStyle/>
          <a:p>
            <a:pPr indent="0" lvl="0" marL="12700" marR="0" rtl="0" algn="just">
              <a:lnSpc>
                <a:spcPct val="107600"/>
              </a:lnSpc>
              <a:spcBef>
                <a:spcPts val="0"/>
              </a:spcBef>
              <a:spcAft>
                <a:spcPts val="0"/>
              </a:spcAft>
              <a:buNone/>
            </a:pPr>
            <a:r>
              <a:rPr lang="en-US" sz="1500">
                <a:solidFill>
                  <a:schemeClr val="dk1"/>
                </a:solidFill>
                <a:latin typeface="Calibri"/>
                <a:ea typeface="Calibri"/>
                <a:cs typeface="Calibri"/>
                <a:sym typeface="Calibri"/>
              </a:rPr>
              <a:t>"The European Commission support for the production of this publication does not constitute endorsement of the contents which reflects the</a:t>
            </a:r>
            <a:endParaRPr/>
          </a:p>
          <a:p>
            <a:pPr indent="0" lvl="0" marL="12700" marR="8890" rtl="0" algn="just">
              <a:lnSpc>
                <a:spcPct val="113100"/>
              </a:lnSpc>
              <a:spcBef>
                <a:spcPts val="0"/>
              </a:spcBef>
              <a:spcAft>
                <a:spcPts val="0"/>
              </a:spcAft>
              <a:buNone/>
            </a:pPr>
            <a:r>
              <a:rPr lang="en-US" sz="1500">
                <a:solidFill>
                  <a:schemeClr val="dk1"/>
                </a:solidFill>
                <a:latin typeface="Calibri"/>
                <a:ea typeface="Calibri"/>
                <a:cs typeface="Calibri"/>
                <a:sym typeface="Calibri"/>
              </a:rPr>
              <a:t>views only of the authors, and the Commission 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sp>
        <p:nvSpPr>
          <p:cNvPr id="25" name="Google Shape;25;p1"/>
          <p:cNvSpPr txBox="1"/>
          <p:nvPr/>
        </p:nvSpPr>
        <p:spPr>
          <a:xfrm>
            <a:off x="3238500" y="5448300"/>
            <a:ext cx="11811000" cy="29631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None/>
            </a:pPr>
            <a:r>
              <a:rPr b="1" lang="en-US" sz="4800">
                <a:solidFill>
                  <a:schemeClr val="dk1"/>
                </a:solidFill>
                <a:latin typeface="Calibri"/>
                <a:ea typeface="Calibri"/>
                <a:cs typeface="Calibri"/>
                <a:sym typeface="Calibri"/>
              </a:rPr>
              <a:t>Gestion du budget familial / personnel</a:t>
            </a:r>
            <a:endParaRPr b="1" sz="4800">
              <a:solidFill>
                <a:schemeClr val="dk1"/>
              </a:solidFill>
              <a:latin typeface="Calibri"/>
              <a:ea typeface="Calibri"/>
              <a:cs typeface="Calibri"/>
              <a:sym typeface="Calibri"/>
            </a:endParaRPr>
          </a:p>
          <a:p>
            <a:pPr indent="0" lvl="0" marL="12700" marR="0" rtl="0" algn="ctr">
              <a:lnSpc>
                <a:spcPct val="100000"/>
              </a:lnSpc>
              <a:spcBef>
                <a:spcPts val="100"/>
              </a:spcBef>
              <a:spcAft>
                <a:spcPts val="0"/>
              </a:spcAft>
              <a:buNone/>
            </a:pPr>
            <a:r>
              <a:t/>
            </a:r>
            <a:endParaRPr b="1" sz="4400">
              <a:solidFill>
                <a:schemeClr val="dk1"/>
              </a:solidFill>
              <a:latin typeface="Helvetica Neue"/>
              <a:ea typeface="Helvetica Neue"/>
              <a:cs typeface="Helvetica Neue"/>
              <a:sym typeface="Helvetica Neue"/>
            </a:endParaRPr>
          </a:p>
          <a:p>
            <a:pPr indent="0" lvl="0" marL="12700" marR="0" rtl="0" algn="ctr">
              <a:lnSpc>
                <a:spcPct val="100000"/>
              </a:lnSpc>
              <a:spcBef>
                <a:spcPts val="100"/>
              </a:spcBef>
              <a:spcAft>
                <a:spcPts val="0"/>
              </a:spcAft>
              <a:buNone/>
            </a:pPr>
            <a:r>
              <a:rPr b="1" lang="en-US" sz="4800">
                <a:solidFill>
                  <a:schemeClr val="dk1"/>
                </a:solidFill>
                <a:latin typeface="Calibri"/>
                <a:ea typeface="Calibri"/>
                <a:cs typeface="Calibri"/>
                <a:sym typeface="Calibri"/>
              </a:rPr>
              <a:t>Partenaire : University of Malaga</a:t>
            </a:r>
            <a:endParaRPr b="1" sz="4800">
              <a:solidFill>
                <a:schemeClr val="dk1"/>
              </a:solidFill>
              <a:latin typeface="Calibri"/>
              <a:ea typeface="Calibri"/>
              <a:cs typeface="Calibri"/>
              <a:sym typeface="Calibri"/>
            </a:endParaRPr>
          </a:p>
          <a:p>
            <a:pPr indent="0" lvl="0" marL="12700" marR="0" rtl="0" algn="l">
              <a:lnSpc>
                <a:spcPct val="100000"/>
              </a:lnSpc>
              <a:spcBef>
                <a:spcPts val="100"/>
              </a:spcBef>
              <a:spcAft>
                <a:spcPts val="0"/>
              </a:spcAft>
              <a:buNone/>
            </a:pPr>
            <a:r>
              <a:t/>
            </a:r>
            <a:endParaRPr b="1" sz="4400">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0"/>
          <p:cNvSpPr txBox="1"/>
          <p:nvPr/>
        </p:nvSpPr>
        <p:spPr>
          <a:xfrm>
            <a:off x="1447800" y="1573291"/>
            <a:ext cx="123444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3.</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Comment préparer un budget ?</a:t>
            </a:r>
            <a:endParaRPr b="1" sz="4400">
              <a:solidFill>
                <a:schemeClr val="dk1"/>
              </a:solidFill>
              <a:latin typeface="Calibri"/>
              <a:ea typeface="Calibri"/>
              <a:cs typeface="Calibri"/>
              <a:sym typeface="Calibri"/>
            </a:endParaRPr>
          </a:p>
        </p:txBody>
      </p:sp>
      <p:sp>
        <p:nvSpPr>
          <p:cNvPr id="106" name="Google Shape;106;p10"/>
          <p:cNvSpPr txBox="1"/>
          <p:nvPr/>
        </p:nvSpPr>
        <p:spPr>
          <a:xfrm>
            <a:off x="1600200" y="2628900"/>
            <a:ext cx="9525000" cy="7157400"/>
          </a:xfrm>
          <a:prstGeom prst="rect">
            <a:avLst/>
          </a:prstGeom>
          <a:noFill/>
          <a:ln>
            <a:noFill/>
          </a:ln>
        </p:spPr>
        <p:txBody>
          <a:bodyPr anchorCtr="0" anchor="t" bIns="45700" lIns="91425" spcFirstLastPara="1" rIns="91425" wrap="square" tIns="45700">
            <a:spAutoFit/>
          </a:bodyPr>
          <a:lstStyle/>
          <a:p>
            <a:pPr indent="-406400" lvl="0" marL="457200" marR="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Les dépenses : Les dépenses sont toutes les sorties d'argent. Pour savoir vraiment où vous en êtes, vous devez inclure toutes vos dépenses courantes, du logement aux petites dépenses quotidiennes, ou des approximations de celles-ci. Il ne faut pas non plus oublier les autres dépenses occasionnelles comme les vacances, les cadeaux d'anniversaire et les achats de Noël, ou les dépenses imprévues qui peuvent survenir.</a:t>
            </a:r>
            <a:endParaRPr sz="2800">
              <a:solidFill>
                <a:schemeClr val="dk1"/>
              </a:solidFill>
              <a:latin typeface="Calibri"/>
              <a:ea typeface="Calibri"/>
              <a:cs typeface="Calibri"/>
              <a:sym typeface="Calibri"/>
            </a:endParaRPr>
          </a:p>
          <a:p>
            <a:pPr indent="0" lvl="0" marL="91440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91440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Toutes les dépenses, aussi petites soient-elles, doivent être identifiées et notées et, si possible, différenciées en fonction de leur nature, afin qu'il soit plus facile de les contrôler et, le cas échéant, d'étudier celles qui doivent être éliminées.</a:t>
            </a:r>
            <a:endParaRPr sz="2800">
              <a:solidFill>
                <a:schemeClr val="dk1"/>
              </a:solidFill>
              <a:latin typeface="Calibri"/>
              <a:ea typeface="Calibri"/>
              <a:cs typeface="Calibri"/>
              <a:sym typeface="Calibri"/>
            </a:endParaRPr>
          </a:p>
          <a:p>
            <a:pPr indent="0" lvl="0" marL="914400" marR="0" rtl="0" algn="l">
              <a:spcBef>
                <a:spcPts val="0"/>
              </a:spcBef>
              <a:spcAft>
                <a:spcPts val="0"/>
              </a:spcAft>
              <a:buClr>
                <a:schemeClr val="dk1"/>
              </a:buClr>
              <a:buSzPts val="1100"/>
              <a:buFont typeface="Arial"/>
              <a:buNone/>
            </a:pPr>
            <a:r>
              <a:t/>
            </a:r>
            <a:endParaRPr sz="1100">
              <a:solidFill>
                <a:schemeClr val="dk1"/>
              </a:solidFill>
            </a:endParaRPr>
          </a:p>
          <a:p>
            <a:pPr indent="0" lvl="2" marL="91440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Un control color blanco&#10;&#10;Descripción generada automáticamente con confianza media" id="107" name="Google Shape;107;p10"/>
          <p:cNvPicPr preferRelativeResize="0"/>
          <p:nvPr/>
        </p:nvPicPr>
        <p:blipFill rotWithShape="1">
          <a:blip r:embed="rId3">
            <a:alphaModFix/>
          </a:blip>
          <a:srcRect b="0" l="0" r="0" t="0"/>
          <a:stretch/>
        </p:blipFill>
        <p:spPr>
          <a:xfrm>
            <a:off x="11125200" y="2955309"/>
            <a:ext cx="6781800" cy="43763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1"/>
          <p:cNvSpPr txBox="1"/>
          <p:nvPr/>
        </p:nvSpPr>
        <p:spPr>
          <a:xfrm>
            <a:off x="1447800" y="1573291"/>
            <a:ext cx="123444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3.</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Comment préparer un budget ?</a:t>
            </a:r>
            <a:endParaRPr b="1" sz="4400">
              <a:solidFill>
                <a:schemeClr val="dk1"/>
              </a:solidFill>
              <a:latin typeface="Calibri"/>
              <a:ea typeface="Calibri"/>
              <a:cs typeface="Calibri"/>
              <a:sym typeface="Calibri"/>
            </a:endParaRPr>
          </a:p>
        </p:txBody>
      </p:sp>
      <p:sp>
        <p:nvSpPr>
          <p:cNvPr id="113" name="Google Shape;113;p11"/>
          <p:cNvSpPr txBox="1"/>
          <p:nvPr/>
        </p:nvSpPr>
        <p:spPr>
          <a:xfrm>
            <a:off x="1549900" y="2342725"/>
            <a:ext cx="8534400" cy="6988200"/>
          </a:xfrm>
          <a:prstGeom prst="rect">
            <a:avLst/>
          </a:prstGeom>
          <a:noFill/>
          <a:ln>
            <a:noFill/>
          </a:ln>
        </p:spPr>
        <p:txBody>
          <a:bodyPr anchorCtr="0" anchor="t" bIns="45700" lIns="91425" spcFirstLastPara="1" rIns="91425" wrap="square" tIns="45700">
            <a:spAutoFit/>
          </a:bodyPr>
          <a:lstStyle/>
          <a:p>
            <a:pPr indent="-514350" lvl="0" marL="514350" marR="0" rtl="0" algn="l">
              <a:spcBef>
                <a:spcPts val="0"/>
              </a:spcBef>
              <a:spcAft>
                <a:spcPts val="0"/>
              </a:spcAft>
              <a:buClr>
                <a:schemeClr val="dk1"/>
              </a:buClr>
              <a:buSzPts val="2800"/>
              <a:buFont typeface="Calibri"/>
              <a:buAutoNum type="alphaLcParenR" startAt="2"/>
            </a:pPr>
            <a:r>
              <a:rPr lang="en-US" sz="2800">
                <a:solidFill>
                  <a:schemeClr val="dk1"/>
                </a:solidFill>
                <a:latin typeface="Calibri"/>
                <a:ea typeface="Calibri"/>
                <a:cs typeface="Calibri"/>
                <a:sym typeface="Calibri"/>
              </a:rPr>
              <a:t>Quantifiez ces éléments avec précision, en tenant compte de leur éventuelle révision, de leur imposition ou de toute dépense supplémentaire. Vous devrez peut-être procéder à des ajustements, car les montants budgétisés pour certaines dépenses ne sont peut-être pas réalistes. </a:t>
            </a:r>
            <a:endParaRPr/>
          </a:p>
          <a:p>
            <a:pPr indent="-336550" lvl="0" marL="51435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dk1"/>
              </a:buClr>
              <a:buSzPts val="2800"/>
              <a:buFont typeface="Calibri"/>
              <a:buAutoNum type="alphaLcParenR" startAt="2"/>
            </a:pPr>
            <a:r>
              <a:rPr lang="en-US" sz="2800">
                <a:solidFill>
                  <a:schemeClr val="dk1"/>
                </a:solidFill>
                <a:latin typeface="Calibri"/>
                <a:ea typeface="Calibri"/>
                <a:cs typeface="Calibri"/>
                <a:sym typeface="Calibri"/>
              </a:rPr>
              <a:t>Déterminez les dates de recouvrement et de paiement. Cela permet d'éviter les surprises dues à des retards imprévus.</a:t>
            </a:r>
            <a:endParaRPr/>
          </a:p>
          <a:p>
            <a:pPr indent="-336550" lvl="0" marL="51435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dk1"/>
              </a:buClr>
              <a:buSzPts val="2800"/>
              <a:buFont typeface="Calibri"/>
              <a:buAutoNum type="alphaLcParenR" startAt="2"/>
            </a:pPr>
            <a:r>
              <a:rPr lang="en-US" sz="2800">
                <a:solidFill>
                  <a:schemeClr val="dk1"/>
                </a:solidFill>
                <a:latin typeface="Calibri"/>
                <a:ea typeface="Calibri"/>
                <a:cs typeface="Calibri"/>
                <a:sym typeface="Calibri"/>
              </a:rPr>
              <a:t>Ces informations doivent être transférées dans un modèle ou une feuille de calcul avec des divisions mensuelles afin de suivre les recouvrements et les paiements.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Imagen que contiene Calendario&#10;&#10;Descripción generada automáticamente" id="114" name="Google Shape;114;p11"/>
          <p:cNvPicPr preferRelativeResize="0"/>
          <p:nvPr/>
        </p:nvPicPr>
        <p:blipFill rotWithShape="1">
          <a:blip r:embed="rId3">
            <a:alphaModFix/>
          </a:blip>
          <a:srcRect b="0" l="0" r="0" t="0"/>
          <a:stretch/>
        </p:blipFill>
        <p:spPr>
          <a:xfrm>
            <a:off x="11734800" y="2905125"/>
            <a:ext cx="4483755" cy="4476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2"/>
          <p:cNvSpPr txBox="1"/>
          <p:nvPr/>
        </p:nvSpPr>
        <p:spPr>
          <a:xfrm>
            <a:off x="1447800" y="1573291"/>
            <a:ext cx="123444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3.</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Comment préparer un budget ?</a:t>
            </a:r>
            <a:endParaRPr b="1" sz="4400">
              <a:solidFill>
                <a:schemeClr val="dk1"/>
              </a:solidFill>
              <a:latin typeface="Calibri"/>
              <a:ea typeface="Calibri"/>
              <a:cs typeface="Calibri"/>
              <a:sym typeface="Calibri"/>
            </a:endParaRPr>
          </a:p>
        </p:txBody>
      </p:sp>
      <p:sp>
        <p:nvSpPr>
          <p:cNvPr id="120" name="Google Shape;120;p12"/>
          <p:cNvSpPr txBox="1"/>
          <p:nvPr/>
        </p:nvSpPr>
        <p:spPr>
          <a:xfrm>
            <a:off x="1600200" y="2628900"/>
            <a:ext cx="10363200" cy="526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Il est normal de réviser le budget plusieurs fois pour l'adapter à la réalité avec des objectifs réalisables. Il existe deux approches pour le gérer.</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Connaissant les ressources disponibles tout au long de l'année, les dépenses peuvent être ajustées à ces revenus (contrainte budgétaire).</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Une autre approche consiste à identifier les dépenses inévitables, pour lesquelles il n'y a pas d'autre choix que d'ajuster les revenus, soit en cherchant de nouvelles sources de revenus sur le marché, soit en empruntant.</a:t>
            </a:r>
            <a:endParaRPr/>
          </a:p>
        </p:txBody>
      </p:sp>
      <p:pic>
        <p:nvPicPr>
          <p:cNvPr descr="Calendario&#10;&#10;Descripción generada automáticamente con confianza media" id="121" name="Google Shape;121;p12"/>
          <p:cNvPicPr preferRelativeResize="0"/>
          <p:nvPr/>
        </p:nvPicPr>
        <p:blipFill rotWithShape="1">
          <a:blip r:embed="rId3">
            <a:alphaModFix/>
          </a:blip>
          <a:srcRect b="0" l="0" r="0" t="0"/>
          <a:stretch/>
        </p:blipFill>
        <p:spPr>
          <a:xfrm>
            <a:off x="13235851" y="2686050"/>
            <a:ext cx="3451949" cy="4914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3"/>
          <p:cNvSpPr txBox="1"/>
          <p:nvPr/>
        </p:nvSpPr>
        <p:spPr>
          <a:xfrm>
            <a:off x="1447800" y="1573291"/>
            <a:ext cx="10058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4.</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Quels sont les différents scénarios pour un budget familial ?</a:t>
            </a:r>
            <a:endParaRPr b="1" sz="4400">
              <a:solidFill>
                <a:schemeClr val="dk1"/>
              </a:solidFill>
              <a:latin typeface="Calibri"/>
              <a:ea typeface="Calibri"/>
              <a:cs typeface="Calibri"/>
              <a:sym typeface="Calibri"/>
            </a:endParaRPr>
          </a:p>
        </p:txBody>
      </p:sp>
      <p:sp>
        <p:nvSpPr>
          <p:cNvPr id="127" name="Google Shape;127;p13"/>
          <p:cNvSpPr txBox="1"/>
          <p:nvPr/>
        </p:nvSpPr>
        <p:spPr>
          <a:xfrm>
            <a:off x="1600200" y="3162300"/>
            <a:ext cx="8915400" cy="5695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L'équilibre du budget d'une année dépend de l'équilibre entre les entrées et les sorties dans l'économie des ménages :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Si les flux entrants correspondent aux flux sortants, nous aurons un équilibre complet.</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Si les entrées sont supérieures aux sorties, il y aura un solde disponible pour acquérir de nouveaux actifs ou augmenter le solde des actifs existants, ou pour réduire les dettes impayées.</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pic>
        <p:nvPicPr>
          <p:cNvPr descr="Diagrama&#10;&#10;Descripción generada automáticamente" id="128" name="Google Shape;128;p13"/>
          <p:cNvPicPr preferRelativeResize="0"/>
          <p:nvPr/>
        </p:nvPicPr>
        <p:blipFill rotWithShape="1">
          <a:blip r:embed="rId3">
            <a:alphaModFix/>
          </a:blip>
          <a:srcRect b="0" l="21241" r="18969" t="0"/>
          <a:stretch/>
        </p:blipFill>
        <p:spPr>
          <a:xfrm>
            <a:off x="11201400" y="2705100"/>
            <a:ext cx="5791201" cy="5448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4"/>
          <p:cNvSpPr txBox="1"/>
          <p:nvPr/>
        </p:nvSpPr>
        <p:spPr>
          <a:xfrm>
            <a:off x="1447800" y="1573291"/>
            <a:ext cx="10058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4.</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Quels sont les différents scénarios pour un budget familial ?</a:t>
            </a:r>
            <a:endParaRPr b="1" sz="4400">
              <a:solidFill>
                <a:schemeClr val="dk1"/>
              </a:solidFill>
              <a:latin typeface="Calibri"/>
              <a:ea typeface="Calibri"/>
              <a:cs typeface="Calibri"/>
              <a:sym typeface="Calibri"/>
            </a:endParaRPr>
          </a:p>
        </p:txBody>
      </p:sp>
      <p:sp>
        <p:nvSpPr>
          <p:cNvPr id="134" name="Google Shape;134;p14"/>
          <p:cNvSpPr txBox="1"/>
          <p:nvPr/>
        </p:nvSpPr>
        <p:spPr>
          <a:xfrm>
            <a:off x="1600200" y="3162300"/>
            <a:ext cx="14859000" cy="52641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Si les entrées sont inférieures aux sorties, il en résulte un déséquilibre qui doit être couvert d'une manière ou d'une autre :</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En utilisant les fonds du patrimoine, ce qui entraîne une diminution de la richesse.</a:t>
            </a:r>
            <a:endParaRPr/>
          </a:p>
          <a:p>
            <a:pPr indent="-279400" lvl="1" marL="9144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Par le biais d'une opération de crédit, qui implique une augmentation de l'endettement familial. Le capital obtenu doit être remboursé dans un délai déterminé et les intérêts doivent être remboursés. Une augmentation de l'endettement signifie que l'on s'engage à faire face à une charge financière, ce qui aura un impact sur le budget de l'année ou des années suivantes.</a:t>
            </a:r>
            <a:endParaRPr/>
          </a:p>
          <a:p>
            <a:pPr indent="-279400" lvl="1" marL="9144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Nous pouvons éliminer les dépenses inutiles.</a:t>
            </a:r>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Logotipo&#10;&#10;Descripción generada automáticamente con confianza media" id="139" name="Google Shape;139;p15"/>
          <p:cNvPicPr preferRelativeResize="0"/>
          <p:nvPr/>
        </p:nvPicPr>
        <p:blipFill rotWithShape="1">
          <a:blip r:embed="rId3">
            <a:alphaModFix/>
          </a:blip>
          <a:srcRect b="0" l="0" r="0" t="0"/>
          <a:stretch/>
        </p:blipFill>
        <p:spPr>
          <a:xfrm>
            <a:off x="8686800" y="3131949"/>
            <a:ext cx="8494336" cy="5660678"/>
          </a:xfrm>
          <a:prstGeom prst="rect">
            <a:avLst/>
          </a:prstGeom>
          <a:noFill/>
          <a:ln>
            <a:noFill/>
          </a:ln>
        </p:spPr>
      </p:pic>
      <p:sp>
        <p:nvSpPr>
          <p:cNvPr id="140" name="Google Shape;140;p15"/>
          <p:cNvSpPr txBox="1"/>
          <p:nvPr/>
        </p:nvSpPr>
        <p:spPr>
          <a:xfrm>
            <a:off x="1447800" y="1573291"/>
            <a:ext cx="10058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4.</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Quels sont les différents scénarios pour un budget familial ?</a:t>
            </a:r>
            <a:endParaRPr b="1" sz="4400">
              <a:solidFill>
                <a:schemeClr val="dk1"/>
              </a:solidFill>
              <a:latin typeface="Calibri"/>
              <a:ea typeface="Calibri"/>
              <a:cs typeface="Calibri"/>
              <a:sym typeface="Calibri"/>
            </a:endParaRPr>
          </a:p>
        </p:txBody>
      </p:sp>
      <p:sp>
        <p:nvSpPr>
          <p:cNvPr id="141" name="Google Shape;141;p15"/>
          <p:cNvSpPr txBox="1"/>
          <p:nvPr/>
        </p:nvSpPr>
        <p:spPr>
          <a:xfrm>
            <a:off x="1600200" y="3162300"/>
            <a:ext cx="9448800" cy="440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Un budget doit être viable, ce qui signifie que les recettes régulières de l'année sont suffisantes pour couvrir les dépenses régulières et le remboursement des échéances des prêts contractés précédemment.</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En outre, il peut être opportun de constituer des réserves pour faire face à des situations ou des besoins exceptionnels.</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6"/>
          <p:cNvSpPr txBox="1"/>
          <p:nvPr/>
        </p:nvSpPr>
        <p:spPr>
          <a:xfrm>
            <a:off x="1447800" y="1573291"/>
            <a:ext cx="10058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5.</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Lignes directrices de base à suivre pour un bon budget personnel.</a:t>
            </a:r>
            <a:endParaRPr b="1" sz="4400">
              <a:solidFill>
                <a:schemeClr val="dk1"/>
              </a:solidFill>
              <a:latin typeface="Calibri"/>
              <a:ea typeface="Calibri"/>
              <a:cs typeface="Calibri"/>
              <a:sym typeface="Calibri"/>
            </a:endParaRPr>
          </a:p>
        </p:txBody>
      </p:sp>
      <p:sp>
        <p:nvSpPr>
          <p:cNvPr id="147" name="Google Shape;147;p16"/>
          <p:cNvSpPr txBox="1"/>
          <p:nvPr/>
        </p:nvSpPr>
        <p:spPr>
          <a:xfrm>
            <a:off x="1600200" y="3162300"/>
            <a:ext cx="88392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Certaines lignes directrices peuvent être prises en compte pour mieux gérer le budget familial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Le budget doit être aussi réaliste que possible et couvrir l'ensemble des dépenses et des recettes.</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Le suivi des dépenses quotidiennes montrera comment nous dépensons notre argent.</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pic>
        <p:nvPicPr>
          <p:cNvPr descr="Icono&#10;&#10;Descripción generada automáticamente" id="148" name="Google Shape;148;p16"/>
          <p:cNvPicPr preferRelativeResize="0"/>
          <p:nvPr/>
        </p:nvPicPr>
        <p:blipFill rotWithShape="1">
          <a:blip r:embed="rId3">
            <a:alphaModFix/>
          </a:blip>
          <a:srcRect b="0" l="0" r="0" t="0"/>
          <a:stretch/>
        </p:blipFill>
        <p:spPr>
          <a:xfrm>
            <a:off x="11506200" y="3162300"/>
            <a:ext cx="4697898" cy="46978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descr="Una caricatura de una persona&#10;&#10;Descripción generada automáticamente con confianza media" id="153" name="Google Shape;153;p17"/>
          <p:cNvPicPr preferRelativeResize="0"/>
          <p:nvPr/>
        </p:nvPicPr>
        <p:blipFill rotWithShape="1">
          <a:blip r:embed="rId3">
            <a:alphaModFix/>
          </a:blip>
          <a:srcRect b="0" l="0" r="0" t="0"/>
          <a:stretch/>
        </p:blipFill>
        <p:spPr>
          <a:xfrm>
            <a:off x="9581322" y="2781300"/>
            <a:ext cx="8121338" cy="5805487"/>
          </a:xfrm>
          <a:prstGeom prst="rect">
            <a:avLst/>
          </a:prstGeom>
          <a:noFill/>
          <a:ln>
            <a:noFill/>
          </a:ln>
        </p:spPr>
      </p:pic>
      <p:sp>
        <p:nvSpPr>
          <p:cNvPr id="154" name="Google Shape;154;p17"/>
          <p:cNvSpPr txBox="1"/>
          <p:nvPr/>
        </p:nvSpPr>
        <p:spPr>
          <a:xfrm>
            <a:off x="1447800" y="1573291"/>
            <a:ext cx="10058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5.</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Lignes directrices de base à suivre pour un bon budget personnel.</a:t>
            </a:r>
            <a:endParaRPr b="1" sz="4400">
              <a:solidFill>
                <a:schemeClr val="dk1"/>
              </a:solidFill>
              <a:latin typeface="Calibri"/>
              <a:ea typeface="Calibri"/>
              <a:cs typeface="Calibri"/>
              <a:sym typeface="Calibri"/>
            </a:endParaRPr>
          </a:p>
        </p:txBody>
      </p:sp>
      <p:sp>
        <p:nvSpPr>
          <p:cNvPr id="155" name="Google Shape;155;p17"/>
          <p:cNvSpPr txBox="1"/>
          <p:nvPr/>
        </p:nvSpPr>
        <p:spPr>
          <a:xfrm>
            <a:off x="1600200" y="3162300"/>
            <a:ext cx="8001000" cy="52641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Établir une liste des besoins fondamentaux et une autre liste des biens et services que nous achetons habituellement chaque mois, afin de vérifier si certaines de nos dépenses récurrentes sont vraiment nécessaires.</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Si nous avons du mal à joindre les deux bouts. D'une part, nous pouvons chercher des moyens d'augmenter nos revenus ou, d'autre part, nous devrons réduire nos dépenses ou une combinaison des deux.</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8"/>
          <p:cNvSpPr txBox="1"/>
          <p:nvPr/>
        </p:nvSpPr>
        <p:spPr>
          <a:xfrm>
            <a:off x="1447800" y="1573291"/>
            <a:ext cx="10058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5.</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Lignes directrices de base à suivre pour un bon budget personnel.</a:t>
            </a:r>
            <a:endParaRPr b="1" sz="4400">
              <a:solidFill>
                <a:schemeClr val="dk1"/>
              </a:solidFill>
              <a:latin typeface="Calibri"/>
              <a:ea typeface="Calibri"/>
              <a:cs typeface="Calibri"/>
              <a:sym typeface="Calibri"/>
            </a:endParaRPr>
          </a:p>
        </p:txBody>
      </p:sp>
      <p:sp>
        <p:nvSpPr>
          <p:cNvPr id="161" name="Google Shape;161;p18"/>
          <p:cNvSpPr txBox="1"/>
          <p:nvPr/>
        </p:nvSpPr>
        <p:spPr>
          <a:xfrm>
            <a:off x="1600200" y="3162300"/>
            <a:ext cx="8991600" cy="4663800"/>
          </a:xfrm>
          <a:prstGeom prst="rect">
            <a:avLst/>
          </a:prstGeom>
          <a:noFill/>
          <a:ln>
            <a:noFill/>
          </a:ln>
        </p:spPr>
        <p:txBody>
          <a:bodyPr anchorCtr="0" anchor="t" bIns="45700" lIns="91425" spcFirstLastPara="1" rIns="91425" wrap="square" tIns="45700">
            <a:spAutoFit/>
          </a:bodyPr>
          <a:lstStyle/>
          <a:p>
            <a:pPr indent="-565150" lvl="0" marL="457200" marR="0" rtl="0" algn="l">
              <a:spcBef>
                <a:spcPts val="0"/>
              </a:spcBef>
              <a:spcAft>
                <a:spcPts val="0"/>
              </a:spcAft>
              <a:buClr>
                <a:schemeClr val="dk1"/>
              </a:buClr>
              <a:buSzPts val="4500"/>
              <a:buFont typeface="Calibri"/>
              <a:buChar char="•"/>
            </a:pPr>
            <a:r>
              <a:rPr lang="en-US" sz="2800">
                <a:solidFill>
                  <a:schemeClr val="dk1"/>
                </a:solidFill>
                <a:latin typeface="Calibri"/>
                <a:ea typeface="Calibri"/>
                <a:cs typeface="Calibri"/>
                <a:sym typeface="Calibri"/>
              </a:rPr>
              <a:t>Lorsque vous devez faire face à des dépenses pour des biens, tels qu'une maison ou une voiture, qui doivent être utilisés sur une longue période, il est normal qu'elles ne puissent pas être couvertes par les revenus normaux d'une année financière. Il est donc raisonnable d'emprunter à cette fin, en supposant que, dans les années à venir, la partie correspondante de la dette plus les intérêts devra être remboursée.</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Icono&#10;&#10;Descripción generada automáticamente" id="162" name="Google Shape;162;p18"/>
          <p:cNvPicPr preferRelativeResize="0"/>
          <p:nvPr/>
        </p:nvPicPr>
        <p:blipFill rotWithShape="1">
          <a:blip r:embed="rId3">
            <a:alphaModFix/>
          </a:blip>
          <a:srcRect b="0" l="0" r="0" t="0"/>
          <a:stretch/>
        </p:blipFill>
        <p:spPr>
          <a:xfrm>
            <a:off x="11479696" y="2781300"/>
            <a:ext cx="5604147" cy="5372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9"/>
          <p:cNvSpPr txBox="1"/>
          <p:nvPr/>
        </p:nvSpPr>
        <p:spPr>
          <a:xfrm>
            <a:off x="1447800" y="1573291"/>
            <a:ext cx="10058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5.</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Lignes directrices de base à suivre pour un bon budget personnel.</a:t>
            </a:r>
            <a:endParaRPr b="1" sz="4400">
              <a:solidFill>
                <a:schemeClr val="dk1"/>
              </a:solidFill>
              <a:latin typeface="Calibri"/>
              <a:ea typeface="Calibri"/>
              <a:cs typeface="Calibri"/>
              <a:sym typeface="Calibri"/>
            </a:endParaRPr>
          </a:p>
        </p:txBody>
      </p:sp>
      <p:sp>
        <p:nvSpPr>
          <p:cNvPr id="168" name="Google Shape;168;p19"/>
          <p:cNvSpPr txBox="1"/>
          <p:nvPr/>
        </p:nvSpPr>
        <p:spPr>
          <a:xfrm>
            <a:off x="1600200" y="3162300"/>
            <a:ext cx="9220200" cy="4402200"/>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lang="en-US" sz="2800">
                <a:solidFill>
                  <a:schemeClr val="dk1"/>
                </a:solidFill>
                <a:latin typeface="Calibri"/>
                <a:ea typeface="Calibri"/>
                <a:cs typeface="Calibri"/>
                <a:sym typeface="Calibri"/>
              </a:rPr>
              <a:t>Il est raisonnable que la période de remboursement du prêt corresponde à la période de jouissance du bien ou du service financé. Par exemple, il serait peu judicieux de contracter un prêt de cinq ans pour financer l'achat d'un article qui doit être remplacé chaque année.</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Intégrez l'épargne dans vos dépenses fixes, à la fois pour constituer un coussin de sécurité et pour atteindre des objectifs précis : achat d'une voiture, voyages, scolarité des enfants...</a:t>
            </a:r>
            <a:endParaRPr sz="2800">
              <a:solidFill>
                <a:schemeClr val="dk1"/>
              </a:solidFill>
              <a:latin typeface="Calibri"/>
              <a:ea typeface="Calibri"/>
              <a:cs typeface="Calibri"/>
              <a:sym typeface="Calibri"/>
            </a:endParaRPr>
          </a:p>
        </p:txBody>
      </p:sp>
      <p:pic>
        <p:nvPicPr>
          <p:cNvPr descr="Icono&#10;&#10;Descripción generada automáticamente" id="169" name="Google Shape;169;p19"/>
          <p:cNvPicPr preferRelativeResize="0"/>
          <p:nvPr/>
        </p:nvPicPr>
        <p:blipFill rotWithShape="1">
          <a:blip r:embed="rId3">
            <a:alphaModFix/>
          </a:blip>
          <a:srcRect b="0" l="0" r="0" t="0"/>
          <a:stretch/>
        </p:blipFill>
        <p:spPr>
          <a:xfrm>
            <a:off x="12250879" y="3004932"/>
            <a:ext cx="4436921" cy="513495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pic>
        <p:nvPicPr>
          <p:cNvPr id="30" name="Google Shape;30;p2"/>
          <p:cNvPicPr preferRelativeResize="0"/>
          <p:nvPr/>
        </p:nvPicPr>
        <p:blipFill rotWithShape="1">
          <a:blip r:embed="rId3">
            <a:alphaModFix/>
          </a:blip>
          <a:srcRect b="0" l="0" r="0" t="0"/>
          <a:stretch/>
        </p:blipFill>
        <p:spPr>
          <a:xfrm>
            <a:off x="9984233" y="4450370"/>
            <a:ext cx="7657297" cy="4225882"/>
          </a:xfrm>
          <a:prstGeom prst="rect">
            <a:avLst/>
          </a:prstGeom>
          <a:noFill/>
          <a:ln>
            <a:noFill/>
          </a:ln>
        </p:spPr>
      </p:pic>
      <p:sp>
        <p:nvSpPr>
          <p:cNvPr id="31" name="Google Shape;31;p2"/>
          <p:cNvSpPr txBox="1"/>
          <p:nvPr/>
        </p:nvSpPr>
        <p:spPr>
          <a:xfrm>
            <a:off x="1524000" y="1503549"/>
            <a:ext cx="946265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Objectifs et buts </a:t>
            </a:r>
            <a:endParaRPr/>
          </a:p>
        </p:txBody>
      </p:sp>
      <p:sp>
        <p:nvSpPr>
          <p:cNvPr id="32" name="Google Shape;32;p2"/>
          <p:cNvSpPr txBox="1"/>
          <p:nvPr/>
        </p:nvSpPr>
        <p:spPr>
          <a:xfrm>
            <a:off x="1524000" y="2262365"/>
            <a:ext cx="10040186"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Calibri"/>
                <a:ea typeface="Calibri"/>
                <a:cs typeface="Calibri"/>
                <a:sym typeface="Calibri"/>
              </a:rPr>
              <a:t>À la fin de ce module, vous serez en mesure de :</a:t>
            </a:r>
            <a:endParaRPr/>
          </a:p>
        </p:txBody>
      </p:sp>
      <p:pic>
        <p:nvPicPr>
          <p:cNvPr id="33" name="Google Shape;33;p2"/>
          <p:cNvPicPr preferRelativeResize="0"/>
          <p:nvPr/>
        </p:nvPicPr>
        <p:blipFill rotWithShape="1">
          <a:blip r:embed="rId4">
            <a:alphaModFix/>
          </a:blip>
          <a:srcRect b="0" l="0" r="0" t="0"/>
          <a:stretch/>
        </p:blipFill>
        <p:spPr>
          <a:xfrm>
            <a:off x="1780314" y="3334203"/>
            <a:ext cx="370416" cy="280000"/>
          </a:xfrm>
          <a:prstGeom prst="rect">
            <a:avLst/>
          </a:prstGeom>
          <a:noFill/>
          <a:ln>
            <a:noFill/>
          </a:ln>
        </p:spPr>
      </p:pic>
      <p:pic>
        <p:nvPicPr>
          <p:cNvPr id="34" name="Google Shape;34;p2"/>
          <p:cNvPicPr preferRelativeResize="0"/>
          <p:nvPr/>
        </p:nvPicPr>
        <p:blipFill rotWithShape="1">
          <a:blip r:embed="rId5">
            <a:alphaModFix/>
          </a:blip>
          <a:srcRect b="0" l="0" r="-2857" t="0"/>
          <a:stretch/>
        </p:blipFill>
        <p:spPr>
          <a:xfrm>
            <a:off x="1797766" y="5785843"/>
            <a:ext cx="381000" cy="326225"/>
          </a:xfrm>
          <a:prstGeom prst="rect">
            <a:avLst/>
          </a:prstGeom>
          <a:noFill/>
          <a:ln>
            <a:noFill/>
          </a:ln>
        </p:spPr>
      </p:pic>
      <p:grpSp>
        <p:nvGrpSpPr>
          <p:cNvPr id="35" name="Google Shape;35;p2"/>
          <p:cNvGrpSpPr/>
          <p:nvPr/>
        </p:nvGrpSpPr>
        <p:grpSpPr>
          <a:xfrm>
            <a:off x="1780314" y="4415517"/>
            <a:ext cx="389419" cy="357695"/>
            <a:chOff x="10576646" y="4322694"/>
            <a:chExt cx="700954" cy="668406"/>
          </a:xfrm>
        </p:grpSpPr>
        <p:pic>
          <p:nvPicPr>
            <p:cNvPr id="36" name="Google Shape;36;p2"/>
            <p:cNvPicPr preferRelativeResize="0"/>
            <p:nvPr/>
          </p:nvPicPr>
          <p:blipFill rotWithShape="1">
            <a:blip r:embed="rId6">
              <a:alphaModFix/>
            </a:blip>
            <a:srcRect b="0" l="-2272" r="-2858" t="0"/>
            <a:stretch/>
          </p:blipFill>
          <p:spPr>
            <a:xfrm>
              <a:off x="10576646" y="4381500"/>
              <a:ext cx="700954" cy="609600"/>
            </a:xfrm>
            <a:prstGeom prst="rect">
              <a:avLst/>
            </a:prstGeom>
            <a:noFill/>
            <a:ln>
              <a:noFill/>
            </a:ln>
          </p:spPr>
        </p:pic>
        <p:sp>
          <p:nvSpPr>
            <p:cNvPr id="37" name="Google Shape;37;p2"/>
            <p:cNvSpPr/>
            <p:nvPr/>
          </p:nvSpPr>
          <p:spPr>
            <a:xfrm>
              <a:off x="10820400" y="4322694"/>
              <a:ext cx="228600" cy="717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 name="Google Shape;38;p2"/>
          <p:cNvSpPr txBox="1"/>
          <p:nvPr/>
        </p:nvSpPr>
        <p:spPr>
          <a:xfrm>
            <a:off x="2663682" y="3190216"/>
            <a:ext cx="8077200" cy="9543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Identifier et différencier les dépenses et les paiements.</a:t>
            </a:r>
            <a:endParaRPr b="1" sz="2800">
              <a:solidFill>
                <a:schemeClr val="dk1"/>
              </a:solidFill>
              <a:latin typeface="Calibri"/>
              <a:ea typeface="Calibri"/>
              <a:cs typeface="Calibri"/>
              <a:sym typeface="Calibri"/>
            </a:endParaRPr>
          </a:p>
        </p:txBody>
      </p:sp>
      <p:sp>
        <p:nvSpPr>
          <p:cNvPr id="39" name="Google Shape;39;p2"/>
          <p:cNvSpPr txBox="1"/>
          <p:nvPr/>
        </p:nvSpPr>
        <p:spPr>
          <a:xfrm>
            <a:off x="2676936" y="4348489"/>
            <a:ext cx="8077200" cy="9543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Identifier et différencier les perceptions et les revenus.</a:t>
            </a:r>
            <a:endParaRPr b="1" sz="2800">
              <a:solidFill>
                <a:schemeClr val="dk1"/>
              </a:solidFill>
              <a:latin typeface="Calibri"/>
              <a:ea typeface="Calibri"/>
              <a:cs typeface="Calibri"/>
              <a:sym typeface="Calibri"/>
            </a:endParaRPr>
          </a:p>
        </p:txBody>
      </p:sp>
      <p:sp>
        <p:nvSpPr>
          <p:cNvPr id="40" name="Google Shape;40;p2"/>
          <p:cNvSpPr txBox="1"/>
          <p:nvPr/>
        </p:nvSpPr>
        <p:spPr>
          <a:xfrm>
            <a:off x="2663682" y="5635014"/>
            <a:ext cx="79255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Gérer notre argent de la meilleure façon possible.</a:t>
            </a:r>
            <a:endParaRPr b="1" sz="2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0"/>
          <p:cNvSpPr txBox="1"/>
          <p:nvPr/>
        </p:nvSpPr>
        <p:spPr>
          <a:xfrm>
            <a:off x="1447800" y="1573291"/>
            <a:ext cx="35814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Résumé</a:t>
            </a:r>
            <a:endParaRPr/>
          </a:p>
        </p:txBody>
      </p:sp>
      <p:sp>
        <p:nvSpPr>
          <p:cNvPr id="175" name="Google Shape;175;p20"/>
          <p:cNvSpPr txBox="1"/>
          <p:nvPr/>
        </p:nvSpPr>
        <p:spPr>
          <a:xfrm>
            <a:off x="1630581" y="2816816"/>
            <a:ext cx="411034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Budget familial</a:t>
            </a:r>
            <a:endParaRPr b="1" sz="2800">
              <a:solidFill>
                <a:schemeClr val="dk1"/>
              </a:solidFill>
              <a:latin typeface="Calibri"/>
              <a:ea typeface="Calibri"/>
              <a:cs typeface="Calibri"/>
              <a:sym typeface="Calibri"/>
            </a:endParaRPr>
          </a:p>
        </p:txBody>
      </p:sp>
      <p:sp>
        <p:nvSpPr>
          <p:cNvPr id="176" name="Google Shape;176;p20"/>
          <p:cNvSpPr txBox="1"/>
          <p:nvPr/>
        </p:nvSpPr>
        <p:spPr>
          <a:xfrm>
            <a:off x="1617328" y="3314700"/>
            <a:ext cx="5133000" cy="26166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Un budget familial est un document qui résume en chiffres, de manière organisée, les revenus et les dépenses d'une famille sur une certaine période.</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Helvetica Neue"/>
              <a:ea typeface="Helvetica Neue"/>
              <a:cs typeface="Helvetica Neue"/>
              <a:sym typeface="Helvetica Neue"/>
            </a:endParaRPr>
          </a:p>
        </p:txBody>
      </p:sp>
      <p:pic>
        <p:nvPicPr>
          <p:cNvPr id="177" name="Google Shape;177;p20"/>
          <p:cNvPicPr preferRelativeResize="0"/>
          <p:nvPr/>
        </p:nvPicPr>
        <p:blipFill rotWithShape="1">
          <a:blip r:embed="rId3">
            <a:alphaModFix/>
          </a:blip>
          <a:srcRect b="0" l="0" r="0" t="0"/>
          <a:stretch/>
        </p:blipFill>
        <p:spPr>
          <a:xfrm>
            <a:off x="854292" y="2816816"/>
            <a:ext cx="638173" cy="1486244"/>
          </a:xfrm>
          <a:prstGeom prst="rect">
            <a:avLst/>
          </a:prstGeom>
          <a:noFill/>
          <a:ln>
            <a:noFill/>
          </a:ln>
        </p:spPr>
      </p:pic>
      <p:sp>
        <p:nvSpPr>
          <p:cNvPr id="178" name="Google Shape;178;p20"/>
          <p:cNvSpPr txBox="1"/>
          <p:nvPr/>
        </p:nvSpPr>
        <p:spPr>
          <a:xfrm>
            <a:off x="1604076" y="6014822"/>
            <a:ext cx="35670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Mouvements économiques</a:t>
            </a:r>
            <a:endParaRPr b="1" sz="2800">
              <a:solidFill>
                <a:schemeClr val="dk1"/>
              </a:solidFill>
              <a:latin typeface="Calibri"/>
              <a:ea typeface="Calibri"/>
              <a:cs typeface="Calibri"/>
              <a:sym typeface="Calibri"/>
            </a:endParaRPr>
          </a:p>
        </p:txBody>
      </p:sp>
      <p:sp>
        <p:nvSpPr>
          <p:cNvPr id="179" name="Google Shape;179;p20"/>
          <p:cNvSpPr txBox="1"/>
          <p:nvPr/>
        </p:nvSpPr>
        <p:spPr>
          <a:xfrm>
            <a:off x="1531981" y="6903269"/>
            <a:ext cx="5303700" cy="1816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Les revenus (salaires, pensions, indemnités...) et les dépenses (fixes obligatoires, variables nécessaires, occasionnelles).</a:t>
            </a:r>
            <a:endParaRPr sz="2400">
              <a:solidFill>
                <a:schemeClr val="dk1"/>
              </a:solidFill>
              <a:latin typeface="Helvetica Neue"/>
              <a:ea typeface="Helvetica Neue"/>
              <a:cs typeface="Helvetica Neue"/>
              <a:sym typeface="Helvetica Neue"/>
            </a:endParaRPr>
          </a:p>
        </p:txBody>
      </p:sp>
      <p:pic>
        <p:nvPicPr>
          <p:cNvPr id="180" name="Google Shape;180;p20"/>
          <p:cNvPicPr preferRelativeResize="0"/>
          <p:nvPr/>
        </p:nvPicPr>
        <p:blipFill rotWithShape="1">
          <a:blip r:embed="rId3">
            <a:alphaModFix/>
          </a:blip>
          <a:srcRect b="0" l="0" r="0" t="0"/>
          <a:stretch/>
        </p:blipFill>
        <p:spPr>
          <a:xfrm>
            <a:off x="827788" y="6014822"/>
            <a:ext cx="638173" cy="1486244"/>
          </a:xfrm>
          <a:prstGeom prst="rect">
            <a:avLst/>
          </a:prstGeom>
          <a:noFill/>
          <a:ln>
            <a:noFill/>
          </a:ln>
        </p:spPr>
      </p:pic>
      <p:sp>
        <p:nvSpPr>
          <p:cNvPr id="181" name="Google Shape;181;p20"/>
          <p:cNvSpPr txBox="1"/>
          <p:nvPr/>
        </p:nvSpPr>
        <p:spPr>
          <a:xfrm>
            <a:off x="13116439" y="2342725"/>
            <a:ext cx="39480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Recouvrement et paiement</a:t>
            </a:r>
            <a:endParaRPr b="1" sz="2800">
              <a:solidFill>
                <a:schemeClr val="dk1"/>
              </a:solidFill>
              <a:latin typeface="Calibri"/>
              <a:ea typeface="Calibri"/>
              <a:cs typeface="Calibri"/>
              <a:sym typeface="Calibri"/>
            </a:endParaRPr>
          </a:p>
        </p:txBody>
      </p:sp>
      <p:sp>
        <p:nvSpPr>
          <p:cNvPr id="182" name="Google Shape;182;p20"/>
          <p:cNvSpPr txBox="1"/>
          <p:nvPr/>
        </p:nvSpPr>
        <p:spPr>
          <a:xfrm>
            <a:off x="13008900" y="2670400"/>
            <a:ext cx="5158200" cy="26781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L'encaissement est le moment où l'on reçoit effectivement le montant d'un revenu. Le paiement est le moment où l'on livre l'argent d'une dépense.</a:t>
            </a:r>
            <a:endParaRPr sz="2400">
              <a:solidFill>
                <a:schemeClr val="dk1"/>
              </a:solidFill>
              <a:latin typeface="Helvetica Neue"/>
              <a:ea typeface="Helvetica Neue"/>
              <a:cs typeface="Helvetica Neue"/>
              <a:sym typeface="Helvetica Neue"/>
            </a:endParaRPr>
          </a:p>
        </p:txBody>
      </p:sp>
      <p:pic>
        <p:nvPicPr>
          <p:cNvPr id="183" name="Google Shape;183;p20"/>
          <p:cNvPicPr preferRelativeResize="0"/>
          <p:nvPr/>
        </p:nvPicPr>
        <p:blipFill rotWithShape="1">
          <a:blip r:embed="rId3">
            <a:alphaModFix/>
          </a:blip>
          <a:srcRect b="0" l="0" r="0" t="0"/>
          <a:stretch/>
        </p:blipFill>
        <p:spPr>
          <a:xfrm>
            <a:off x="12344400" y="2816816"/>
            <a:ext cx="638173" cy="1486244"/>
          </a:xfrm>
          <a:prstGeom prst="rect">
            <a:avLst/>
          </a:prstGeom>
          <a:noFill/>
          <a:ln>
            <a:noFill/>
          </a:ln>
        </p:spPr>
      </p:pic>
      <p:sp>
        <p:nvSpPr>
          <p:cNvPr id="184" name="Google Shape;184;p20"/>
          <p:cNvSpPr txBox="1"/>
          <p:nvPr/>
        </p:nvSpPr>
        <p:spPr>
          <a:xfrm>
            <a:off x="13116439" y="5451300"/>
            <a:ext cx="27432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Marché du travail</a:t>
            </a:r>
            <a:endParaRPr b="1" sz="2800">
              <a:solidFill>
                <a:schemeClr val="dk1"/>
              </a:solidFill>
              <a:latin typeface="Calibri"/>
              <a:ea typeface="Calibri"/>
              <a:cs typeface="Calibri"/>
              <a:sym typeface="Calibri"/>
            </a:endParaRPr>
          </a:p>
        </p:txBody>
      </p:sp>
      <p:sp>
        <p:nvSpPr>
          <p:cNvPr id="185" name="Google Shape;185;p20"/>
          <p:cNvSpPr txBox="1"/>
          <p:nvPr/>
        </p:nvSpPr>
        <p:spPr>
          <a:xfrm>
            <a:off x="13116444" y="6173331"/>
            <a:ext cx="4943100" cy="26781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Un budget doit être viable : les revenus réguliers de l'année sont suffisants pour couvrir les dépenses régulières et le remboursement des échéances du prêt.</a:t>
            </a:r>
            <a:endParaRPr sz="2800">
              <a:solidFill>
                <a:schemeClr val="dk1"/>
              </a:solidFill>
              <a:latin typeface="Calibri"/>
              <a:ea typeface="Calibri"/>
              <a:cs typeface="Calibri"/>
              <a:sym typeface="Calibri"/>
            </a:endParaRPr>
          </a:p>
        </p:txBody>
      </p:sp>
      <p:pic>
        <p:nvPicPr>
          <p:cNvPr id="186" name="Google Shape;186;p20"/>
          <p:cNvPicPr preferRelativeResize="0"/>
          <p:nvPr/>
        </p:nvPicPr>
        <p:blipFill rotWithShape="1">
          <a:blip r:embed="rId3">
            <a:alphaModFix/>
          </a:blip>
          <a:srcRect b="0" l="0" r="0" t="0"/>
          <a:stretch/>
        </p:blipFill>
        <p:spPr>
          <a:xfrm>
            <a:off x="12344400" y="5776086"/>
            <a:ext cx="638173" cy="1486244"/>
          </a:xfrm>
          <a:prstGeom prst="rect">
            <a:avLst/>
          </a:prstGeom>
          <a:noFill/>
          <a:ln>
            <a:noFill/>
          </a:ln>
        </p:spPr>
      </p:pic>
      <p:pic>
        <p:nvPicPr>
          <p:cNvPr id="187" name="Google Shape;187;p20"/>
          <p:cNvPicPr preferRelativeResize="0"/>
          <p:nvPr/>
        </p:nvPicPr>
        <p:blipFill rotWithShape="1">
          <a:blip r:embed="rId4">
            <a:alphaModFix/>
          </a:blip>
          <a:srcRect b="0" l="0" r="0" t="0"/>
          <a:stretch/>
        </p:blipFill>
        <p:spPr>
          <a:xfrm>
            <a:off x="6608332" y="3467360"/>
            <a:ext cx="5303619" cy="33522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1"/>
          <p:cNvSpPr txBox="1"/>
          <p:nvPr/>
        </p:nvSpPr>
        <p:spPr>
          <a:xfrm>
            <a:off x="6221361" y="5176684"/>
            <a:ext cx="54102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AC709"/>
              </a:buClr>
              <a:buSzPts val="8000"/>
              <a:buFont typeface="Calibri"/>
              <a:buNone/>
            </a:pPr>
            <a:r>
              <a:rPr b="1" lang="en-US" sz="8000">
                <a:solidFill>
                  <a:srgbClr val="FAC709"/>
                </a:solidFill>
                <a:latin typeface="Calibri"/>
                <a:ea typeface="Calibri"/>
                <a:cs typeface="Calibri"/>
                <a:sym typeface="Calibri"/>
              </a:rPr>
              <a:t>Merci ! </a:t>
            </a:r>
            <a:endParaRPr b="1" i="0" sz="8000" u="none" cap="none" strike="noStrike">
              <a:solidFill>
                <a:srgbClr val="FAC709"/>
              </a:solidFill>
              <a:latin typeface="Calibri"/>
              <a:ea typeface="Calibri"/>
              <a:cs typeface="Calibri"/>
              <a:sym typeface="Calibri"/>
            </a:endParaRPr>
          </a:p>
        </p:txBody>
      </p:sp>
      <p:sp>
        <p:nvSpPr>
          <p:cNvPr id="193" name="Google Shape;193;p21"/>
          <p:cNvSpPr txBox="1"/>
          <p:nvPr/>
        </p:nvSpPr>
        <p:spPr>
          <a:xfrm>
            <a:off x="4343400" y="6853084"/>
            <a:ext cx="9166200" cy="14598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None/>
            </a:pPr>
            <a:r>
              <a:rPr b="1" lang="en-US" sz="4400">
                <a:solidFill>
                  <a:schemeClr val="dk1"/>
                </a:solidFill>
                <a:latin typeface="Calibri"/>
                <a:ea typeface="Calibri"/>
                <a:cs typeface="Calibri"/>
                <a:sym typeface="Calibri"/>
              </a:rPr>
              <a:t>Partenaire : University of Malaga</a:t>
            </a:r>
            <a:endParaRPr b="1" sz="4400">
              <a:solidFill>
                <a:schemeClr val="dk1"/>
              </a:solidFill>
              <a:latin typeface="Calibri"/>
              <a:ea typeface="Calibri"/>
              <a:cs typeface="Calibri"/>
              <a:sym typeface="Calibri"/>
            </a:endParaRPr>
          </a:p>
          <a:p>
            <a:pPr indent="0" lvl="0" marL="12700" marR="0" rtl="0" algn="ctr">
              <a:lnSpc>
                <a:spcPct val="100000"/>
              </a:lnSpc>
              <a:spcBef>
                <a:spcPts val="100"/>
              </a:spcBef>
              <a:spcAft>
                <a:spcPts val="0"/>
              </a:spcAft>
              <a:buNone/>
            </a:pPr>
            <a:r>
              <a:t/>
            </a:r>
            <a:endParaRPr b="1" sz="44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pic>
        <p:nvPicPr>
          <p:cNvPr id="45" name="Google Shape;45;p3"/>
          <p:cNvPicPr preferRelativeResize="0"/>
          <p:nvPr/>
        </p:nvPicPr>
        <p:blipFill rotWithShape="1">
          <a:blip r:embed="rId3">
            <a:alphaModFix/>
          </a:blip>
          <a:srcRect b="0" l="0" r="0" t="0"/>
          <a:stretch/>
        </p:blipFill>
        <p:spPr>
          <a:xfrm>
            <a:off x="9099325" y="2933700"/>
            <a:ext cx="8807675" cy="5871783"/>
          </a:xfrm>
          <a:prstGeom prst="rect">
            <a:avLst/>
          </a:prstGeom>
          <a:noFill/>
          <a:ln>
            <a:noFill/>
          </a:ln>
        </p:spPr>
      </p:pic>
      <p:sp>
        <p:nvSpPr>
          <p:cNvPr id="46" name="Google Shape;46;p3"/>
          <p:cNvSpPr txBox="1"/>
          <p:nvPr/>
        </p:nvSpPr>
        <p:spPr>
          <a:xfrm>
            <a:off x="1524000" y="1503549"/>
            <a:ext cx="9462656"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Index</a:t>
            </a:r>
            <a:endParaRPr/>
          </a:p>
        </p:txBody>
      </p:sp>
      <p:pic>
        <p:nvPicPr>
          <p:cNvPr id="47" name="Google Shape;47;p3"/>
          <p:cNvPicPr preferRelativeResize="0"/>
          <p:nvPr/>
        </p:nvPicPr>
        <p:blipFill rotWithShape="1">
          <a:blip r:embed="rId4">
            <a:alphaModFix/>
          </a:blip>
          <a:srcRect b="0" l="0" r="0" t="0"/>
          <a:stretch/>
        </p:blipFill>
        <p:spPr>
          <a:xfrm>
            <a:off x="1416415" y="2826460"/>
            <a:ext cx="370416" cy="280000"/>
          </a:xfrm>
          <a:prstGeom prst="rect">
            <a:avLst/>
          </a:prstGeom>
          <a:noFill/>
          <a:ln>
            <a:noFill/>
          </a:ln>
        </p:spPr>
      </p:pic>
      <p:pic>
        <p:nvPicPr>
          <p:cNvPr id="48" name="Google Shape;48;p3"/>
          <p:cNvPicPr preferRelativeResize="0"/>
          <p:nvPr/>
        </p:nvPicPr>
        <p:blipFill rotWithShape="1">
          <a:blip r:embed="rId5">
            <a:alphaModFix/>
          </a:blip>
          <a:srcRect b="0" l="0" r="-2857" t="0"/>
          <a:stretch/>
        </p:blipFill>
        <p:spPr>
          <a:xfrm>
            <a:off x="1405059" y="4791119"/>
            <a:ext cx="381000" cy="326225"/>
          </a:xfrm>
          <a:prstGeom prst="rect">
            <a:avLst/>
          </a:prstGeom>
          <a:noFill/>
          <a:ln>
            <a:noFill/>
          </a:ln>
        </p:spPr>
      </p:pic>
      <p:grpSp>
        <p:nvGrpSpPr>
          <p:cNvPr id="49" name="Google Shape;49;p3"/>
          <p:cNvGrpSpPr/>
          <p:nvPr/>
        </p:nvGrpSpPr>
        <p:grpSpPr>
          <a:xfrm>
            <a:off x="1399312" y="3652985"/>
            <a:ext cx="389419" cy="357695"/>
            <a:chOff x="10576646" y="4322694"/>
            <a:chExt cx="700954" cy="668406"/>
          </a:xfrm>
        </p:grpSpPr>
        <p:pic>
          <p:nvPicPr>
            <p:cNvPr id="50" name="Google Shape;50;p3"/>
            <p:cNvPicPr preferRelativeResize="0"/>
            <p:nvPr/>
          </p:nvPicPr>
          <p:blipFill rotWithShape="1">
            <a:blip r:embed="rId6">
              <a:alphaModFix/>
            </a:blip>
            <a:srcRect b="0" l="-2272" r="-2858" t="0"/>
            <a:stretch/>
          </p:blipFill>
          <p:spPr>
            <a:xfrm>
              <a:off x="10576646" y="4381500"/>
              <a:ext cx="700954" cy="609600"/>
            </a:xfrm>
            <a:prstGeom prst="rect">
              <a:avLst/>
            </a:prstGeom>
            <a:noFill/>
            <a:ln>
              <a:noFill/>
            </a:ln>
          </p:spPr>
        </p:pic>
        <p:sp>
          <p:nvSpPr>
            <p:cNvPr id="51" name="Google Shape;51;p3"/>
            <p:cNvSpPr/>
            <p:nvPr/>
          </p:nvSpPr>
          <p:spPr>
            <a:xfrm>
              <a:off x="10820400" y="4322694"/>
              <a:ext cx="228600" cy="717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2" name="Google Shape;52;p3"/>
          <p:cNvSpPr txBox="1"/>
          <p:nvPr/>
        </p:nvSpPr>
        <p:spPr>
          <a:xfrm>
            <a:off x="2286000" y="2664858"/>
            <a:ext cx="5791200" cy="52322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1.- </a:t>
            </a:r>
            <a:r>
              <a:rPr b="1" lang="en-US" sz="2800">
                <a:solidFill>
                  <a:schemeClr val="dk1"/>
                </a:solidFill>
                <a:latin typeface="Calibri"/>
                <a:ea typeface="Calibri"/>
                <a:cs typeface="Calibri"/>
                <a:sym typeface="Calibri"/>
              </a:rPr>
              <a:t>Qu'est-ce qu'un budget familial ? </a:t>
            </a:r>
            <a:endParaRPr b="1" sz="2800">
              <a:solidFill>
                <a:schemeClr val="dk1"/>
              </a:solidFill>
              <a:latin typeface="Calibri"/>
              <a:ea typeface="Calibri"/>
              <a:cs typeface="Calibri"/>
              <a:sym typeface="Calibri"/>
            </a:endParaRPr>
          </a:p>
        </p:txBody>
      </p:sp>
      <p:sp>
        <p:nvSpPr>
          <p:cNvPr id="53" name="Google Shape;53;p3"/>
          <p:cNvSpPr txBox="1"/>
          <p:nvPr/>
        </p:nvSpPr>
        <p:spPr>
          <a:xfrm>
            <a:off x="2286000" y="3477280"/>
            <a:ext cx="7331400" cy="9543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2.- </a:t>
            </a:r>
            <a:r>
              <a:rPr b="1" lang="en-US" sz="2800">
                <a:solidFill>
                  <a:schemeClr val="dk1"/>
                </a:solidFill>
                <a:latin typeface="Calibri"/>
                <a:ea typeface="Calibri"/>
                <a:cs typeface="Calibri"/>
                <a:sym typeface="Calibri"/>
              </a:rPr>
              <a:t>Quels sont les principaux mouvements économiques dans une économie domestique ?</a:t>
            </a:r>
            <a:endParaRPr b="1" sz="2800">
              <a:solidFill>
                <a:schemeClr val="dk1"/>
              </a:solidFill>
              <a:latin typeface="Calibri"/>
              <a:ea typeface="Calibri"/>
              <a:cs typeface="Calibri"/>
              <a:sym typeface="Calibri"/>
            </a:endParaRPr>
          </a:p>
        </p:txBody>
      </p:sp>
      <p:sp>
        <p:nvSpPr>
          <p:cNvPr id="54" name="Google Shape;54;p3"/>
          <p:cNvSpPr txBox="1"/>
          <p:nvPr/>
        </p:nvSpPr>
        <p:spPr>
          <a:xfrm>
            <a:off x="2302565" y="4651026"/>
            <a:ext cx="7179000" cy="5232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3.- </a:t>
            </a:r>
            <a:r>
              <a:rPr b="1" lang="en-US" sz="2800">
                <a:solidFill>
                  <a:schemeClr val="dk1"/>
                </a:solidFill>
                <a:latin typeface="Calibri"/>
                <a:ea typeface="Calibri"/>
                <a:cs typeface="Calibri"/>
                <a:sym typeface="Calibri"/>
              </a:rPr>
              <a:t>Comment préparer un budget ?</a:t>
            </a:r>
            <a:endParaRPr b="1" sz="2800">
              <a:solidFill>
                <a:schemeClr val="dk1"/>
              </a:solidFill>
              <a:latin typeface="Calibri"/>
              <a:ea typeface="Calibri"/>
              <a:cs typeface="Calibri"/>
              <a:sym typeface="Calibri"/>
            </a:endParaRPr>
          </a:p>
        </p:txBody>
      </p:sp>
      <p:pic>
        <p:nvPicPr>
          <p:cNvPr id="55" name="Google Shape;55;p3"/>
          <p:cNvPicPr preferRelativeResize="0"/>
          <p:nvPr/>
        </p:nvPicPr>
        <p:blipFill rotWithShape="1">
          <a:blip r:embed="rId4">
            <a:alphaModFix/>
          </a:blip>
          <a:srcRect b="0" l="0" r="0" t="0"/>
          <a:stretch/>
        </p:blipFill>
        <p:spPr>
          <a:xfrm>
            <a:off x="1407372" y="5596825"/>
            <a:ext cx="370416" cy="280000"/>
          </a:xfrm>
          <a:prstGeom prst="rect">
            <a:avLst/>
          </a:prstGeom>
          <a:noFill/>
          <a:ln>
            <a:noFill/>
          </a:ln>
        </p:spPr>
      </p:pic>
      <p:grpSp>
        <p:nvGrpSpPr>
          <p:cNvPr id="56" name="Google Shape;56;p3"/>
          <p:cNvGrpSpPr/>
          <p:nvPr/>
        </p:nvGrpSpPr>
        <p:grpSpPr>
          <a:xfrm>
            <a:off x="1390269" y="6753899"/>
            <a:ext cx="389419" cy="357695"/>
            <a:chOff x="10576646" y="4322694"/>
            <a:chExt cx="700954" cy="668406"/>
          </a:xfrm>
        </p:grpSpPr>
        <p:pic>
          <p:nvPicPr>
            <p:cNvPr id="57" name="Google Shape;57;p3"/>
            <p:cNvPicPr preferRelativeResize="0"/>
            <p:nvPr/>
          </p:nvPicPr>
          <p:blipFill rotWithShape="1">
            <a:blip r:embed="rId6">
              <a:alphaModFix/>
            </a:blip>
            <a:srcRect b="0" l="-2272" r="-2858" t="0"/>
            <a:stretch/>
          </p:blipFill>
          <p:spPr>
            <a:xfrm>
              <a:off x="10576646" y="4381500"/>
              <a:ext cx="700954" cy="609600"/>
            </a:xfrm>
            <a:prstGeom prst="rect">
              <a:avLst/>
            </a:prstGeom>
            <a:noFill/>
            <a:ln>
              <a:noFill/>
            </a:ln>
          </p:spPr>
        </p:pic>
        <p:sp>
          <p:nvSpPr>
            <p:cNvPr id="58" name="Google Shape;58;p3"/>
            <p:cNvSpPr/>
            <p:nvPr/>
          </p:nvSpPr>
          <p:spPr>
            <a:xfrm>
              <a:off x="10820400" y="4322694"/>
              <a:ext cx="228600" cy="7173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59" name="Google Shape;59;p3"/>
          <p:cNvSpPr txBox="1"/>
          <p:nvPr/>
        </p:nvSpPr>
        <p:spPr>
          <a:xfrm>
            <a:off x="2276957" y="5437027"/>
            <a:ext cx="7185900" cy="9543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4.- </a:t>
            </a:r>
            <a:r>
              <a:rPr b="1" lang="en-US" sz="2800">
                <a:solidFill>
                  <a:schemeClr val="dk1"/>
                </a:solidFill>
                <a:latin typeface="Calibri"/>
                <a:ea typeface="Calibri"/>
                <a:cs typeface="Calibri"/>
                <a:sym typeface="Calibri"/>
              </a:rPr>
              <a:t>Quels sont les différents scénarios pour un budget familial ?</a:t>
            </a:r>
            <a:endParaRPr b="1" sz="2800">
              <a:solidFill>
                <a:schemeClr val="dk1"/>
              </a:solidFill>
              <a:latin typeface="Calibri"/>
              <a:ea typeface="Calibri"/>
              <a:cs typeface="Calibri"/>
              <a:sym typeface="Calibri"/>
            </a:endParaRPr>
          </a:p>
        </p:txBody>
      </p:sp>
      <p:sp>
        <p:nvSpPr>
          <p:cNvPr id="60" name="Google Shape;60;p3"/>
          <p:cNvSpPr txBox="1"/>
          <p:nvPr/>
        </p:nvSpPr>
        <p:spPr>
          <a:xfrm>
            <a:off x="2276957" y="6654094"/>
            <a:ext cx="7331400" cy="9543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5.- </a:t>
            </a:r>
            <a:r>
              <a:rPr b="1" lang="en-US" sz="2800">
                <a:solidFill>
                  <a:schemeClr val="dk1"/>
                </a:solidFill>
                <a:latin typeface="Calibri"/>
                <a:ea typeface="Calibri"/>
                <a:cs typeface="Calibri"/>
                <a:sym typeface="Calibri"/>
              </a:rPr>
              <a:t>Lignes directrices de base à suivre pour un bon budget personnel.</a:t>
            </a:r>
            <a:endParaRPr b="1" sz="2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txBox="1"/>
          <p:nvPr/>
        </p:nvSpPr>
        <p:spPr>
          <a:xfrm>
            <a:off x="1447800" y="1573291"/>
            <a:ext cx="100584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1.</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Qu'est-ce qu'un budget familial ?</a:t>
            </a:r>
            <a:endParaRPr b="1" sz="4400">
              <a:solidFill>
                <a:schemeClr val="dk1"/>
              </a:solidFill>
              <a:latin typeface="Calibri"/>
              <a:ea typeface="Calibri"/>
              <a:cs typeface="Calibri"/>
              <a:sym typeface="Calibri"/>
            </a:endParaRPr>
          </a:p>
        </p:txBody>
      </p:sp>
      <p:sp>
        <p:nvSpPr>
          <p:cNvPr id="66" name="Google Shape;66;p4"/>
          <p:cNvSpPr txBox="1"/>
          <p:nvPr/>
        </p:nvSpPr>
        <p:spPr>
          <a:xfrm>
            <a:off x="1752600" y="2562880"/>
            <a:ext cx="8153400" cy="500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Un budget familial est un document qui résume en chiffres, de manière organisée, les revenus et les dépenses d'une famille sur une certaine période.</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Avec un budget bien fait, la famille dispose d'une vision globale, d'informations précieuses sur ses habitudes réelles de consommation, elle peut les analyser et prendre des décisions concernant la destination de chacun des revenus dont elle dispose et ainsi mieux planifier son avenir financier.</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100">
              <a:solidFill>
                <a:schemeClr val="dk1"/>
              </a:solidFill>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pic>
        <p:nvPicPr>
          <p:cNvPr descr="Imagen que contiene Icono&#10;&#10;Descripción generada automáticamente" id="67" name="Google Shape;67;p4"/>
          <p:cNvPicPr preferRelativeResize="0"/>
          <p:nvPr/>
        </p:nvPicPr>
        <p:blipFill rotWithShape="1">
          <a:blip r:embed="rId3">
            <a:alphaModFix/>
          </a:blip>
          <a:srcRect b="0" l="0" r="0" t="0"/>
          <a:stretch/>
        </p:blipFill>
        <p:spPr>
          <a:xfrm>
            <a:off x="10896600" y="2562880"/>
            <a:ext cx="5372100" cy="537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nvSpPr>
        <p:spPr>
          <a:xfrm>
            <a:off x="1447800" y="1573291"/>
            <a:ext cx="12344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2.</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Quels sont les principaux mouvements économiques dans une économie domestique ?</a:t>
            </a:r>
            <a:endParaRPr b="1" sz="4400">
              <a:solidFill>
                <a:schemeClr val="dk1"/>
              </a:solidFill>
              <a:latin typeface="Calibri"/>
              <a:ea typeface="Calibri"/>
              <a:cs typeface="Calibri"/>
              <a:sym typeface="Calibri"/>
            </a:endParaRPr>
          </a:p>
        </p:txBody>
      </p:sp>
      <p:sp>
        <p:nvSpPr>
          <p:cNvPr id="73" name="Google Shape;73;p5"/>
          <p:cNvSpPr txBox="1"/>
          <p:nvPr/>
        </p:nvSpPr>
        <p:spPr>
          <a:xfrm>
            <a:off x="1600200" y="3314700"/>
            <a:ext cx="12496800" cy="526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Parmi les </a:t>
            </a:r>
            <a:r>
              <a:rPr b="1" lang="en-US" sz="2800">
                <a:solidFill>
                  <a:schemeClr val="dk1"/>
                </a:solidFill>
                <a:latin typeface="Calibri"/>
                <a:ea typeface="Calibri"/>
                <a:cs typeface="Calibri"/>
                <a:sym typeface="Calibri"/>
              </a:rPr>
              <a:t>revenus </a:t>
            </a:r>
            <a:r>
              <a:rPr lang="en-US" sz="2800">
                <a:solidFill>
                  <a:schemeClr val="dk1"/>
                </a:solidFill>
                <a:latin typeface="Calibri"/>
                <a:ea typeface="Calibri"/>
                <a:cs typeface="Calibri"/>
                <a:sym typeface="Calibri"/>
              </a:rPr>
              <a:t>du ménage possibles, citons : les salaires, les revenus locatifs, les intérêts sur les dépôts bancaires, les dividendes sur les actions, les prestations sociales, les pensions, les allocations... En résumé, le revenu du ménage représente l'argent dont dispose une famille pour acheter des biens et des services ou pour épargner ou investir.</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En ce qui concerne les </a:t>
            </a:r>
            <a:r>
              <a:rPr b="1" lang="en-US" sz="2800">
                <a:solidFill>
                  <a:schemeClr val="dk1"/>
                </a:solidFill>
                <a:latin typeface="Calibri"/>
                <a:ea typeface="Calibri"/>
                <a:cs typeface="Calibri"/>
                <a:sym typeface="Calibri"/>
              </a:rPr>
              <a:t>dépenses</a:t>
            </a:r>
            <a:r>
              <a:rPr lang="en-US" sz="2800">
                <a:solidFill>
                  <a:schemeClr val="dk1"/>
                </a:solidFill>
                <a:latin typeface="Calibri"/>
                <a:ea typeface="Calibri"/>
                <a:cs typeface="Calibri"/>
                <a:sym typeface="Calibri"/>
              </a:rPr>
              <a:t>, on peut les différencier en fonction de leur nature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b="1" i="1" lang="en-US" sz="2800">
                <a:solidFill>
                  <a:schemeClr val="dk1"/>
                </a:solidFill>
                <a:latin typeface="Calibri"/>
                <a:ea typeface="Calibri"/>
                <a:cs typeface="Calibri"/>
                <a:sym typeface="Calibri"/>
              </a:rPr>
              <a:t>Les dépenses fixes obligatoires </a:t>
            </a:r>
            <a:r>
              <a:rPr lang="en-US" sz="2800">
                <a:solidFill>
                  <a:schemeClr val="dk1"/>
                </a:solidFill>
                <a:latin typeface="Calibri"/>
                <a:ea typeface="Calibri"/>
                <a:cs typeface="Calibri"/>
                <a:sym typeface="Calibri"/>
              </a:rPr>
              <a:t>: Ce sont celles que nous ne pouvons pas cesser de payer ou dont nous ne pouvons pas modifier le montant. De plus, nous les connaissons à l'avance. Elles seront toujours là, mois après mois, par exemple l'hypothèque, le loyer, les frais communautaires ou les prêts bancaires.</a:t>
            </a:r>
            <a:endParaRPr sz="2800">
              <a:solidFill>
                <a:schemeClr val="dk1"/>
              </a:solidFill>
              <a:latin typeface="Calibri"/>
              <a:ea typeface="Calibri"/>
              <a:cs typeface="Calibri"/>
              <a:sym typeface="Calibri"/>
            </a:endParaRPr>
          </a:p>
        </p:txBody>
      </p:sp>
      <p:pic>
        <p:nvPicPr>
          <p:cNvPr descr="Imagen que contiene Patrón de fondo&#10;&#10;Descripción generada automáticamente" id="74" name="Google Shape;74;p5"/>
          <p:cNvPicPr preferRelativeResize="0"/>
          <p:nvPr/>
        </p:nvPicPr>
        <p:blipFill rotWithShape="1">
          <a:blip r:embed="rId3">
            <a:alphaModFix/>
          </a:blip>
          <a:srcRect b="0" l="0" r="0" t="0"/>
          <a:stretch/>
        </p:blipFill>
        <p:spPr>
          <a:xfrm>
            <a:off x="14478000" y="3214081"/>
            <a:ext cx="3495288" cy="49327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6"/>
          <p:cNvSpPr txBox="1"/>
          <p:nvPr/>
        </p:nvSpPr>
        <p:spPr>
          <a:xfrm>
            <a:off x="1447800" y="1573291"/>
            <a:ext cx="12344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2.</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Quels sont les principaux mouvements économiques dans une économie domestique ?</a:t>
            </a:r>
            <a:endParaRPr b="1" sz="4400">
              <a:solidFill>
                <a:schemeClr val="dk1"/>
              </a:solidFill>
              <a:latin typeface="Calibri"/>
              <a:ea typeface="Calibri"/>
              <a:cs typeface="Calibri"/>
              <a:sym typeface="Calibri"/>
            </a:endParaRPr>
          </a:p>
        </p:txBody>
      </p:sp>
      <p:sp>
        <p:nvSpPr>
          <p:cNvPr id="80" name="Google Shape;80;p6"/>
          <p:cNvSpPr txBox="1"/>
          <p:nvPr/>
        </p:nvSpPr>
        <p:spPr>
          <a:xfrm>
            <a:off x="1575050" y="3020200"/>
            <a:ext cx="10439400" cy="7018800"/>
          </a:xfrm>
          <a:prstGeom prst="rect">
            <a:avLst/>
          </a:prstGeom>
          <a:noFill/>
          <a:ln>
            <a:noFill/>
          </a:ln>
        </p:spPr>
        <p:txBody>
          <a:bodyPr anchorCtr="0" anchor="t" bIns="45700" lIns="91425" spcFirstLastPara="1" rIns="91425" wrap="square" tIns="45700">
            <a:spAutoFit/>
          </a:bodyPr>
          <a:lstStyle/>
          <a:p>
            <a:pPr indent="-444500" lvl="0" marL="457200" marR="0" rtl="0" algn="l">
              <a:spcBef>
                <a:spcPts val="0"/>
              </a:spcBef>
              <a:spcAft>
                <a:spcPts val="0"/>
              </a:spcAft>
              <a:buClr>
                <a:schemeClr val="dk1"/>
              </a:buClr>
              <a:buSzPts val="2600"/>
              <a:buFont typeface="Calibri"/>
              <a:buChar char="•"/>
            </a:pPr>
            <a:r>
              <a:rPr b="1" i="1" lang="en-US" sz="2600">
                <a:solidFill>
                  <a:schemeClr val="dk1"/>
                </a:solidFill>
                <a:latin typeface="Calibri"/>
                <a:ea typeface="Calibri"/>
                <a:cs typeface="Calibri"/>
                <a:sym typeface="Calibri"/>
              </a:rPr>
              <a:t>Les dépenses variables nécessaires</a:t>
            </a:r>
            <a:r>
              <a:rPr lang="en-US" sz="2600">
                <a:solidFill>
                  <a:schemeClr val="dk1"/>
                </a:solidFill>
                <a:latin typeface="Calibri"/>
                <a:ea typeface="Calibri"/>
                <a:cs typeface="Calibri"/>
                <a:sym typeface="Calibri"/>
              </a:rPr>
              <a:t> : Elles ne sont pas obligatoires, mais elles sont nécessaires à notre vie quotidienne. Nous pouvons les réduire, mais pas les éliminer. Comme la nourriture, les transports, les vêtements, les factures d'électricité, etc. On peut les réduire si on consomme plus modérément et si on utilise quelques astuces : utiliser des ampoules à économie d'énergie, baisser la température du chauffage de quelques degrés, comparer les prix dans les magasins...</a:t>
            </a:r>
            <a:endParaRPr sz="26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444500" lvl="0" marL="457200" marR="0" rtl="0" algn="l">
              <a:spcBef>
                <a:spcPts val="0"/>
              </a:spcBef>
              <a:spcAft>
                <a:spcPts val="0"/>
              </a:spcAft>
              <a:buClr>
                <a:schemeClr val="dk1"/>
              </a:buClr>
              <a:buSzPts val="2600"/>
              <a:buFont typeface="Arial"/>
              <a:buChar char="•"/>
            </a:pPr>
            <a:r>
              <a:rPr b="1" i="1" lang="en-US" sz="2600">
                <a:solidFill>
                  <a:schemeClr val="dk1"/>
                </a:solidFill>
                <a:latin typeface="Calibri"/>
                <a:ea typeface="Calibri"/>
                <a:cs typeface="Calibri"/>
                <a:sym typeface="Calibri"/>
              </a:rPr>
              <a:t>Les dépenses occasionnelles ou discrétionnaires </a:t>
            </a:r>
            <a:r>
              <a:rPr lang="en-US" sz="2600">
                <a:solidFill>
                  <a:schemeClr val="dk1"/>
                </a:solidFill>
                <a:latin typeface="Calibri"/>
                <a:ea typeface="Calibri"/>
                <a:cs typeface="Calibri"/>
                <a:sym typeface="Calibri"/>
              </a:rPr>
              <a:t>: Ce sont des dépenses irrégulières, de nature extraordinaire ou sporadique. Par exemple, une amende pour infraction au code de la route. Certaines sont inévitables, comme les frais médicaux, mais d'autres peuvent être réduites, voire supprimées si nécessaire. C'est le cas des dépenses de loisirs, des voyages, etc.</a:t>
            </a:r>
            <a:endParaRPr sz="2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Helvetica Neue"/>
              <a:ea typeface="Helvetica Neue"/>
              <a:cs typeface="Helvetica Neue"/>
              <a:sym typeface="Helvetica Neue"/>
            </a:endParaRPr>
          </a:p>
        </p:txBody>
      </p:sp>
      <p:pic>
        <p:nvPicPr>
          <p:cNvPr descr="Texto&#10;&#10;Descripción generada automáticamente" id="81" name="Google Shape;81;p6"/>
          <p:cNvPicPr preferRelativeResize="0"/>
          <p:nvPr/>
        </p:nvPicPr>
        <p:blipFill rotWithShape="1">
          <a:blip r:embed="rId3">
            <a:alphaModFix/>
          </a:blip>
          <a:srcRect b="0" l="0" r="0" t="0"/>
          <a:stretch/>
        </p:blipFill>
        <p:spPr>
          <a:xfrm>
            <a:off x="11811000" y="2628900"/>
            <a:ext cx="6172200" cy="6172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7"/>
          <p:cNvSpPr txBox="1"/>
          <p:nvPr/>
        </p:nvSpPr>
        <p:spPr>
          <a:xfrm>
            <a:off x="1447800" y="1573291"/>
            <a:ext cx="12344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2.</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Quels sont les principaux mouvements économiques dans une économie domestique ?</a:t>
            </a:r>
            <a:endParaRPr b="1" sz="4400">
              <a:solidFill>
                <a:schemeClr val="dk1"/>
              </a:solidFill>
              <a:latin typeface="Calibri"/>
              <a:ea typeface="Calibri"/>
              <a:cs typeface="Calibri"/>
              <a:sym typeface="Calibri"/>
            </a:endParaRPr>
          </a:p>
        </p:txBody>
      </p:sp>
      <p:sp>
        <p:nvSpPr>
          <p:cNvPr id="87" name="Google Shape;87;p7"/>
          <p:cNvSpPr txBox="1"/>
          <p:nvPr/>
        </p:nvSpPr>
        <p:spPr>
          <a:xfrm>
            <a:off x="1600200" y="3314700"/>
            <a:ext cx="15392400" cy="430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Un revenu est-il identique à une collecte ? </a:t>
            </a:r>
            <a:r>
              <a:rPr lang="en-US" sz="2800">
                <a:solidFill>
                  <a:schemeClr val="dk1"/>
                </a:solidFill>
                <a:latin typeface="Calibri"/>
                <a:ea typeface="Calibri"/>
                <a:cs typeface="Calibri"/>
                <a:sym typeface="Calibri"/>
              </a:rPr>
              <a:t>Pas exactement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Un revenu naît lorsque nous avons généré le droit de recevoir une somme d'argent. Par exemple, notre travail génère un revenu que nous recevrons à la fin du mois. Ou lorsqu'un magasin vend à crédit et émet une facture à son client. Dans les deux cas, un droit de perception est généré.</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L'encaissement a lieu lorsque nous recevons effectivement cette somme. Dans notre exemple, nous sommes payés lorsque notre entreprise verse notre salaire sur un compte bancaire ou en espèces. Ou lorsque le client paie la facture émise par l'entreprise.</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endParaRPr>
          </a:p>
          <a:p>
            <a:pPr indent="0" lvl="0" marL="0" marR="0" rtl="0" algn="l">
              <a:spcBef>
                <a:spcPts val="0"/>
              </a:spcBef>
              <a:spcAft>
                <a:spcPts val="0"/>
              </a:spcAft>
              <a:buNone/>
            </a:pPr>
            <a:r>
              <a:t/>
            </a:r>
            <a:endParaRPr sz="11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8"/>
          <p:cNvSpPr txBox="1"/>
          <p:nvPr/>
        </p:nvSpPr>
        <p:spPr>
          <a:xfrm>
            <a:off x="1447800" y="1573291"/>
            <a:ext cx="12344400" cy="144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2.</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Quels sont les principaux mouvements économiques dans une économie domestique ?</a:t>
            </a:r>
            <a:endParaRPr b="1" sz="4400">
              <a:solidFill>
                <a:schemeClr val="dk1"/>
              </a:solidFill>
              <a:latin typeface="Calibri"/>
              <a:ea typeface="Calibri"/>
              <a:cs typeface="Calibri"/>
              <a:sym typeface="Calibri"/>
            </a:endParaRPr>
          </a:p>
        </p:txBody>
      </p:sp>
      <p:sp>
        <p:nvSpPr>
          <p:cNvPr id="93" name="Google Shape;93;p8"/>
          <p:cNvSpPr txBox="1"/>
          <p:nvPr/>
        </p:nvSpPr>
        <p:spPr>
          <a:xfrm>
            <a:off x="1600200" y="3314700"/>
            <a:ext cx="14859000" cy="526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en-US" sz="2800">
                <a:solidFill>
                  <a:schemeClr val="dk1"/>
                </a:solidFill>
                <a:latin typeface="Calibri"/>
                <a:ea typeface="Calibri"/>
                <a:cs typeface="Calibri"/>
                <a:sym typeface="Calibri"/>
              </a:rPr>
              <a:t>Une dépense est-elle la même chose qu'un paiement ?</a:t>
            </a:r>
            <a:r>
              <a:rPr lang="en-US" sz="2800">
                <a:solidFill>
                  <a:schemeClr val="dk1"/>
                </a:solidFill>
                <a:latin typeface="Calibri"/>
                <a:ea typeface="Calibri"/>
                <a:cs typeface="Calibri"/>
                <a:sym typeface="Calibri"/>
              </a:rPr>
              <a:t> Non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Une dépense est engagée lorsqu'une obligation de payer une somme d'argent a été contractée.</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Le paiement est effectué lorsque l'argent est livré physiquement ou par le débit d'un compte bancaire.</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Par exemple, si une personne décide d'acheter un appareil électroménager, elle doit noter la dépense dans son budget le jour même où elle effectue l'achat. Toutefois, il peut arriver que le paiement de l'appareil soit échelonné, de sorte que les dépenses et les paiements ne coïncident pas au même moment.</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9"/>
          <p:cNvSpPr txBox="1"/>
          <p:nvPr/>
        </p:nvSpPr>
        <p:spPr>
          <a:xfrm>
            <a:off x="1447800" y="1573291"/>
            <a:ext cx="123444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dk1"/>
                </a:solidFill>
                <a:latin typeface="Calibri"/>
                <a:ea typeface="Calibri"/>
                <a:cs typeface="Calibri"/>
                <a:sym typeface="Calibri"/>
              </a:rPr>
              <a:t>3.</a:t>
            </a:r>
            <a:r>
              <a:rPr b="1" lang="en-US" sz="4400">
                <a:solidFill>
                  <a:srgbClr val="343433"/>
                </a:solidFill>
                <a:latin typeface="Calibri"/>
                <a:ea typeface="Calibri"/>
                <a:cs typeface="Calibri"/>
                <a:sym typeface="Calibri"/>
              </a:rPr>
              <a:t> </a:t>
            </a:r>
            <a:r>
              <a:rPr b="1" lang="en-US" sz="4400">
                <a:solidFill>
                  <a:srgbClr val="343433"/>
                </a:solidFill>
                <a:latin typeface="Calibri"/>
                <a:ea typeface="Calibri"/>
                <a:cs typeface="Calibri"/>
                <a:sym typeface="Calibri"/>
              </a:rPr>
              <a:t>Comment préparer un budget ?</a:t>
            </a:r>
            <a:endParaRPr b="1" sz="4400">
              <a:solidFill>
                <a:schemeClr val="dk1"/>
              </a:solidFill>
              <a:latin typeface="Calibri"/>
              <a:ea typeface="Calibri"/>
              <a:cs typeface="Calibri"/>
              <a:sym typeface="Calibri"/>
            </a:endParaRPr>
          </a:p>
        </p:txBody>
      </p:sp>
      <p:sp>
        <p:nvSpPr>
          <p:cNvPr id="99" name="Google Shape;99;p9"/>
          <p:cNvSpPr txBox="1"/>
          <p:nvPr/>
        </p:nvSpPr>
        <p:spPr>
          <a:xfrm>
            <a:off x="1600200" y="2628900"/>
            <a:ext cx="9448800" cy="698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Tout budget comporte quelques étapes de base :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514350" lvl="0" marL="514350" marR="0" rtl="0" algn="l">
              <a:spcBef>
                <a:spcPts val="0"/>
              </a:spcBef>
              <a:spcAft>
                <a:spcPts val="0"/>
              </a:spcAft>
              <a:buClr>
                <a:schemeClr val="dk1"/>
              </a:buClr>
              <a:buSzPts val="2800"/>
              <a:buFont typeface="Calibri"/>
              <a:buAutoNum type="alphaLcParenR"/>
            </a:pPr>
            <a:r>
              <a:rPr lang="en-US" sz="2800">
                <a:solidFill>
                  <a:schemeClr val="dk1"/>
                </a:solidFill>
                <a:latin typeface="Calibri"/>
                <a:ea typeface="Calibri"/>
                <a:cs typeface="Calibri"/>
                <a:sym typeface="Calibri"/>
              </a:rPr>
              <a:t>Identifier les postes de revenus et de dépenses. Il est essentiel de connaître les revenus dont nous disposons pour l'année et les dépenses auxquelles nous devons faire face. </a:t>
            </a:r>
            <a:endParaRPr/>
          </a:p>
          <a:p>
            <a:pPr indent="-336550" lvl="0" marL="514350" marR="0" rtl="0" algn="l">
              <a:spcBef>
                <a:spcPts val="0"/>
              </a:spcBef>
              <a:spcAft>
                <a:spcPts val="0"/>
              </a:spcAft>
              <a:buClr>
                <a:schemeClr val="dk1"/>
              </a:buClr>
              <a:buSzPts val="2800"/>
              <a:buFont typeface="Calibri"/>
              <a:buNone/>
            </a:pPr>
            <a:r>
              <a:t/>
            </a:r>
            <a:endParaRPr sz="2800">
              <a:solidFill>
                <a:schemeClr val="dk1"/>
              </a:solidFill>
              <a:latin typeface="Calibri"/>
              <a:ea typeface="Calibri"/>
              <a:cs typeface="Calibri"/>
              <a:sym typeface="Calibri"/>
            </a:endParaRPr>
          </a:p>
          <a:p>
            <a:pPr indent="-457200" lvl="1" marL="9144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Les revenus : Nous commençons par énumérer toutes les sources de revenus. Les plus importantes sont généralement le salaire ou la pension dans le cas des retraités, mais il ne faut pas oublier les autres revenus possibles tels que les pensions alimentaires, les intérêts des comptes bancaires, les subventions, les travaux supplémentaires et les paiements des régimes de sécurité sociale.</a:t>
            </a:r>
            <a:endParaRPr/>
          </a:p>
          <a:p>
            <a:pPr indent="-279400" lvl="1" marL="914400" marR="0" rtl="0" algn="l">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descr="Icono&#10;&#10;Descripción generada automáticamente" id="100" name="Google Shape;100;p9"/>
          <p:cNvPicPr preferRelativeResize="0"/>
          <p:nvPr/>
        </p:nvPicPr>
        <p:blipFill rotWithShape="1">
          <a:blip r:embed="rId3">
            <a:alphaModFix/>
          </a:blip>
          <a:srcRect b="0" l="0" r="0" t="0"/>
          <a:stretch/>
        </p:blipFill>
        <p:spPr>
          <a:xfrm>
            <a:off x="12435509" y="3361283"/>
            <a:ext cx="4229100" cy="4229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2022-02-16T10:54:20Z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