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10287000" cx="18288000"/>
  <p:notesSz cx="18288000" cy="10287000"/>
  <p:embeddedFontLst>
    <p:embeddedFont>
      <p:font typeface="Helvetica Neue"/>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http://customooxmlschemas.google.com/">
      <go:slidesCustomData xmlns:go="http://customooxmlschemas.google.com/" r:id="rId32" roundtripDataSignature="AMtx7mjRl5W8d/BFSc9mNSeebaEjf8QmT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HelveticaNeue-regular.fntdata"/><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HelveticaNeue-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HelveticaNeue-boldItalic.fntdata"/><Relationship Id="rId30" Type="http://schemas.openxmlformats.org/officeDocument/2006/relationships/font" Target="fonts/HelveticaNeue-italic.fntdata"/><Relationship Id="rId11" Type="http://schemas.openxmlformats.org/officeDocument/2006/relationships/slide" Target="slides/slide5.xml"/><Relationship Id="rId10" Type="http://schemas.openxmlformats.org/officeDocument/2006/relationships/slide" Target="slides/slide4.xml"/><Relationship Id="rId32"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 name="Shape 21"/>
        <p:cNvGrpSpPr/>
        <p:nvPr/>
      </p:nvGrpSpPr>
      <p:grpSpPr>
        <a:xfrm>
          <a:off x="0" y="0"/>
          <a:ext cx="0" cy="0"/>
          <a:chOff x="0" y="0"/>
          <a:chExt cx="0" cy="0"/>
        </a:xfrm>
      </p:grpSpPr>
      <p:sp>
        <p:nvSpPr>
          <p:cNvPr id="22" name="Google Shape;22;p1: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 name="Google Shape;23;p1: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10: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2" name="Google Shape;112;p10: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1: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8" name="Google Shape;118;p11: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2: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4" name="Google Shape;124;p12: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3: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0" name="Google Shape;130;p13: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4: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7" name="Google Shape;137;p14: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5: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4" name="Google Shape;144;p15: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6: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1" name="Google Shape;151;p16: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7: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8" name="Google Shape;158;p17: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8: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5" name="Google Shape;165;p18: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9: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2" name="Google Shape;172;p19: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 name="Shape 26"/>
        <p:cNvGrpSpPr/>
        <p:nvPr/>
      </p:nvGrpSpPr>
      <p:grpSpPr>
        <a:xfrm>
          <a:off x="0" y="0"/>
          <a:ext cx="0" cy="0"/>
          <a:chOff x="0" y="0"/>
          <a:chExt cx="0" cy="0"/>
        </a:xfrm>
      </p:grpSpPr>
      <p:sp>
        <p:nvSpPr>
          <p:cNvPr id="27" name="Google Shape;27;p2: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 name="Google Shape;28;p2: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20: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9" name="Google Shape;179;p20: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21: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7" name="Google Shape;197;p21: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3: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 name="Google Shape;45;p3: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4: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 name="Google Shape;71;p4: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5: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8" name="Google Shape;78;p5: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6: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4" name="Google Shape;84;p6: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7: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 name="Google Shape;91;p7: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8: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8: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9: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5" name="Google Shape;105;p9: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p:cSld name="Encabezado de sección">
    <p:spTree>
      <p:nvGrpSpPr>
        <p:cNvPr id="13" name="Shape 1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20" name="Shape 2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1.png"/><Relationship Id="rId3" Type="http://schemas.openxmlformats.org/officeDocument/2006/relationships/image" Target="../media/image21.jpg"/><Relationship Id="rId4" Type="http://schemas.openxmlformats.org/officeDocument/2006/relationships/slideLayout" Target="../slideLayouts/slideLayout1.xml"/><Relationship Id="rId5"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1.jpg"/><Relationship Id="rId3" Type="http://schemas.openxmlformats.org/officeDocument/2006/relationships/slideLayout" Target="../slideLayouts/slideLayout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2"/>
          <p:cNvSpPr/>
          <p:nvPr/>
        </p:nvSpPr>
        <p:spPr>
          <a:xfrm>
            <a:off x="379" y="8907009"/>
            <a:ext cx="18287365" cy="1381125"/>
          </a:xfrm>
          <a:custGeom>
            <a:rect b="b" l="l" r="r" t="t"/>
            <a:pathLst>
              <a:path extrusionOk="0" h="1381125" w="18287365">
                <a:moveTo>
                  <a:pt x="18287242" y="1381125"/>
                </a:moveTo>
                <a:lnTo>
                  <a:pt x="0" y="1381125"/>
                </a:lnTo>
                <a:lnTo>
                  <a:pt x="0" y="0"/>
                </a:lnTo>
                <a:lnTo>
                  <a:pt x="18287242" y="0"/>
                </a:lnTo>
                <a:lnTo>
                  <a:pt x="18287242" y="1381125"/>
                </a:lnTo>
                <a:close/>
              </a:path>
            </a:pathLst>
          </a:custGeom>
          <a:solidFill>
            <a:srgbClr val="FAC70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7" name="Google Shape;7;p22"/>
          <p:cNvPicPr preferRelativeResize="0"/>
          <p:nvPr/>
        </p:nvPicPr>
        <p:blipFill rotWithShape="1">
          <a:blip r:embed="rId1">
            <a:alphaModFix/>
          </a:blip>
          <a:srcRect b="0" l="0" r="0" t="0"/>
          <a:stretch/>
        </p:blipFill>
        <p:spPr>
          <a:xfrm>
            <a:off x="394932" y="6698528"/>
            <a:ext cx="666749" cy="1781174"/>
          </a:xfrm>
          <a:prstGeom prst="rect">
            <a:avLst/>
          </a:prstGeom>
          <a:noFill/>
          <a:ln>
            <a:noFill/>
          </a:ln>
        </p:spPr>
      </p:pic>
      <p:sp>
        <p:nvSpPr>
          <p:cNvPr id="8" name="Google Shape;8;p22"/>
          <p:cNvSpPr/>
          <p:nvPr/>
        </p:nvSpPr>
        <p:spPr>
          <a:xfrm>
            <a:off x="0" y="8907781"/>
            <a:ext cx="18287744" cy="45719"/>
          </a:xfrm>
          <a:custGeom>
            <a:rect b="b" l="l" r="r" t="t"/>
            <a:pathLst>
              <a:path extrusionOk="0" h="120000" w="18202275">
                <a:moveTo>
                  <a:pt x="0" y="0"/>
                </a:moveTo>
                <a:lnTo>
                  <a:pt x="18202273" y="0"/>
                </a:lnTo>
              </a:path>
            </a:pathLst>
          </a:custGeom>
          <a:noFill/>
          <a:ln cap="flat" cmpd="sng" w="85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9" name="Google Shape;9;p22"/>
          <p:cNvPicPr preferRelativeResize="0"/>
          <p:nvPr/>
        </p:nvPicPr>
        <p:blipFill rotWithShape="1">
          <a:blip r:embed="rId2">
            <a:alphaModFix/>
          </a:blip>
          <a:srcRect b="0" l="0" r="0" t="0"/>
          <a:stretch/>
        </p:blipFill>
        <p:spPr>
          <a:xfrm>
            <a:off x="1057881" y="9265523"/>
            <a:ext cx="3152774" cy="666749"/>
          </a:xfrm>
          <a:prstGeom prst="rect">
            <a:avLst/>
          </a:prstGeom>
          <a:noFill/>
          <a:ln>
            <a:noFill/>
          </a:ln>
        </p:spPr>
      </p:pic>
      <p:pic>
        <p:nvPicPr>
          <p:cNvPr id="10" name="Google Shape;10;p22"/>
          <p:cNvPicPr preferRelativeResize="0"/>
          <p:nvPr/>
        </p:nvPicPr>
        <p:blipFill rotWithShape="1">
          <a:blip r:embed="rId3">
            <a:alphaModFix/>
          </a:blip>
          <a:srcRect b="0" l="0" r="0" t="0"/>
          <a:stretch/>
        </p:blipFill>
        <p:spPr>
          <a:xfrm>
            <a:off x="5568773" y="1660699"/>
            <a:ext cx="7150197" cy="2095499"/>
          </a:xfrm>
          <a:prstGeom prst="rect">
            <a:avLst/>
          </a:prstGeom>
          <a:noFill/>
          <a:ln>
            <a:noFill/>
          </a:ln>
        </p:spPr>
      </p:pic>
      <p:sp>
        <p:nvSpPr>
          <p:cNvPr id="11" name="Google Shape;11;p22"/>
          <p:cNvSpPr txBox="1"/>
          <p:nvPr/>
        </p:nvSpPr>
        <p:spPr>
          <a:xfrm>
            <a:off x="4450459" y="9179041"/>
            <a:ext cx="11475341" cy="804772"/>
          </a:xfrm>
          <a:prstGeom prst="rect">
            <a:avLst/>
          </a:prstGeom>
          <a:noFill/>
          <a:ln>
            <a:noFill/>
          </a:ln>
        </p:spPr>
        <p:txBody>
          <a:bodyPr anchorCtr="0" anchor="t" bIns="45700" lIns="91425" spcFirstLastPara="1" rIns="91425" wrap="square" tIns="45700">
            <a:spAutoFit/>
          </a:bodyPr>
          <a:lstStyle/>
          <a:p>
            <a:pPr indent="0" lvl="0" marL="12700" marR="0" rtl="0" algn="just">
              <a:lnSpc>
                <a:spcPct val="107600"/>
              </a:lnSpc>
              <a:spcBef>
                <a:spcPts val="0"/>
              </a:spcBef>
              <a:spcAft>
                <a:spcPts val="0"/>
              </a:spcAft>
              <a:buClr>
                <a:srgbClr val="000000"/>
              </a:buClr>
              <a:buSzPts val="1500"/>
              <a:buFont typeface="Arial"/>
              <a:buNone/>
            </a:pPr>
            <a:r>
              <a:rPr b="0" i="0" lang="en-US" sz="1500" u="none" cap="none" strike="noStrike">
                <a:solidFill>
                  <a:schemeClr val="dk1"/>
                </a:solidFill>
                <a:latin typeface="Calibri"/>
                <a:ea typeface="Calibri"/>
                <a:cs typeface="Calibri"/>
                <a:sym typeface="Calibri"/>
              </a:rPr>
              <a:t>"The European Commission support for the production of this publication does not constitute endorsement of the contents which reflects the</a:t>
            </a:r>
            <a:endParaRPr b="0" i="0" sz="1400" u="none" cap="none" strike="noStrike">
              <a:solidFill>
                <a:srgbClr val="000000"/>
              </a:solidFill>
              <a:latin typeface="Arial"/>
              <a:ea typeface="Arial"/>
              <a:cs typeface="Arial"/>
              <a:sym typeface="Arial"/>
            </a:endParaRPr>
          </a:p>
          <a:p>
            <a:pPr indent="0" lvl="0" marL="12700" marR="8890" rtl="0" algn="just">
              <a:lnSpc>
                <a:spcPct val="113100"/>
              </a:lnSpc>
              <a:spcBef>
                <a:spcPts val="0"/>
              </a:spcBef>
              <a:spcAft>
                <a:spcPts val="0"/>
              </a:spcAft>
              <a:buClr>
                <a:srgbClr val="000000"/>
              </a:buClr>
              <a:buSzPts val="1500"/>
              <a:buFont typeface="Arial"/>
              <a:buNone/>
            </a:pPr>
            <a:r>
              <a:rPr b="0" i="0" lang="en-US" sz="1500" u="none" cap="none" strike="noStrike">
                <a:solidFill>
                  <a:schemeClr val="dk1"/>
                </a:solidFill>
                <a:latin typeface="Calibri"/>
                <a:ea typeface="Calibri"/>
                <a:cs typeface="Calibri"/>
                <a:sym typeface="Calibri"/>
              </a:rPr>
              <a:t>views only of the authors, and the Commission cannot be held responsible for any use which may be made of the information contained  therein."</a:t>
            </a:r>
            <a:endParaRPr b="0" i="0" sz="1400" u="none" cap="none" strike="noStrike">
              <a:solidFill>
                <a:srgbClr val="000000"/>
              </a:solidFill>
              <a:latin typeface="Arial"/>
              <a:ea typeface="Arial"/>
              <a:cs typeface="Arial"/>
              <a:sym typeface="Arial"/>
            </a:endParaRPr>
          </a:p>
        </p:txBody>
      </p:sp>
      <p:sp>
        <p:nvSpPr>
          <p:cNvPr id="12" name="Google Shape;12;p22"/>
          <p:cNvSpPr txBox="1"/>
          <p:nvPr/>
        </p:nvSpPr>
        <p:spPr>
          <a:xfrm>
            <a:off x="4572000" y="4023405"/>
            <a:ext cx="7762164" cy="400110"/>
          </a:xfrm>
          <a:prstGeom prst="rect">
            <a:avLst/>
          </a:prstGeom>
          <a:noFill/>
          <a:ln>
            <a:noFill/>
          </a:ln>
        </p:spPr>
        <p:txBody>
          <a:bodyPr anchorCtr="0" anchor="t" bIns="45700" lIns="91425" spcFirstLastPara="1" rIns="91425" wrap="square" tIns="45700">
            <a:spAutoFit/>
          </a:bodyPr>
          <a:lstStyle/>
          <a:p>
            <a:pPr indent="0" lvl="0" marL="3273425" marR="231775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Helvetica Neue"/>
                <a:ea typeface="Helvetica Neue"/>
                <a:cs typeface="Helvetica Neue"/>
                <a:sym typeface="Helvetica Neue"/>
              </a:rPr>
              <a:t>fly-project.eu</a:t>
            </a:r>
            <a:endParaRPr b="1" i="0" sz="2000" u="none" cap="none" strike="noStrike">
              <a:solidFill>
                <a:schemeClr val="dk1"/>
              </a:solidFill>
              <a:latin typeface="Helvetica Neue"/>
              <a:ea typeface="Helvetica Neue"/>
              <a:cs typeface="Helvetica Neue"/>
              <a:sym typeface="Helvetica Neue"/>
            </a:endParaRPr>
          </a:p>
        </p:txBody>
      </p:sp>
    </p:spTree>
  </p:cSld>
  <p:clrMap accent1="accent1" accent2="accent2" accent3="accent3" accent4="accent4" accent5="accent5" accent6="accent6" bg1="lt1" bg2="dk2" tx1="dk1" tx2="lt2" folHlink="folHlink" hlink="hlink"/>
  <p:sldLayoutIdLst>
    <p:sldLayoutId id="2147483649"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 name="Shape 14"/>
        <p:cNvGrpSpPr/>
        <p:nvPr/>
      </p:nvGrpSpPr>
      <p:grpSpPr>
        <a:xfrm>
          <a:off x="0" y="0"/>
          <a:ext cx="0" cy="0"/>
          <a:chOff x="0" y="0"/>
          <a:chExt cx="0" cy="0"/>
        </a:xfrm>
      </p:grpSpPr>
      <p:sp>
        <p:nvSpPr>
          <p:cNvPr id="15" name="Google Shape;15;p24"/>
          <p:cNvSpPr/>
          <p:nvPr/>
        </p:nvSpPr>
        <p:spPr>
          <a:xfrm>
            <a:off x="379" y="8907009"/>
            <a:ext cx="18287365" cy="1381125"/>
          </a:xfrm>
          <a:custGeom>
            <a:rect b="b" l="l" r="r" t="t"/>
            <a:pathLst>
              <a:path extrusionOk="0" h="1381125" w="18287365">
                <a:moveTo>
                  <a:pt x="18287242" y="1381125"/>
                </a:moveTo>
                <a:lnTo>
                  <a:pt x="0" y="1381125"/>
                </a:lnTo>
                <a:lnTo>
                  <a:pt x="0" y="0"/>
                </a:lnTo>
                <a:lnTo>
                  <a:pt x="18287242" y="0"/>
                </a:lnTo>
                <a:lnTo>
                  <a:pt x="18287242" y="1381125"/>
                </a:lnTo>
                <a:close/>
              </a:path>
            </a:pathLst>
          </a:custGeom>
          <a:solidFill>
            <a:srgbClr val="FAC70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6" name="Google Shape;16;p24"/>
          <p:cNvPicPr preferRelativeResize="0"/>
          <p:nvPr/>
        </p:nvPicPr>
        <p:blipFill rotWithShape="1">
          <a:blip r:embed="rId1">
            <a:alphaModFix/>
          </a:blip>
          <a:srcRect b="0" l="0" r="0" t="0"/>
          <a:stretch/>
        </p:blipFill>
        <p:spPr>
          <a:xfrm>
            <a:off x="1057881" y="9265523"/>
            <a:ext cx="3152774" cy="666749"/>
          </a:xfrm>
          <a:prstGeom prst="rect">
            <a:avLst/>
          </a:prstGeom>
          <a:noFill/>
          <a:ln>
            <a:noFill/>
          </a:ln>
        </p:spPr>
      </p:pic>
      <p:sp>
        <p:nvSpPr>
          <p:cNvPr id="17" name="Google Shape;17;p24"/>
          <p:cNvSpPr/>
          <p:nvPr/>
        </p:nvSpPr>
        <p:spPr>
          <a:xfrm>
            <a:off x="0" y="8856528"/>
            <a:ext cx="18288000" cy="45719"/>
          </a:xfrm>
          <a:custGeom>
            <a:rect b="b" l="l" r="r" t="t"/>
            <a:pathLst>
              <a:path extrusionOk="0" h="120000" w="18202275">
                <a:moveTo>
                  <a:pt x="0" y="0"/>
                </a:moveTo>
                <a:lnTo>
                  <a:pt x="18202273" y="0"/>
                </a:lnTo>
              </a:path>
            </a:pathLst>
          </a:custGeom>
          <a:noFill/>
          <a:ln cap="flat" cmpd="sng" w="85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8" name="Google Shape;18;p24"/>
          <p:cNvPicPr preferRelativeResize="0"/>
          <p:nvPr/>
        </p:nvPicPr>
        <p:blipFill rotWithShape="1">
          <a:blip r:embed="rId2">
            <a:alphaModFix/>
          </a:blip>
          <a:srcRect b="0" l="0" r="0" t="0"/>
          <a:stretch/>
        </p:blipFill>
        <p:spPr>
          <a:xfrm>
            <a:off x="14643394" y="1028700"/>
            <a:ext cx="2606058" cy="761999"/>
          </a:xfrm>
          <a:prstGeom prst="rect">
            <a:avLst/>
          </a:prstGeom>
          <a:noFill/>
          <a:ln>
            <a:noFill/>
          </a:ln>
        </p:spPr>
      </p:pic>
      <p:sp>
        <p:nvSpPr>
          <p:cNvPr id="19" name="Google Shape;19;p24"/>
          <p:cNvSpPr txBox="1"/>
          <p:nvPr/>
        </p:nvSpPr>
        <p:spPr>
          <a:xfrm>
            <a:off x="4450459" y="9179041"/>
            <a:ext cx="11551541" cy="804772"/>
          </a:xfrm>
          <a:prstGeom prst="rect">
            <a:avLst/>
          </a:prstGeom>
          <a:noFill/>
          <a:ln>
            <a:noFill/>
          </a:ln>
        </p:spPr>
        <p:txBody>
          <a:bodyPr anchorCtr="0" anchor="t" bIns="45700" lIns="91425" spcFirstLastPara="1" rIns="91425" wrap="square" tIns="45700">
            <a:spAutoFit/>
          </a:bodyPr>
          <a:lstStyle/>
          <a:p>
            <a:pPr indent="0" lvl="0" marL="12700" marR="0" rtl="0" algn="just">
              <a:lnSpc>
                <a:spcPct val="107600"/>
              </a:lnSpc>
              <a:spcBef>
                <a:spcPts val="0"/>
              </a:spcBef>
              <a:spcAft>
                <a:spcPts val="0"/>
              </a:spcAft>
              <a:buClr>
                <a:srgbClr val="000000"/>
              </a:buClr>
              <a:buSzPts val="1500"/>
              <a:buFont typeface="Arial"/>
              <a:buNone/>
            </a:pPr>
            <a:r>
              <a:rPr b="0" i="0" lang="en-US" sz="1500" u="none" cap="none" strike="noStrike">
                <a:solidFill>
                  <a:schemeClr val="dk1"/>
                </a:solidFill>
                <a:latin typeface="Calibri"/>
                <a:ea typeface="Calibri"/>
                <a:cs typeface="Calibri"/>
                <a:sym typeface="Calibri"/>
              </a:rPr>
              <a:t>"The European Commission support for the production of this publication does not constitute endorsement of the contents which reflects the</a:t>
            </a:r>
            <a:endParaRPr b="0" i="0" sz="1400" u="none" cap="none" strike="noStrike">
              <a:solidFill>
                <a:srgbClr val="000000"/>
              </a:solidFill>
              <a:latin typeface="Arial"/>
              <a:ea typeface="Arial"/>
              <a:cs typeface="Arial"/>
              <a:sym typeface="Arial"/>
            </a:endParaRPr>
          </a:p>
          <a:p>
            <a:pPr indent="0" lvl="0" marL="12700" marR="8890" rtl="0" algn="just">
              <a:lnSpc>
                <a:spcPct val="113100"/>
              </a:lnSpc>
              <a:spcBef>
                <a:spcPts val="0"/>
              </a:spcBef>
              <a:spcAft>
                <a:spcPts val="0"/>
              </a:spcAft>
              <a:buClr>
                <a:srgbClr val="000000"/>
              </a:buClr>
              <a:buSzPts val="1500"/>
              <a:buFont typeface="Arial"/>
              <a:buNone/>
            </a:pPr>
            <a:r>
              <a:rPr b="0" i="0" lang="en-US" sz="1500" u="none" cap="none" strike="noStrike">
                <a:solidFill>
                  <a:schemeClr val="dk1"/>
                </a:solidFill>
                <a:latin typeface="Calibri"/>
                <a:ea typeface="Calibri"/>
                <a:cs typeface="Calibri"/>
                <a:sym typeface="Calibri"/>
              </a:rPr>
              <a:t>views only of the authors, and the Commission cannot be held responsible for any use which may be made of the information contained  therein."</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8.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9.jp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 name="Shape 24"/>
        <p:cNvGrpSpPr/>
        <p:nvPr/>
      </p:nvGrpSpPr>
      <p:grpSpPr>
        <a:xfrm>
          <a:off x="0" y="0"/>
          <a:ext cx="0" cy="0"/>
          <a:chOff x="0" y="0"/>
          <a:chExt cx="0" cy="0"/>
        </a:xfrm>
      </p:grpSpPr>
      <p:sp>
        <p:nvSpPr>
          <p:cNvPr id="25" name="Google Shape;25;p1"/>
          <p:cNvSpPr txBox="1"/>
          <p:nvPr/>
        </p:nvSpPr>
        <p:spPr>
          <a:xfrm>
            <a:off x="3238500" y="5448300"/>
            <a:ext cx="11811000" cy="3776100"/>
          </a:xfrm>
          <a:prstGeom prst="rect">
            <a:avLst/>
          </a:prstGeom>
          <a:noFill/>
          <a:ln>
            <a:noFill/>
          </a:ln>
        </p:spPr>
        <p:txBody>
          <a:bodyPr anchorCtr="0" anchor="t" bIns="45700" lIns="91425" spcFirstLastPara="1" rIns="91425" wrap="square" tIns="45700">
            <a:spAutoFit/>
          </a:bodyPr>
          <a:lstStyle/>
          <a:p>
            <a:pPr indent="0" lvl="0" marL="12700" marR="0" rtl="0" algn="ctr">
              <a:lnSpc>
                <a:spcPct val="100000"/>
              </a:lnSpc>
              <a:spcBef>
                <a:spcPts val="100"/>
              </a:spcBef>
              <a:spcAft>
                <a:spcPts val="0"/>
              </a:spcAft>
              <a:buClr>
                <a:schemeClr val="dk1"/>
              </a:buClr>
              <a:buSzPts val="1100"/>
              <a:buFont typeface="Arial"/>
              <a:buNone/>
            </a:pPr>
            <a:r>
              <a:rPr b="1" lang="en-US" sz="4800">
                <a:solidFill>
                  <a:schemeClr val="dk1"/>
                </a:solidFill>
                <a:latin typeface="Calibri"/>
                <a:ea typeface="Calibri"/>
                <a:cs typeface="Calibri"/>
                <a:sym typeface="Calibri"/>
              </a:rPr>
              <a:t>Argent et moyens de paiement</a:t>
            </a:r>
            <a:endParaRPr b="1" sz="4800">
              <a:solidFill>
                <a:schemeClr val="dk1"/>
              </a:solidFill>
              <a:latin typeface="Calibri"/>
              <a:ea typeface="Calibri"/>
              <a:cs typeface="Calibri"/>
              <a:sym typeface="Calibri"/>
            </a:endParaRPr>
          </a:p>
          <a:p>
            <a:pPr indent="0" lvl="0" marL="12700" marR="0" rtl="0" algn="ctr">
              <a:lnSpc>
                <a:spcPct val="100000"/>
              </a:lnSpc>
              <a:spcBef>
                <a:spcPts val="100"/>
              </a:spcBef>
              <a:spcAft>
                <a:spcPts val="0"/>
              </a:spcAft>
              <a:buClr>
                <a:schemeClr val="dk1"/>
              </a:buClr>
              <a:buSzPts val="1100"/>
              <a:buFont typeface="Arial"/>
              <a:buNone/>
            </a:pPr>
            <a:r>
              <a:t/>
            </a:r>
            <a:endParaRPr b="1" sz="4800">
              <a:solidFill>
                <a:schemeClr val="dk1"/>
              </a:solidFill>
              <a:latin typeface="Calibri"/>
              <a:ea typeface="Calibri"/>
              <a:cs typeface="Calibri"/>
              <a:sym typeface="Calibri"/>
            </a:endParaRPr>
          </a:p>
          <a:p>
            <a:pPr indent="0" lvl="0" marL="12700" marR="0" rtl="0" algn="ctr">
              <a:lnSpc>
                <a:spcPct val="100000"/>
              </a:lnSpc>
              <a:spcBef>
                <a:spcPts val="100"/>
              </a:spcBef>
              <a:spcAft>
                <a:spcPts val="0"/>
              </a:spcAft>
              <a:buClr>
                <a:schemeClr val="dk1"/>
              </a:buClr>
              <a:buSzPts val="1100"/>
              <a:buFont typeface="Arial"/>
              <a:buNone/>
            </a:pPr>
            <a:r>
              <a:rPr b="1" lang="en-US" sz="4800">
                <a:solidFill>
                  <a:schemeClr val="dk1"/>
                </a:solidFill>
                <a:latin typeface="Calibri"/>
                <a:ea typeface="Calibri"/>
                <a:cs typeface="Calibri"/>
                <a:sym typeface="Calibri"/>
              </a:rPr>
              <a:t>Partenaire : Université de Malaga</a:t>
            </a:r>
            <a:endParaRPr b="1" sz="4800">
              <a:solidFill>
                <a:schemeClr val="dk1"/>
              </a:solidFill>
              <a:latin typeface="Calibri"/>
              <a:ea typeface="Calibri"/>
              <a:cs typeface="Calibri"/>
              <a:sym typeface="Calibri"/>
            </a:endParaRPr>
          </a:p>
          <a:p>
            <a:pPr indent="0" lvl="0" marL="12700" marR="0" rtl="0" algn="ctr">
              <a:lnSpc>
                <a:spcPct val="100000"/>
              </a:lnSpc>
              <a:spcBef>
                <a:spcPts val="100"/>
              </a:spcBef>
              <a:spcAft>
                <a:spcPts val="0"/>
              </a:spcAft>
              <a:buClr>
                <a:srgbClr val="000000"/>
              </a:buClr>
              <a:buSzPts val="4800"/>
              <a:buFont typeface="Arial"/>
              <a:buNone/>
            </a:pPr>
            <a:r>
              <a:t/>
            </a:r>
            <a:endParaRPr b="1" sz="4800">
              <a:solidFill>
                <a:schemeClr val="dk1"/>
              </a:solidFill>
              <a:latin typeface="Calibri"/>
              <a:ea typeface="Calibri"/>
              <a:cs typeface="Calibri"/>
              <a:sym typeface="Calibri"/>
            </a:endParaRPr>
          </a:p>
          <a:p>
            <a:pPr indent="0" lvl="0" marL="12700" marR="0" rtl="0" algn="l">
              <a:lnSpc>
                <a:spcPct val="100000"/>
              </a:lnSpc>
              <a:spcBef>
                <a:spcPts val="100"/>
              </a:spcBef>
              <a:spcAft>
                <a:spcPts val="0"/>
              </a:spcAft>
              <a:buClr>
                <a:srgbClr val="000000"/>
              </a:buClr>
              <a:buSzPts val="4400"/>
              <a:buFont typeface="Arial"/>
              <a:buNone/>
            </a:pPr>
            <a:r>
              <a:t/>
            </a:r>
            <a:endParaRPr b="1" i="0" sz="4400" u="none" cap="none" strike="noStrike">
              <a:solidFill>
                <a:schemeClr val="dk1"/>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0"/>
          <p:cNvSpPr txBox="1"/>
          <p:nvPr/>
        </p:nvSpPr>
        <p:spPr>
          <a:xfrm>
            <a:off x="1447800" y="1573291"/>
            <a:ext cx="11811000"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chemeClr val="dk1"/>
                </a:solidFill>
                <a:latin typeface="Calibri"/>
                <a:ea typeface="Calibri"/>
                <a:cs typeface="Calibri"/>
                <a:sym typeface="Calibri"/>
              </a:rPr>
              <a:t>3.</a:t>
            </a:r>
            <a:r>
              <a:rPr b="1" i="0" lang="en-US" sz="4400" u="none" cap="none" strike="noStrike">
                <a:solidFill>
                  <a:srgbClr val="343433"/>
                </a:solidFill>
                <a:latin typeface="Calibri"/>
                <a:ea typeface="Calibri"/>
                <a:cs typeface="Calibri"/>
                <a:sym typeface="Calibri"/>
              </a:rPr>
              <a:t> </a:t>
            </a:r>
            <a:r>
              <a:rPr b="1" lang="en-US" sz="4400">
                <a:solidFill>
                  <a:srgbClr val="343433"/>
                </a:solidFill>
                <a:latin typeface="Calibri"/>
                <a:ea typeface="Calibri"/>
                <a:cs typeface="Calibri"/>
                <a:sym typeface="Calibri"/>
              </a:rPr>
              <a:t>Types de cartes bancaires</a:t>
            </a:r>
            <a:endParaRPr b="1" i="0" sz="4400" u="none" cap="none" strike="noStrike">
              <a:solidFill>
                <a:schemeClr val="dk1"/>
              </a:solidFill>
              <a:latin typeface="Calibri"/>
              <a:ea typeface="Calibri"/>
              <a:cs typeface="Calibri"/>
              <a:sym typeface="Calibri"/>
            </a:endParaRPr>
          </a:p>
        </p:txBody>
      </p:sp>
      <p:sp>
        <p:nvSpPr>
          <p:cNvPr id="115" name="Google Shape;115;p10"/>
          <p:cNvSpPr txBox="1"/>
          <p:nvPr/>
        </p:nvSpPr>
        <p:spPr>
          <a:xfrm>
            <a:off x="1524000" y="2562880"/>
            <a:ext cx="15011400" cy="698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lang="en-US" sz="2800" u="sng">
                <a:solidFill>
                  <a:schemeClr val="dk1"/>
                </a:solidFill>
                <a:latin typeface="Calibri"/>
                <a:ea typeface="Calibri"/>
                <a:cs typeface="Calibri"/>
                <a:sym typeface="Calibri"/>
              </a:rPr>
              <a:t>Carte de débit</a:t>
            </a:r>
            <a:r>
              <a:rPr b="1" i="0" lang="en-US" sz="2800" u="sng" cap="none" strike="noStrike">
                <a:solidFill>
                  <a:schemeClr val="dk1"/>
                </a:solidFill>
                <a:latin typeface="Calibri"/>
                <a:ea typeface="Calibri"/>
                <a:cs typeface="Calibri"/>
                <a:sym typeface="Calibri"/>
              </a:rPr>
              <a:t>:</a:t>
            </a:r>
            <a:r>
              <a:rPr b="0" i="0" lang="en-US" sz="2800" u="none" cap="none" strike="noStrike">
                <a:solidFill>
                  <a:schemeClr val="dk1"/>
                </a:solidFill>
                <a:latin typeface="Calibri"/>
                <a:ea typeface="Calibri"/>
                <a:cs typeface="Calibri"/>
                <a:sym typeface="Calibri"/>
              </a:rPr>
              <a:t> </a:t>
            </a:r>
            <a:r>
              <a:rPr lang="en-US" sz="2800">
                <a:solidFill>
                  <a:schemeClr val="dk1"/>
                </a:solidFill>
                <a:latin typeface="Calibri"/>
                <a:ea typeface="Calibri"/>
                <a:cs typeface="Calibri"/>
                <a:sym typeface="Calibri"/>
              </a:rPr>
              <a:t>Permet d'effectuer des transactions aux guichets automatiques et des paiements dans les magasins. Ils doivent être liés à un compte et vous ne pouvez les utiliser que pour retirer le solde du compte courant auquel ils sont associés. En d'autres termes, le montant de l'achat ou de l'argent retiré à un distributeur est immédiatement débité du compte. Elle est généralement utilisée pour régler les dépenses quotidiennes, retirer de l'argent à un distributeur automatique ou effectuer des paiements en ligne.</a:t>
            </a:r>
            <a:endParaRPr sz="2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sz="2800" u="sng">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0" i="0" lang="en-US" sz="2800" u="sng" cap="none" strike="noStrike">
                <a:solidFill>
                  <a:schemeClr val="dk1"/>
                </a:solidFill>
                <a:latin typeface="Calibri"/>
                <a:ea typeface="Calibri"/>
                <a:cs typeface="Calibri"/>
                <a:sym typeface="Calibri"/>
              </a:rPr>
              <a:t>C</a:t>
            </a:r>
            <a:r>
              <a:rPr lang="en-US" sz="2800" u="sng">
                <a:solidFill>
                  <a:schemeClr val="dk1"/>
                </a:solidFill>
                <a:latin typeface="Calibri"/>
                <a:ea typeface="Calibri"/>
                <a:cs typeface="Calibri"/>
                <a:sym typeface="Calibri"/>
              </a:rPr>
              <a:t>arte de crédit</a:t>
            </a:r>
            <a:r>
              <a:rPr b="0" i="0" lang="en-US" sz="2800" u="none" cap="none" strike="noStrike">
                <a:solidFill>
                  <a:schemeClr val="dk1"/>
                </a:solidFill>
                <a:latin typeface="Calibri"/>
                <a:ea typeface="Calibri"/>
                <a:cs typeface="Calibri"/>
                <a:sym typeface="Calibri"/>
              </a:rPr>
              <a:t>:</a:t>
            </a:r>
            <a:r>
              <a:rPr b="1" i="0" lang="en-US" sz="2800" u="none" cap="none" strike="noStrike">
                <a:solidFill>
                  <a:schemeClr val="dk1"/>
                </a:solidFill>
                <a:latin typeface="Calibri"/>
                <a:ea typeface="Calibri"/>
                <a:cs typeface="Calibri"/>
                <a:sym typeface="Calibri"/>
              </a:rPr>
              <a:t> </a:t>
            </a:r>
            <a:r>
              <a:rPr lang="en-US" sz="2800">
                <a:solidFill>
                  <a:schemeClr val="dk1"/>
                </a:solidFill>
                <a:latin typeface="Calibri"/>
                <a:ea typeface="Calibri"/>
                <a:cs typeface="Calibri"/>
                <a:sym typeface="Calibri"/>
              </a:rPr>
              <a:t>Vous pouvez effectuer les mêmes opérations qu'avec une carte de débit, mais elles vous permettent également de retirer plus que le solde du compte courant auquel elles sont associées, car elles accordent en fait un crédit à la disposition du titulaire de la carte. Les paiements sont généralement dus à la fin du mois et offrent la possibilité de payer la totalité du montant (sans intérêt) ou de reporter une partie du paiement sur une période plus longue (ce qui entraîne généralement des intérêts qui peuvent être élevés). En cas de retard de paiement ou de non-paiement des versements, les banques facturent généralement des frais et des commissions.</a:t>
            </a:r>
            <a:endParaRPr sz="2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1"/>
          <p:cNvSpPr txBox="1"/>
          <p:nvPr/>
        </p:nvSpPr>
        <p:spPr>
          <a:xfrm>
            <a:off x="1447800" y="1573291"/>
            <a:ext cx="11811000"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chemeClr val="dk1"/>
                </a:solidFill>
                <a:latin typeface="Calibri"/>
                <a:ea typeface="Calibri"/>
                <a:cs typeface="Calibri"/>
                <a:sym typeface="Calibri"/>
              </a:rPr>
              <a:t>3.</a:t>
            </a:r>
            <a:r>
              <a:rPr b="1" i="0" lang="en-US" sz="4400" u="none" cap="none" strike="noStrike">
                <a:solidFill>
                  <a:srgbClr val="343433"/>
                </a:solidFill>
                <a:latin typeface="Calibri"/>
                <a:ea typeface="Calibri"/>
                <a:cs typeface="Calibri"/>
                <a:sym typeface="Calibri"/>
              </a:rPr>
              <a:t> </a:t>
            </a:r>
            <a:r>
              <a:rPr b="1" lang="en-US" sz="4400">
                <a:solidFill>
                  <a:srgbClr val="343433"/>
                </a:solidFill>
                <a:latin typeface="Calibri"/>
                <a:ea typeface="Calibri"/>
                <a:cs typeface="Calibri"/>
                <a:sym typeface="Calibri"/>
              </a:rPr>
              <a:t>Types de cartes bancaires</a:t>
            </a:r>
            <a:endParaRPr b="1" i="0" sz="4400" u="none" cap="none" strike="noStrike">
              <a:solidFill>
                <a:schemeClr val="dk1"/>
              </a:solidFill>
              <a:latin typeface="Calibri"/>
              <a:ea typeface="Calibri"/>
              <a:cs typeface="Calibri"/>
              <a:sym typeface="Calibri"/>
            </a:endParaRPr>
          </a:p>
        </p:txBody>
      </p:sp>
      <p:sp>
        <p:nvSpPr>
          <p:cNvPr id="121" name="Google Shape;121;p11"/>
          <p:cNvSpPr txBox="1"/>
          <p:nvPr/>
        </p:nvSpPr>
        <p:spPr>
          <a:xfrm>
            <a:off x="1524000" y="2562880"/>
            <a:ext cx="15011400" cy="4833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lang="en-US" sz="2800" u="sng">
                <a:solidFill>
                  <a:schemeClr val="dk1"/>
                </a:solidFill>
                <a:latin typeface="Calibri"/>
                <a:ea typeface="Calibri"/>
                <a:cs typeface="Calibri"/>
                <a:sym typeface="Calibri"/>
              </a:rPr>
              <a:t>Cartes renouvelables :</a:t>
            </a:r>
            <a:r>
              <a:rPr b="0" i="0" lang="en-US" sz="2800" u="none" cap="none" strike="noStrike">
                <a:solidFill>
                  <a:schemeClr val="dk1"/>
                </a:solidFill>
                <a:latin typeface="Calibri"/>
                <a:ea typeface="Calibri"/>
                <a:cs typeface="Calibri"/>
                <a:sym typeface="Calibri"/>
              </a:rPr>
              <a:t> </a:t>
            </a:r>
            <a:r>
              <a:rPr lang="en-US" sz="2800">
                <a:solidFill>
                  <a:schemeClr val="dk1"/>
                </a:solidFill>
                <a:latin typeface="Calibri"/>
                <a:ea typeface="Calibri"/>
                <a:cs typeface="Calibri"/>
                <a:sym typeface="Calibri"/>
              </a:rPr>
              <a:t>Elles sont similaires aux cartes de crédit mais diffèrent par leur mode de paiement. Les achats ou les retraits d'espèces que vous effectuez avec cette carte </a:t>
            </a:r>
            <a:r>
              <a:rPr b="1" lang="en-US" sz="2800">
                <a:solidFill>
                  <a:schemeClr val="dk1"/>
                </a:solidFill>
                <a:latin typeface="Calibri"/>
                <a:ea typeface="Calibri"/>
                <a:cs typeface="Calibri"/>
                <a:sym typeface="Calibri"/>
              </a:rPr>
              <a:t>sont toujours automatiquement reportés </a:t>
            </a:r>
            <a:r>
              <a:rPr lang="en-US" sz="2800">
                <a:solidFill>
                  <a:schemeClr val="dk1"/>
                </a:solidFill>
                <a:latin typeface="Calibri"/>
                <a:ea typeface="Calibri"/>
                <a:cs typeface="Calibri"/>
                <a:sym typeface="Calibri"/>
              </a:rPr>
              <a:t>et assortis de taux d'intérêt généralement élevés, alors que les cartes de crédit vous permettent de choisir de reporter le paiement à la fin du mois ou au mois suivant et ne facturent pas d'intérêts.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lang="en-US" sz="2800" u="sng">
                <a:solidFill>
                  <a:schemeClr val="dk1"/>
                </a:solidFill>
                <a:latin typeface="Calibri"/>
                <a:ea typeface="Calibri"/>
                <a:cs typeface="Calibri"/>
                <a:sym typeface="Calibri"/>
              </a:rPr>
              <a:t>Cartes prépayées : </a:t>
            </a:r>
            <a:r>
              <a:rPr lang="en-US" sz="2800">
                <a:solidFill>
                  <a:schemeClr val="dk1"/>
                </a:solidFill>
                <a:latin typeface="Calibri"/>
                <a:ea typeface="Calibri"/>
                <a:cs typeface="Calibri"/>
                <a:sym typeface="Calibri"/>
              </a:rPr>
              <a:t>Vous ne pouvez dépenser que la somme d'argent précédemment déposée sur la carte. Une fois le solde de la carte dépensé, celle-ci peut être rechargée autant de fois que nécessaire (normalement avec un minimum de 6 € et un maximum de 1 000 €).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2"/>
          <p:cNvSpPr txBox="1"/>
          <p:nvPr/>
        </p:nvSpPr>
        <p:spPr>
          <a:xfrm>
            <a:off x="1447800" y="1573291"/>
            <a:ext cx="11811000"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chemeClr val="dk1"/>
                </a:solidFill>
                <a:latin typeface="Calibri"/>
                <a:ea typeface="Calibri"/>
                <a:cs typeface="Calibri"/>
                <a:sym typeface="Calibri"/>
              </a:rPr>
              <a:t>3.</a:t>
            </a:r>
            <a:r>
              <a:rPr b="1" i="0" lang="en-US" sz="4400" u="none" cap="none" strike="noStrike">
                <a:solidFill>
                  <a:srgbClr val="343433"/>
                </a:solidFill>
                <a:latin typeface="Calibri"/>
                <a:ea typeface="Calibri"/>
                <a:cs typeface="Calibri"/>
                <a:sym typeface="Calibri"/>
              </a:rPr>
              <a:t> </a:t>
            </a:r>
            <a:r>
              <a:rPr b="1" lang="en-US" sz="4400">
                <a:solidFill>
                  <a:srgbClr val="343433"/>
                </a:solidFill>
                <a:latin typeface="Calibri"/>
                <a:ea typeface="Calibri"/>
                <a:cs typeface="Calibri"/>
                <a:sym typeface="Calibri"/>
              </a:rPr>
              <a:t>Types de cartes bancaires</a:t>
            </a:r>
            <a:endParaRPr b="1" i="0" sz="4400" u="none" cap="none" strike="noStrike">
              <a:solidFill>
                <a:schemeClr val="dk1"/>
              </a:solidFill>
              <a:latin typeface="Calibri"/>
              <a:ea typeface="Calibri"/>
              <a:cs typeface="Calibri"/>
              <a:sym typeface="Calibri"/>
            </a:endParaRPr>
          </a:p>
        </p:txBody>
      </p:sp>
      <p:sp>
        <p:nvSpPr>
          <p:cNvPr id="127" name="Google Shape;127;p12"/>
          <p:cNvSpPr txBox="1"/>
          <p:nvPr/>
        </p:nvSpPr>
        <p:spPr>
          <a:xfrm>
            <a:off x="1524000" y="2562880"/>
            <a:ext cx="15011400" cy="569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lang="en-US" sz="2800" u="sng">
                <a:solidFill>
                  <a:schemeClr val="dk1"/>
                </a:solidFill>
                <a:latin typeface="Calibri"/>
                <a:ea typeface="Calibri"/>
                <a:cs typeface="Calibri"/>
                <a:sym typeface="Calibri"/>
              </a:rPr>
              <a:t>Carte virtuelle.</a:t>
            </a:r>
            <a:r>
              <a:rPr b="1" i="0" lang="en-US" sz="2800" u="none" cap="none" strike="noStrike">
                <a:solidFill>
                  <a:schemeClr val="dk1"/>
                </a:solidFill>
                <a:latin typeface="Calibri"/>
                <a:ea typeface="Calibri"/>
                <a:cs typeface="Calibri"/>
                <a:sym typeface="Calibri"/>
              </a:rPr>
              <a:t> </a:t>
            </a:r>
            <a:r>
              <a:rPr lang="en-US" sz="2800">
                <a:solidFill>
                  <a:schemeClr val="dk1"/>
                </a:solidFill>
                <a:latin typeface="Calibri"/>
                <a:ea typeface="Calibri"/>
                <a:cs typeface="Calibri"/>
                <a:sym typeface="Calibri"/>
              </a:rPr>
              <a:t>Il s'agit de la version virtuelle de la carte prépayée. Elle est spécialement conçue pour les achats en ligne. Elle ne comporte pas le plastique de la carte, c'est-à-dire que seuls le numéro de la carte et les codes de sécurité sont disponibles. Comme il s'agit d'une carte prépayée, il vous suffit de la recharger avant de l'utiliser avec le montant qui vous convient. Dès lors, tout achat effectué en ligne peut être débité, dans la limite du solde rechargé.</a:t>
            </a:r>
            <a:endParaRPr sz="45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lang="en-US" sz="2800" u="sng">
                <a:solidFill>
                  <a:schemeClr val="dk1"/>
                </a:solidFill>
                <a:latin typeface="Calibri"/>
                <a:ea typeface="Calibri"/>
                <a:cs typeface="Calibri"/>
                <a:sym typeface="Calibri"/>
              </a:rPr>
              <a:t>Cartes sans contact :</a:t>
            </a:r>
            <a:r>
              <a:rPr b="0" i="0" lang="en-US" sz="2800" u="none" cap="none" strike="noStrike">
                <a:solidFill>
                  <a:schemeClr val="dk1"/>
                </a:solidFill>
                <a:latin typeface="Calibri"/>
                <a:ea typeface="Calibri"/>
                <a:cs typeface="Calibri"/>
                <a:sym typeface="Calibri"/>
              </a:rPr>
              <a:t> </a:t>
            </a:r>
            <a:r>
              <a:rPr lang="en-US" sz="2800">
                <a:solidFill>
                  <a:schemeClr val="dk1"/>
                </a:solidFill>
                <a:latin typeface="Calibri"/>
                <a:ea typeface="Calibri"/>
                <a:cs typeface="Calibri"/>
                <a:sym typeface="Calibri"/>
              </a:rPr>
              <a:t>sont des cartes, tant de débit que de crédit, qui peuvent être utilisées pour effectuer des paiements simplement en les approchant du terminal de paiement et, dans le cas de transactions de plus de 50 euros, en introduisant le code pin.</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3"/>
          <p:cNvSpPr txBox="1"/>
          <p:nvPr/>
        </p:nvSpPr>
        <p:spPr>
          <a:xfrm>
            <a:off x="1447800" y="1573291"/>
            <a:ext cx="11125200" cy="144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chemeClr val="dk1"/>
                </a:solidFill>
                <a:latin typeface="Calibri"/>
                <a:ea typeface="Calibri"/>
                <a:cs typeface="Calibri"/>
                <a:sym typeface="Calibri"/>
              </a:rPr>
              <a:t>4.</a:t>
            </a:r>
            <a:r>
              <a:rPr b="1" i="0" lang="en-US" sz="4400" u="none" cap="none" strike="noStrike">
                <a:solidFill>
                  <a:srgbClr val="343433"/>
                </a:solidFill>
                <a:latin typeface="Calibri"/>
                <a:ea typeface="Calibri"/>
                <a:cs typeface="Calibri"/>
                <a:sym typeface="Calibri"/>
              </a:rPr>
              <a:t> </a:t>
            </a:r>
            <a:r>
              <a:rPr b="1" lang="en-US" sz="4400">
                <a:solidFill>
                  <a:srgbClr val="343433"/>
                </a:solidFill>
                <a:latin typeface="Calibri"/>
                <a:ea typeface="Calibri"/>
                <a:cs typeface="Calibri"/>
                <a:sym typeface="Calibri"/>
              </a:rPr>
              <a:t>Qu'est-ce que la banque électronique et qu'est-ce que la banque en ligne ?</a:t>
            </a:r>
            <a:endParaRPr b="1" i="0" sz="4400" u="none" cap="none" strike="noStrike">
              <a:solidFill>
                <a:schemeClr val="dk1"/>
              </a:solidFill>
              <a:latin typeface="Calibri"/>
              <a:ea typeface="Calibri"/>
              <a:cs typeface="Calibri"/>
              <a:sym typeface="Calibri"/>
            </a:endParaRPr>
          </a:p>
        </p:txBody>
      </p:sp>
      <p:sp>
        <p:nvSpPr>
          <p:cNvPr id="133" name="Google Shape;133;p13"/>
          <p:cNvSpPr txBox="1"/>
          <p:nvPr/>
        </p:nvSpPr>
        <p:spPr>
          <a:xfrm>
            <a:off x="1600200" y="3057941"/>
            <a:ext cx="9220200" cy="698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2800" u="sng">
                <a:solidFill>
                  <a:schemeClr val="dk1"/>
                </a:solidFill>
                <a:latin typeface="Calibri"/>
                <a:ea typeface="Calibri"/>
                <a:cs typeface="Calibri"/>
                <a:sym typeface="Calibri"/>
              </a:rPr>
              <a:t>Banque électronique</a:t>
            </a:r>
            <a:r>
              <a:rPr lang="en-US" sz="2800">
                <a:solidFill>
                  <a:schemeClr val="dk1"/>
                </a:solidFill>
                <a:latin typeface="Calibri"/>
                <a:ea typeface="Calibri"/>
                <a:cs typeface="Calibri"/>
                <a:sym typeface="Calibri"/>
              </a:rPr>
              <a:t> : La banque électronique est un système qui permet d'effectuer la plupart des opérations bancaires par voie électronique, de l'ouverture d'un compte bancaire à la réalisation de tout transfert, aussi petit soit-il, et inclut la </a:t>
            </a:r>
            <a:r>
              <a:rPr lang="en-US" sz="2800" u="sng">
                <a:solidFill>
                  <a:schemeClr val="dk1"/>
                </a:solidFill>
                <a:latin typeface="Calibri"/>
                <a:ea typeface="Calibri"/>
                <a:cs typeface="Calibri"/>
                <a:sym typeface="Calibri"/>
              </a:rPr>
              <a:t>banque en ligne</a:t>
            </a:r>
            <a:r>
              <a:rPr lang="en-US" sz="2800">
                <a:solidFill>
                  <a:schemeClr val="dk1"/>
                </a:solidFill>
                <a:latin typeface="Calibri"/>
                <a:ea typeface="Calibri"/>
                <a:cs typeface="Calibri"/>
                <a:sym typeface="Calibri"/>
              </a:rPr>
              <a:t>. Ainsi, par exemple, la banque électronique consiste à retirer de l'argent à un distributeur automatique, à utiliser des cartes de crédit ou à téléphoner à une agence bancaire, tandis que la banque en ligne consiste à effectuer des opérations bancaires à partir d'un ordinateur ou d'un appareil mobile en utilisant une connexion Internet.</a:t>
            </a:r>
            <a:endParaRPr sz="2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sz="2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D'autre part, une </a:t>
            </a:r>
            <a:r>
              <a:rPr lang="en-US" sz="2800" u="sng">
                <a:solidFill>
                  <a:schemeClr val="dk1"/>
                </a:solidFill>
                <a:latin typeface="Calibri"/>
                <a:ea typeface="Calibri"/>
                <a:cs typeface="Calibri"/>
                <a:sym typeface="Calibri"/>
              </a:rPr>
              <a:t>banque virtuelle </a:t>
            </a:r>
            <a:r>
              <a:rPr lang="en-US" sz="2800">
                <a:solidFill>
                  <a:schemeClr val="dk1"/>
                </a:solidFill>
                <a:latin typeface="Calibri"/>
                <a:ea typeface="Calibri"/>
                <a:cs typeface="Calibri"/>
                <a:sym typeface="Calibri"/>
              </a:rPr>
              <a:t>est une banque qui ne possède pas de succursale.</a:t>
            </a:r>
            <a:endParaRPr sz="2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pic>
        <p:nvPicPr>
          <p:cNvPr descr="Icono&#10;&#10;Descripción generada automáticamente" id="134" name="Google Shape;134;p13"/>
          <p:cNvPicPr preferRelativeResize="0"/>
          <p:nvPr/>
        </p:nvPicPr>
        <p:blipFill rotWithShape="1">
          <a:blip r:embed="rId3">
            <a:alphaModFix/>
          </a:blip>
          <a:srcRect b="0" l="0" r="0" t="0"/>
          <a:stretch/>
        </p:blipFill>
        <p:spPr>
          <a:xfrm>
            <a:off x="12192000" y="3019841"/>
            <a:ext cx="4876800" cy="4876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4"/>
          <p:cNvSpPr txBox="1"/>
          <p:nvPr/>
        </p:nvSpPr>
        <p:spPr>
          <a:xfrm>
            <a:off x="1447800" y="1573291"/>
            <a:ext cx="11811000"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chemeClr val="dk1"/>
                </a:solidFill>
                <a:latin typeface="Calibri"/>
                <a:ea typeface="Calibri"/>
                <a:cs typeface="Calibri"/>
                <a:sym typeface="Calibri"/>
              </a:rPr>
              <a:t>5.</a:t>
            </a:r>
            <a:r>
              <a:rPr b="1" lang="en-US" sz="4400">
                <a:solidFill>
                  <a:srgbClr val="343433"/>
                </a:solidFill>
                <a:latin typeface="Calibri"/>
                <a:ea typeface="Calibri"/>
                <a:cs typeface="Calibri"/>
                <a:sym typeface="Calibri"/>
              </a:rPr>
              <a:t> Comment payer avec votre téléphone portable</a:t>
            </a:r>
            <a:endParaRPr b="1" i="0" sz="4400" u="none" cap="none" strike="noStrike">
              <a:solidFill>
                <a:schemeClr val="dk1"/>
              </a:solidFill>
              <a:latin typeface="Calibri"/>
              <a:ea typeface="Calibri"/>
              <a:cs typeface="Calibri"/>
              <a:sym typeface="Calibri"/>
            </a:endParaRPr>
          </a:p>
        </p:txBody>
      </p:sp>
      <p:sp>
        <p:nvSpPr>
          <p:cNvPr id="140" name="Google Shape;140;p14"/>
          <p:cNvSpPr txBox="1"/>
          <p:nvPr/>
        </p:nvSpPr>
        <p:spPr>
          <a:xfrm>
            <a:off x="1524000" y="2562880"/>
            <a:ext cx="6934200" cy="526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2800" u="sng">
                <a:solidFill>
                  <a:schemeClr val="dk1"/>
                </a:solidFill>
                <a:latin typeface="Calibri"/>
                <a:ea typeface="Calibri"/>
                <a:cs typeface="Calibri"/>
                <a:sym typeface="Calibri"/>
              </a:rPr>
              <a:t>Technologie NFC (Near Field Communication)</a:t>
            </a:r>
            <a:r>
              <a:rPr lang="en-US" sz="2800">
                <a:solidFill>
                  <a:schemeClr val="dk1"/>
                </a:solidFill>
                <a:latin typeface="Calibri"/>
                <a:ea typeface="Calibri"/>
                <a:cs typeface="Calibri"/>
                <a:sym typeface="Calibri"/>
              </a:rPr>
              <a:t>. Il s'agit d'une technologie sans fil à courte portée qui permet de transmettre des données entre deux appareils à proximité immédiate. Ainsi, si notre téléphone est équipé de la puce NFC et qu'il est relié à nos cartes bancaires, nous pouvons l'utiliser pour payer dans les magasins physiques. Il suffit d'approcher son téléphone du terminal de paiement du magasin pour effectuer le paiement.</a:t>
            </a:r>
            <a:endParaRPr sz="2800" u="sng">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pic>
        <p:nvPicPr>
          <p:cNvPr descr="Interfaz de usuario gráfica&#10;&#10;Descripción generada automáticamente" id="141" name="Google Shape;141;p14"/>
          <p:cNvPicPr preferRelativeResize="0"/>
          <p:nvPr/>
        </p:nvPicPr>
        <p:blipFill rotWithShape="1">
          <a:blip r:embed="rId3">
            <a:alphaModFix/>
          </a:blip>
          <a:srcRect b="0" l="0" r="0" t="0"/>
          <a:stretch/>
        </p:blipFill>
        <p:spPr>
          <a:xfrm>
            <a:off x="10029190" y="2562880"/>
            <a:ext cx="6734810" cy="441971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5"/>
          <p:cNvSpPr txBox="1"/>
          <p:nvPr/>
        </p:nvSpPr>
        <p:spPr>
          <a:xfrm>
            <a:off x="1447800" y="1573291"/>
            <a:ext cx="11811000"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chemeClr val="dk1"/>
                </a:solidFill>
                <a:latin typeface="Calibri"/>
                <a:ea typeface="Calibri"/>
                <a:cs typeface="Calibri"/>
                <a:sym typeface="Calibri"/>
              </a:rPr>
              <a:t>5.</a:t>
            </a:r>
            <a:r>
              <a:rPr b="1" i="0" lang="en-US" sz="4400" u="none" cap="none" strike="noStrike">
                <a:solidFill>
                  <a:srgbClr val="343433"/>
                </a:solidFill>
                <a:latin typeface="Calibri"/>
                <a:ea typeface="Calibri"/>
                <a:cs typeface="Calibri"/>
                <a:sym typeface="Calibri"/>
              </a:rPr>
              <a:t> </a:t>
            </a:r>
            <a:r>
              <a:rPr b="1" lang="en-US" sz="4400">
                <a:solidFill>
                  <a:srgbClr val="343433"/>
                </a:solidFill>
                <a:latin typeface="Calibri"/>
                <a:ea typeface="Calibri"/>
                <a:cs typeface="Calibri"/>
                <a:sym typeface="Calibri"/>
              </a:rPr>
              <a:t>Comment payer avec votre téléphone portable</a:t>
            </a:r>
            <a:endParaRPr b="1" i="0" sz="4400" u="none" cap="none" strike="noStrike">
              <a:solidFill>
                <a:schemeClr val="dk1"/>
              </a:solidFill>
              <a:latin typeface="Calibri"/>
              <a:ea typeface="Calibri"/>
              <a:cs typeface="Calibri"/>
              <a:sym typeface="Calibri"/>
            </a:endParaRPr>
          </a:p>
        </p:txBody>
      </p:sp>
      <p:sp>
        <p:nvSpPr>
          <p:cNvPr id="147" name="Google Shape;147;p15"/>
          <p:cNvSpPr txBox="1"/>
          <p:nvPr/>
        </p:nvSpPr>
        <p:spPr>
          <a:xfrm>
            <a:off x="1524000" y="2562880"/>
            <a:ext cx="8763000" cy="7419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2800" u="sng">
                <a:solidFill>
                  <a:schemeClr val="dk1"/>
                </a:solidFill>
                <a:latin typeface="Calibri"/>
                <a:ea typeface="Calibri"/>
                <a:cs typeface="Calibri"/>
                <a:sym typeface="Calibri"/>
              </a:rPr>
              <a:t>Les paiements immédiats</a:t>
            </a:r>
            <a:r>
              <a:rPr lang="en-US" sz="2800" u="sng">
                <a:solidFill>
                  <a:schemeClr val="dk1"/>
                </a:solidFill>
                <a:latin typeface="Calibri"/>
                <a:ea typeface="Calibri"/>
                <a:cs typeface="Calibri"/>
                <a:sym typeface="Calibri"/>
              </a:rPr>
              <a:t> </a:t>
            </a:r>
            <a:r>
              <a:rPr lang="en-US" sz="2800">
                <a:solidFill>
                  <a:schemeClr val="dk1"/>
                </a:solidFill>
                <a:latin typeface="Calibri"/>
                <a:ea typeface="Calibri"/>
                <a:cs typeface="Calibri"/>
                <a:sym typeface="Calibri"/>
              </a:rPr>
              <a:t>: ce sont ceux pour lesquels l'argent est disponible en quelques secondes, presque en temps réel, sur le compte du bénéficiaire, à tout moment de la journée et tous les jours de l'année. Ils fonctionnent après avoir téléchargé l'APP proposée par les banques (ou tout autre service de paiement) et associé un numéro de téléphone mobile ou une adresse électronique. Grâce à cela, l'opération peut être réalisée en indiquant simplement le numéro de téléphone portable de la personne à qui l'on veut envoyer le paiement, qui sera réglé en quelques secondes. Les deux parties doivent être inscrites au système pour qu'il fonctionne. </a:t>
            </a:r>
            <a:r>
              <a:rPr b="1" lang="en-US" sz="2800">
                <a:solidFill>
                  <a:schemeClr val="dk1"/>
                </a:solidFill>
                <a:latin typeface="Calibri"/>
                <a:ea typeface="Calibri"/>
                <a:cs typeface="Calibri"/>
                <a:sym typeface="Calibri"/>
              </a:rPr>
              <a:t>Bizum</a:t>
            </a:r>
            <a:r>
              <a:rPr lang="en-US" sz="2800">
                <a:solidFill>
                  <a:schemeClr val="dk1"/>
                </a:solidFill>
                <a:latin typeface="Calibri"/>
                <a:ea typeface="Calibri"/>
                <a:cs typeface="Calibri"/>
                <a:sym typeface="Calibri"/>
              </a:rPr>
              <a:t> est un exemple de ce service.</a:t>
            </a:r>
            <a:endParaRPr sz="2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sz="2800" u="sng">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pic>
        <p:nvPicPr>
          <p:cNvPr descr="Texto&#10;&#10;Descripción generada automáticamente con confianza media" id="148" name="Google Shape;148;p15"/>
          <p:cNvPicPr preferRelativeResize="0"/>
          <p:nvPr/>
        </p:nvPicPr>
        <p:blipFill rotWithShape="1">
          <a:blip r:embed="rId3">
            <a:alphaModFix/>
          </a:blip>
          <a:srcRect b="0" l="0" r="0" t="0"/>
          <a:stretch/>
        </p:blipFill>
        <p:spPr>
          <a:xfrm>
            <a:off x="11887200" y="3952875"/>
            <a:ext cx="4876800" cy="23812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6"/>
          <p:cNvSpPr txBox="1"/>
          <p:nvPr/>
        </p:nvSpPr>
        <p:spPr>
          <a:xfrm>
            <a:off x="1447800" y="1573291"/>
            <a:ext cx="11811000"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chemeClr val="dk1"/>
                </a:solidFill>
                <a:latin typeface="Calibri"/>
                <a:ea typeface="Calibri"/>
                <a:cs typeface="Calibri"/>
                <a:sym typeface="Calibri"/>
              </a:rPr>
              <a:t>5.</a:t>
            </a:r>
            <a:r>
              <a:rPr b="1" i="0" lang="en-US" sz="4400" u="none" cap="none" strike="noStrike">
                <a:solidFill>
                  <a:srgbClr val="343433"/>
                </a:solidFill>
                <a:latin typeface="Calibri"/>
                <a:ea typeface="Calibri"/>
                <a:cs typeface="Calibri"/>
                <a:sym typeface="Calibri"/>
              </a:rPr>
              <a:t> </a:t>
            </a:r>
            <a:r>
              <a:rPr b="1" lang="en-US" sz="4400">
                <a:solidFill>
                  <a:srgbClr val="343433"/>
                </a:solidFill>
                <a:latin typeface="Calibri"/>
                <a:ea typeface="Calibri"/>
                <a:cs typeface="Calibri"/>
                <a:sym typeface="Calibri"/>
              </a:rPr>
              <a:t>Comment payer avec votre téléphone portable</a:t>
            </a:r>
            <a:endParaRPr b="1" i="0" sz="4400" u="none" cap="none" strike="noStrike">
              <a:solidFill>
                <a:schemeClr val="dk1"/>
              </a:solidFill>
              <a:latin typeface="Calibri"/>
              <a:ea typeface="Calibri"/>
              <a:cs typeface="Calibri"/>
              <a:sym typeface="Calibri"/>
            </a:endParaRPr>
          </a:p>
        </p:txBody>
      </p:sp>
      <p:sp>
        <p:nvSpPr>
          <p:cNvPr id="154" name="Google Shape;154;p16"/>
          <p:cNvSpPr txBox="1"/>
          <p:nvPr/>
        </p:nvSpPr>
        <p:spPr>
          <a:xfrm>
            <a:off x="1524000" y="2562880"/>
            <a:ext cx="15087600" cy="224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lang="en-US" sz="2800" u="sng">
                <a:solidFill>
                  <a:schemeClr val="dk1"/>
                </a:solidFill>
                <a:latin typeface="Calibri"/>
                <a:ea typeface="Calibri"/>
                <a:cs typeface="Calibri"/>
                <a:sym typeface="Calibri"/>
              </a:rPr>
              <a:t>PayPal : </a:t>
            </a:r>
            <a:r>
              <a:rPr lang="en-US" sz="2800">
                <a:solidFill>
                  <a:schemeClr val="dk1"/>
                </a:solidFill>
                <a:latin typeface="Calibri"/>
                <a:ea typeface="Calibri"/>
                <a:cs typeface="Calibri"/>
                <a:sym typeface="Calibri"/>
              </a:rPr>
              <a:t>Basé sur un système de comptes e-mail. Pour cela vous devez associer une carte de crédit à votre compte PayPal, lorsque vous voulez payer, il suffit de vous connecter avec votre email et votre mot de passe, de cette façon vous n'avez pas à saisir vos données financières.</a:t>
            </a:r>
            <a:endParaRPr b="0" i="0" sz="2800"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pic>
        <p:nvPicPr>
          <p:cNvPr descr="Logotipo&#10;&#10;Descripción generada automáticamente" id="155" name="Google Shape;155;p16"/>
          <p:cNvPicPr preferRelativeResize="0"/>
          <p:nvPr/>
        </p:nvPicPr>
        <p:blipFill rotWithShape="1">
          <a:blip r:embed="rId3">
            <a:alphaModFix/>
          </a:blip>
          <a:srcRect b="0" l="0" r="0" t="0"/>
          <a:stretch/>
        </p:blipFill>
        <p:spPr>
          <a:xfrm>
            <a:off x="5791200" y="4809649"/>
            <a:ext cx="6705600" cy="1752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7"/>
          <p:cNvSpPr txBox="1"/>
          <p:nvPr/>
        </p:nvSpPr>
        <p:spPr>
          <a:xfrm>
            <a:off x="1447800" y="966691"/>
            <a:ext cx="11811000" cy="144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chemeClr val="dk1"/>
                </a:solidFill>
                <a:latin typeface="Calibri"/>
                <a:ea typeface="Calibri"/>
                <a:cs typeface="Calibri"/>
                <a:sym typeface="Calibri"/>
              </a:rPr>
              <a:t>6.</a:t>
            </a:r>
            <a:r>
              <a:rPr b="1" i="0" lang="en-US" sz="4400" u="none" cap="none" strike="noStrike">
                <a:solidFill>
                  <a:srgbClr val="343433"/>
                </a:solidFill>
                <a:latin typeface="Calibri"/>
                <a:ea typeface="Calibri"/>
                <a:cs typeface="Calibri"/>
                <a:sym typeface="Calibri"/>
              </a:rPr>
              <a:t> </a:t>
            </a:r>
            <a:r>
              <a:rPr b="1" lang="en-US" sz="4400">
                <a:solidFill>
                  <a:srgbClr val="343433"/>
                </a:solidFill>
                <a:latin typeface="Calibri"/>
                <a:ea typeface="Calibri"/>
                <a:cs typeface="Calibri"/>
                <a:sym typeface="Calibri"/>
              </a:rPr>
              <a:t>Qu'est-ce qu'un distributeur automatique de billets ?</a:t>
            </a:r>
            <a:endParaRPr b="1" i="0" sz="4400" u="none" cap="none" strike="noStrike">
              <a:solidFill>
                <a:schemeClr val="dk1"/>
              </a:solidFill>
              <a:latin typeface="Calibri"/>
              <a:ea typeface="Calibri"/>
              <a:cs typeface="Calibri"/>
              <a:sym typeface="Calibri"/>
            </a:endParaRPr>
          </a:p>
        </p:txBody>
      </p:sp>
      <p:sp>
        <p:nvSpPr>
          <p:cNvPr id="161" name="Google Shape;161;p17"/>
          <p:cNvSpPr txBox="1"/>
          <p:nvPr/>
        </p:nvSpPr>
        <p:spPr>
          <a:xfrm>
            <a:off x="1447800" y="2413605"/>
            <a:ext cx="9296400" cy="7419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La principale fonction du distributeur automatique de billets est de permettre un accès immédiat à des liquidités 24 heures sur 24. Il est utilisé avec un livret d'épargne, une carte de débit ou de crédit. Vous pouvez également utiliser le DAB pour consulter vos comptes et leurs soldes, effectuer des dépôts, des virements, acheter des billets pour des événements, recharger des cartes de paiement de téléphone et de transport, etc.</a:t>
            </a:r>
            <a:endParaRPr sz="2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Il est important que vous teniez compte des frais qui peuvent vous être facturés si vous utilisez un distributeur automatique de billets d'une autre banque ou appartenant à un autre réseau de distributeurs automatiques de billets, ou si vous retirez de l'argent à crédit au lieu de le débiter de votre compte courant.</a:t>
            </a:r>
            <a:endParaRPr sz="2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sz="2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pic>
        <p:nvPicPr>
          <p:cNvPr descr="Interfaz de usuario gráfica&#10;&#10;Descripción generada automáticamente" id="162" name="Google Shape;162;p17"/>
          <p:cNvPicPr preferRelativeResize="0"/>
          <p:nvPr/>
        </p:nvPicPr>
        <p:blipFill rotWithShape="1">
          <a:blip r:embed="rId3">
            <a:alphaModFix/>
          </a:blip>
          <a:srcRect b="0" l="0" r="0" t="0"/>
          <a:stretch/>
        </p:blipFill>
        <p:spPr>
          <a:xfrm>
            <a:off x="11963400" y="2564537"/>
            <a:ext cx="5467131" cy="410462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8"/>
          <p:cNvSpPr txBox="1"/>
          <p:nvPr/>
        </p:nvSpPr>
        <p:spPr>
          <a:xfrm>
            <a:off x="1447800" y="1573291"/>
            <a:ext cx="12725400" cy="144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chemeClr val="dk1"/>
                </a:solidFill>
                <a:latin typeface="Calibri"/>
                <a:ea typeface="Calibri"/>
                <a:cs typeface="Calibri"/>
                <a:sym typeface="Calibri"/>
              </a:rPr>
              <a:t>7.</a:t>
            </a:r>
            <a:r>
              <a:rPr b="1" i="0" lang="en-US" sz="4400" u="none" cap="none" strike="noStrike">
                <a:solidFill>
                  <a:srgbClr val="343433"/>
                </a:solidFill>
                <a:latin typeface="Calibri"/>
                <a:ea typeface="Calibri"/>
                <a:cs typeface="Calibri"/>
                <a:sym typeface="Calibri"/>
              </a:rPr>
              <a:t> </a:t>
            </a:r>
            <a:r>
              <a:rPr b="1" lang="en-US" sz="4400">
                <a:solidFill>
                  <a:srgbClr val="343433"/>
                </a:solidFill>
                <a:latin typeface="Calibri"/>
                <a:ea typeface="Calibri"/>
                <a:cs typeface="Calibri"/>
                <a:sym typeface="Calibri"/>
              </a:rPr>
              <a:t>À quoi sert une domiciliation et quand est-elle utilisée ?</a:t>
            </a:r>
            <a:endParaRPr b="1" i="0" sz="4400" u="none" cap="none" strike="noStrike">
              <a:solidFill>
                <a:schemeClr val="dk1"/>
              </a:solidFill>
              <a:latin typeface="Calibri"/>
              <a:ea typeface="Calibri"/>
              <a:cs typeface="Calibri"/>
              <a:sym typeface="Calibri"/>
            </a:endParaRPr>
          </a:p>
        </p:txBody>
      </p:sp>
      <p:sp>
        <p:nvSpPr>
          <p:cNvPr id="168" name="Google Shape;168;p18"/>
          <p:cNvSpPr txBox="1"/>
          <p:nvPr/>
        </p:nvSpPr>
        <p:spPr>
          <a:xfrm>
            <a:off x="1447800" y="3422230"/>
            <a:ext cx="7086600" cy="4402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lang="en-US" sz="2800">
                <a:solidFill>
                  <a:schemeClr val="dk1"/>
                </a:solidFill>
                <a:latin typeface="Calibri"/>
                <a:ea typeface="Calibri"/>
                <a:cs typeface="Calibri"/>
                <a:sym typeface="Calibri"/>
              </a:rPr>
              <a:t>La domiciliation est un mode de paiement par lequel on demande à la banque de s'occuper des factures que l'on va recevoir périodiquement. Elle est généralement utilisée pour le paiement de services récurrents, tels que les frais de scolarité, l'électricité, l'eau, le téléphone, les loisirs, etc.</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pic>
        <p:nvPicPr>
          <p:cNvPr descr="Imagen que contiene Gráfico&#10;&#10;Descripción generada automáticamente" id="169" name="Google Shape;169;p18"/>
          <p:cNvPicPr preferRelativeResize="0"/>
          <p:nvPr/>
        </p:nvPicPr>
        <p:blipFill rotWithShape="1">
          <a:blip r:embed="rId3">
            <a:alphaModFix/>
          </a:blip>
          <a:srcRect b="0" l="0" r="0" t="0"/>
          <a:stretch/>
        </p:blipFill>
        <p:spPr>
          <a:xfrm>
            <a:off x="9829800" y="2554597"/>
            <a:ext cx="6706599" cy="440120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9"/>
          <p:cNvSpPr txBox="1"/>
          <p:nvPr/>
        </p:nvSpPr>
        <p:spPr>
          <a:xfrm>
            <a:off x="1447800" y="1573291"/>
            <a:ext cx="12725400"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chemeClr val="dk1"/>
                </a:solidFill>
                <a:latin typeface="Calibri"/>
                <a:ea typeface="Calibri"/>
                <a:cs typeface="Calibri"/>
                <a:sym typeface="Calibri"/>
              </a:rPr>
              <a:t>8.</a:t>
            </a:r>
            <a:r>
              <a:rPr b="1" i="0" lang="en-US" sz="4400" u="none" cap="none" strike="noStrike">
                <a:solidFill>
                  <a:srgbClr val="343433"/>
                </a:solidFill>
                <a:latin typeface="Calibri"/>
                <a:ea typeface="Calibri"/>
                <a:cs typeface="Calibri"/>
                <a:sym typeface="Calibri"/>
              </a:rPr>
              <a:t> </a:t>
            </a:r>
            <a:r>
              <a:rPr b="1" lang="en-US" sz="4400">
                <a:solidFill>
                  <a:srgbClr val="343433"/>
                </a:solidFill>
                <a:latin typeface="Calibri"/>
                <a:ea typeface="Calibri"/>
                <a:cs typeface="Calibri"/>
                <a:sym typeface="Calibri"/>
              </a:rPr>
              <a:t>Qu'est-ce qu'un virement bancaire ?</a:t>
            </a:r>
            <a:endParaRPr b="1" i="0" sz="4400" u="none" cap="none" strike="noStrike">
              <a:solidFill>
                <a:schemeClr val="dk1"/>
              </a:solidFill>
              <a:latin typeface="Calibri"/>
              <a:ea typeface="Calibri"/>
              <a:cs typeface="Calibri"/>
              <a:sym typeface="Calibri"/>
            </a:endParaRPr>
          </a:p>
        </p:txBody>
      </p:sp>
      <p:sp>
        <p:nvSpPr>
          <p:cNvPr id="175" name="Google Shape;175;p19"/>
          <p:cNvSpPr txBox="1"/>
          <p:nvPr/>
        </p:nvSpPr>
        <p:spPr>
          <a:xfrm>
            <a:off x="1524000" y="2562880"/>
            <a:ext cx="7315200" cy="7419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Il s'agit de transactions qui se produisent lorsqu'une personne donne l'ordre à sa banque de retirer de l'argent de son compte et de le déposer sur le compte d'une autre personne dans la même banque ou dans une banque différente. La grande différence avec une domiciliation bancaire est que les virements sont des paiements ponctuels et non des paiements réguliers. Vous pouvez effectuer un virement, par exemple, pour payer les frais d'inscription à un cours. Vous pouvez aussi recevoir un virement comme cadeau de mariage. Chaque banque facture des frais différents pour effectuer un virement.</a:t>
            </a:r>
            <a:endParaRPr sz="2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pic>
        <p:nvPicPr>
          <p:cNvPr descr="Interfaz de usuario gráfica&#10;&#10;Descripción generada automáticamente con confianza media" id="176" name="Google Shape;176;p19"/>
          <p:cNvPicPr preferRelativeResize="0"/>
          <p:nvPr/>
        </p:nvPicPr>
        <p:blipFill rotWithShape="1">
          <a:blip r:embed="rId3">
            <a:alphaModFix/>
          </a:blip>
          <a:srcRect b="0" l="0" r="0" t="0"/>
          <a:stretch/>
        </p:blipFill>
        <p:spPr>
          <a:xfrm>
            <a:off x="9601200" y="2562880"/>
            <a:ext cx="7315200" cy="4800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 name="Shape 29"/>
        <p:cNvGrpSpPr/>
        <p:nvPr/>
      </p:nvGrpSpPr>
      <p:grpSpPr>
        <a:xfrm>
          <a:off x="0" y="0"/>
          <a:ext cx="0" cy="0"/>
          <a:chOff x="0" y="0"/>
          <a:chExt cx="0" cy="0"/>
        </a:xfrm>
      </p:grpSpPr>
      <p:sp>
        <p:nvSpPr>
          <p:cNvPr id="30" name="Google Shape;30;p2"/>
          <p:cNvSpPr txBox="1"/>
          <p:nvPr/>
        </p:nvSpPr>
        <p:spPr>
          <a:xfrm>
            <a:off x="1524000" y="1503549"/>
            <a:ext cx="9462656"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lang="en-US" sz="4400">
                <a:solidFill>
                  <a:schemeClr val="dk1"/>
                </a:solidFill>
                <a:latin typeface="Calibri"/>
                <a:ea typeface="Calibri"/>
                <a:cs typeface="Calibri"/>
                <a:sym typeface="Calibri"/>
              </a:rPr>
              <a:t>Objectifs et buts</a:t>
            </a:r>
            <a:endParaRPr b="1" i="0" sz="4400" u="none" cap="none" strike="noStrike">
              <a:solidFill>
                <a:schemeClr val="dk1"/>
              </a:solidFill>
              <a:latin typeface="Calibri"/>
              <a:ea typeface="Calibri"/>
              <a:cs typeface="Calibri"/>
              <a:sym typeface="Calibri"/>
            </a:endParaRPr>
          </a:p>
        </p:txBody>
      </p:sp>
      <p:sp>
        <p:nvSpPr>
          <p:cNvPr id="31" name="Google Shape;31;p2"/>
          <p:cNvSpPr txBox="1"/>
          <p:nvPr/>
        </p:nvSpPr>
        <p:spPr>
          <a:xfrm>
            <a:off x="1524000" y="2262365"/>
            <a:ext cx="10040186" cy="52322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lang="en-US" sz="2800">
                <a:solidFill>
                  <a:schemeClr val="dk1"/>
                </a:solidFill>
                <a:latin typeface="Calibri"/>
                <a:ea typeface="Calibri"/>
                <a:cs typeface="Calibri"/>
                <a:sym typeface="Calibri"/>
              </a:rPr>
              <a:t>À la fin de ce module, vous serez en mesure de :</a:t>
            </a:r>
            <a:endParaRPr b="0" i="0" sz="2800" u="none" cap="none" strike="noStrike">
              <a:solidFill>
                <a:schemeClr val="dk1"/>
              </a:solidFill>
              <a:latin typeface="Calibri"/>
              <a:ea typeface="Calibri"/>
              <a:cs typeface="Calibri"/>
              <a:sym typeface="Calibri"/>
            </a:endParaRPr>
          </a:p>
        </p:txBody>
      </p:sp>
      <p:pic>
        <p:nvPicPr>
          <p:cNvPr id="32" name="Google Shape;32;p2"/>
          <p:cNvPicPr preferRelativeResize="0"/>
          <p:nvPr/>
        </p:nvPicPr>
        <p:blipFill rotWithShape="1">
          <a:blip r:embed="rId3">
            <a:alphaModFix/>
          </a:blip>
          <a:srcRect b="9271" l="5145" r="3270" t="9824"/>
          <a:stretch/>
        </p:blipFill>
        <p:spPr>
          <a:xfrm>
            <a:off x="10668000" y="4639192"/>
            <a:ext cx="7353671" cy="4058318"/>
          </a:xfrm>
          <a:prstGeom prst="rect">
            <a:avLst/>
          </a:prstGeom>
          <a:noFill/>
          <a:ln>
            <a:noFill/>
          </a:ln>
        </p:spPr>
      </p:pic>
      <p:pic>
        <p:nvPicPr>
          <p:cNvPr id="33" name="Google Shape;33;p2"/>
          <p:cNvPicPr preferRelativeResize="0"/>
          <p:nvPr/>
        </p:nvPicPr>
        <p:blipFill rotWithShape="1">
          <a:blip r:embed="rId4">
            <a:alphaModFix/>
          </a:blip>
          <a:srcRect b="68891" l="0" r="0" t="0"/>
          <a:stretch/>
        </p:blipFill>
        <p:spPr>
          <a:xfrm>
            <a:off x="1803952" y="3408525"/>
            <a:ext cx="370416" cy="280000"/>
          </a:xfrm>
          <a:prstGeom prst="rect">
            <a:avLst/>
          </a:prstGeom>
          <a:noFill/>
          <a:ln>
            <a:noFill/>
          </a:ln>
        </p:spPr>
      </p:pic>
      <p:pic>
        <p:nvPicPr>
          <p:cNvPr id="34" name="Google Shape;34;p2"/>
          <p:cNvPicPr preferRelativeResize="0"/>
          <p:nvPr/>
        </p:nvPicPr>
        <p:blipFill rotWithShape="1">
          <a:blip r:embed="rId4">
            <a:alphaModFix/>
          </a:blip>
          <a:srcRect b="2656" l="0" r="-2857" t="63119"/>
          <a:stretch/>
        </p:blipFill>
        <p:spPr>
          <a:xfrm>
            <a:off x="1808152" y="5522622"/>
            <a:ext cx="381000" cy="326225"/>
          </a:xfrm>
          <a:prstGeom prst="rect">
            <a:avLst/>
          </a:prstGeom>
          <a:noFill/>
          <a:ln>
            <a:noFill/>
          </a:ln>
        </p:spPr>
      </p:pic>
      <p:grpSp>
        <p:nvGrpSpPr>
          <p:cNvPr id="35" name="Google Shape;35;p2"/>
          <p:cNvGrpSpPr/>
          <p:nvPr/>
        </p:nvGrpSpPr>
        <p:grpSpPr>
          <a:xfrm>
            <a:off x="1803952" y="4227222"/>
            <a:ext cx="389419" cy="357695"/>
            <a:chOff x="10576646" y="4322694"/>
            <a:chExt cx="700954" cy="668406"/>
          </a:xfrm>
        </p:grpSpPr>
        <p:pic>
          <p:nvPicPr>
            <p:cNvPr id="36" name="Google Shape;36;p2"/>
            <p:cNvPicPr preferRelativeResize="0"/>
            <p:nvPr/>
          </p:nvPicPr>
          <p:blipFill rotWithShape="1">
            <a:blip r:embed="rId4">
              <a:alphaModFix/>
            </a:blip>
            <a:srcRect b="35829" l="-2272" r="-2857" t="29946"/>
            <a:stretch/>
          </p:blipFill>
          <p:spPr>
            <a:xfrm>
              <a:off x="10576646" y="4381500"/>
              <a:ext cx="700954" cy="609600"/>
            </a:xfrm>
            <a:prstGeom prst="rect">
              <a:avLst/>
            </a:prstGeom>
            <a:noFill/>
            <a:ln>
              <a:noFill/>
            </a:ln>
          </p:spPr>
        </p:pic>
        <p:sp>
          <p:nvSpPr>
            <p:cNvPr id="37" name="Google Shape;37;p2"/>
            <p:cNvSpPr/>
            <p:nvPr/>
          </p:nvSpPr>
          <p:spPr>
            <a:xfrm>
              <a:off x="10820400" y="4322694"/>
              <a:ext cx="228600" cy="71735"/>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8" name="Google Shape;38;p2"/>
          <p:cNvSpPr txBox="1"/>
          <p:nvPr/>
        </p:nvSpPr>
        <p:spPr>
          <a:xfrm>
            <a:off x="2687320" y="3264538"/>
            <a:ext cx="8077199" cy="523220"/>
          </a:xfrm>
          <a:prstGeom prst="rect">
            <a:avLst/>
          </a:prstGeom>
          <a:noFill/>
          <a:ln>
            <a:noFill/>
          </a:ln>
        </p:spPr>
        <p:txBody>
          <a:bodyPr anchorCtr="0" anchor="t" bIns="45700" lIns="108000" spcFirstLastPara="1" rIns="108000"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lang="en-US" sz="2800">
                <a:solidFill>
                  <a:schemeClr val="dk1"/>
                </a:solidFill>
                <a:latin typeface="Calibri"/>
                <a:ea typeface="Calibri"/>
                <a:cs typeface="Calibri"/>
                <a:sym typeface="Calibri"/>
              </a:rPr>
              <a:t>Comprendre l'importance de la monétique</a:t>
            </a:r>
            <a:r>
              <a:rPr b="1" i="0" lang="en-US" sz="2800" u="none" cap="none" strike="noStrike">
                <a:solidFill>
                  <a:schemeClr val="dk1"/>
                </a:solidFill>
                <a:latin typeface="Calibri"/>
                <a:ea typeface="Calibri"/>
                <a:cs typeface="Calibri"/>
                <a:sym typeface="Calibri"/>
              </a:rPr>
              <a:t>.</a:t>
            </a:r>
            <a:endParaRPr b="1" i="0" sz="2800" u="none" cap="none" strike="noStrike">
              <a:solidFill>
                <a:schemeClr val="dk1"/>
              </a:solidFill>
              <a:latin typeface="Calibri"/>
              <a:ea typeface="Calibri"/>
              <a:cs typeface="Calibri"/>
              <a:sym typeface="Calibri"/>
            </a:endParaRPr>
          </a:p>
        </p:txBody>
      </p:sp>
      <p:sp>
        <p:nvSpPr>
          <p:cNvPr id="39" name="Google Shape;39;p2"/>
          <p:cNvSpPr txBox="1"/>
          <p:nvPr/>
        </p:nvSpPr>
        <p:spPr>
          <a:xfrm>
            <a:off x="2667000" y="4189393"/>
            <a:ext cx="9448800" cy="954300"/>
          </a:xfrm>
          <a:prstGeom prst="rect">
            <a:avLst/>
          </a:prstGeom>
          <a:noFill/>
          <a:ln>
            <a:noFill/>
          </a:ln>
        </p:spPr>
        <p:txBody>
          <a:bodyPr anchorCtr="0" anchor="t" bIns="45700" lIns="108000" spcFirstLastPara="1" rIns="108000"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lang="en-US" sz="2800">
                <a:solidFill>
                  <a:schemeClr val="dk1"/>
                </a:solidFill>
                <a:latin typeface="Calibri"/>
                <a:ea typeface="Calibri"/>
                <a:cs typeface="Calibri"/>
                <a:sym typeface="Calibri"/>
              </a:rPr>
              <a:t>Identifier les différents types de cartes bancaires qui existent et leur fonctionnement.</a:t>
            </a:r>
            <a:endParaRPr b="1" i="0" sz="2800" u="none" cap="none" strike="noStrike">
              <a:solidFill>
                <a:schemeClr val="dk1"/>
              </a:solidFill>
              <a:latin typeface="Calibri"/>
              <a:ea typeface="Calibri"/>
              <a:cs typeface="Calibri"/>
              <a:sym typeface="Calibri"/>
            </a:endParaRPr>
          </a:p>
        </p:txBody>
      </p:sp>
      <p:pic>
        <p:nvPicPr>
          <p:cNvPr id="40" name="Google Shape;40;p2"/>
          <p:cNvPicPr preferRelativeResize="0"/>
          <p:nvPr/>
        </p:nvPicPr>
        <p:blipFill rotWithShape="1">
          <a:blip r:embed="rId4">
            <a:alphaModFix/>
          </a:blip>
          <a:srcRect b="68891" l="0" r="0" t="0"/>
          <a:stretch/>
        </p:blipFill>
        <p:spPr>
          <a:xfrm>
            <a:off x="1817204" y="6406289"/>
            <a:ext cx="370416" cy="280000"/>
          </a:xfrm>
          <a:prstGeom prst="rect">
            <a:avLst/>
          </a:prstGeom>
          <a:noFill/>
          <a:ln>
            <a:noFill/>
          </a:ln>
        </p:spPr>
      </p:pic>
      <p:sp>
        <p:nvSpPr>
          <p:cNvPr id="41" name="Google Shape;41;p2"/>
          <p:cNvSpPr txBox="1"/>
          <p:nvPr/>
        </p:nvSpPr>
        <p:spPr>
          <a:xfrm>
            <a:off x="2687320" y="6227968"/>
            <a:ext cx="8077200" cy="954300"/>
          </a:xfrm>
          <a:prstGeom prst="rect">
            <a:avLst/>
          </a:prstGeom>
          <a:noFill/>
          <a:ln>
            <a:noFill/>
          </a:ln>
        </p:spPr>
        <p:txBody>
          <a:bodyPr anchorCtr="0" anchor="t" bIns="45700" lIns="108000" spcFirstLastPara="1" rIns="108000"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alibri"/>
                <a:ea typeface="Calibri"/>
                <a:cs typeface="Calibri"/>
                <a:sym typeface="Calibri"/>
              </a:rPr>
              <a:t>Faire la distinction entre un virement bancaire et un prélèvement automatique.</a:t>
            </a:r>
            <a:endParaRPr b="1" i="0" sz="2800" u="none" cap="none" strike="noStrike">
              <a:solidFill>
                <a:schemeClr val="dk1"/>
              </a:solidFill>
              <a:latin typeface="Calibri"/>
              <a:ea typeface="Calibri"/>
              <a:cs typeface="Calibri"/>
              <a:sym typeface="Calibri"/>
            </a:endParaRPr>
          </a:p>
        </p:txBody>
      </p:sp>
      <p:sp>
        <p:nvSpPr>
          <p:cNvPr id="42" name="Google Shape;42;p2"/>
          <p:cNvSpPr txBox="1"/>
          <p:nvPr/>
        </p:nvSpPr>
        <p:spPr>
          <a:xfrm>
            <a:off x="2674068" y="5424124"/>
            <a:ext cx="9448800" cy="523220"/>
          </a:xfrm>
          <a:prstGeom prst="rect">
            <a:avLst/>
          </a:prstGeom>
          <a:noFill/>
          <a:ln>
            <a:noFill/>
          </a:ln>
        </p:spPr>
        <p:txBody>
          <a:bodyPr anchorCtr="0" anchor="t" bIns="45700" lIns="108000" spcFirstLastPara="1" rIns="108000"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lang="en-US" sz="2800">
                <a:solidFill>
                  <a:schemeClr val="dk1"/>
                </a:solidFill>
                <a:latin typeface="Calibri"/>
                <a:ea typeface="Calibri"/>
                <a:cs typeface="Calibri"/>
                <a:sym typeface="Calibri"/>
              </a:rPr>
              <a:t>Savoir comment payer avec son téléphone portable.</a:t>
            </a:r>
            <a:endParaRPr b="1" i="0" sz="28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20"/>
          <p:cNvPicPr preferRelativeResize="0"/>
          <p:nvPr/>
        </p:nvPicPr>
        <p:blipFill rotWithShape="1">
          <a:blip r:embed="rId3">
            <a:alphaModFix/>
          </a:blip>
          <a:srcRect b="8256" l="5146" r="4628" t="6200"/>
          <a:stretch/>
        </p:blipFill>
        <p:spPr>
          <a:xfrm>
            <a:off x="5674287" y="2804058"/>
            <a:ext cx="5938994" cy="3753884"/>
          </a:xfrm>
          <a:prstGeom prst="rect">
            <a:avLst/>
          </a:prstGeom>
          <a:noFill/>
          <a:ln>
            <a:noFill/>
          </a:ln>
        </p:spPr>
      </p:pic>
      <p:sp>
        <p:nvSpPr>
          <p:cNvPr id="182" name="Google Shape;182;p20"/>
          <p:cNvSpPr txBox="1"/>
          <p:nvPr/>
        </p:nvSpPr>
        <p:spPr>
          <a:xfrm>
            <a:off x="1447800" y="1573291"/>
            <a:ext cx="3581400"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lang="en-US" sz="4400">
                <a:solidFill>
                  <a:schemeClr val="dk1"/>
                </a:solidFill>
                <a:latin typeface="Calibri"/>
                <a:ea typeface="Calibri"/>
                <a:cs typeface="Calibri"/>
                <a:sym typeface="Calibri"/>
              </a:rPr>
              <a:t>Résumé</a:t>
            </a:r>
            <a:endParaRPr b="1" i="0" sz="4400" u="none" cap="none" strike="noStrike">
              <a:solidFill>
                <a:schemeClr val="dk1"/>
              </a:solidFill>
              <a:latin typeface="Calibri"/>
              <a:ea typeface="Calibri"/>
              <a:cs typeface="Calibri"/>
              <a:sym typeface="Calibri"/>
            </a:endParaRPr>
          </a:p>
        </p:txBody>
      </p:sp>
      <p:sp>
        <p:nvSpPr>
          <p:cNvPr id="183" name="Google Shape;183;p20"/>
          <p:cNvSpPr txBox="1"/>
          <p:nvPr/>
        </p:nvSpPr>
        <p:spPr>
          <a:xfrm>
            <a:off x="2214249" y="2931150"/>
            <a:ext cx="40386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lang="en-US" sz="2800">
                <a:solidFill>
                  <a:schemeClr val="dk1"/>
                </a:solidFill>
                <a:latin typeface="Calibri"/>
                <a:ea typeface="Calibri"/>
                <a:cs typeface="Calibri"/>
                <a:sym typeface="Calibri"/>
              </a:rPr>
              <a:t>Fonctions de la monnaie</a:t>
            </a:r>
            <a:endParaRPr b="1" i="0" sz="2800" u="none" cap="none" strike="noStrike">
              <a:solidFill>
                <a:schemeClr val="dk1"/>
              </a:solidFill>
              <a:latin typeface="Calibri"/>
              <a:ea typeface="Calibri"/>
              <a:cs typeface="Calibri"/>
              <a:sym typeface="Calibri"/>
            </a:endParaRPr>
          </a:p>
        </p:txBody>
      </p:sp>
      <p:sp>
        <p:nvSpPr>
          <p:cNvPr id="184" name="Google Shape;184;p20"/>
          <p:cNvSpPr txBox="1"/>
          <p:nvPr/>
        </p:nvSpPr>
        <p:spPr>
          <a:xfrm>
            <a:off x="2214256" y="3362029"/>
            <a:ext cx="3729300" cy="1816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lang="en-US" sz="2800">
                <a:solidFill>
                  <a:schemeClr val="dk1"/>
                </a:solidFill>
                <a:latin typeface="Calibri"/>
                <a:ea typeface="Calibri"/>
                <a:cs typeface="Calibri"/>
                <a:sym typeface="Calibri"/>
              </a:rPr>
              <a:t>Moyen de paiement/échange, réserve de valeur et unité de mesure.</a:t>
            </a:r>
            <a:endParaRPr b="0" i="0" sz="1400" u="none" cap="none" strike="noStrike">
              <a:solidFill>
                <a:srgbClr val="000000"/>
              </a:solidFill>
              <a:latin typeface="Arial"/>
              <a:ea typeface="Arial"/>
              <a:cs typeface="Arial"/>
              <a:sym typeface="Arial"/>
            </a:endParaRPr>
          </a:p>
        </p:txBody>
      </p:sp>
      <p:pic>
        <p:nvPicPr>
          <p:cNvPr id="185" name="Google Shape;185;p20"/>
          <p:cNvPicPr preferRelativeResize="0"/>
          <p:nvPr/>
        </p:nvPicPr>
        <p:blipFill rotWithShape="1">
          <a:blip r:embed="rId4">
            <a:alphaModFix/>
          </a:blip>
          <a:srcRect b="0" l="0" r="0" t="0"/>
          <a:stretch/>
        </p:blipFill>
        <p:spPr>
          <a:xfrm>
            <a:off x="1437968" y="2931140"/>
            <a:ext cx="638173" cy="1486244"/>
          </a:xfrm>
          <a:prstGeom prst="rect">
            <a:avLst/>
          </a:prstGeom>
          <a:noFill/>
          <a:ln>
            <a:noFill/>
          </a:ln>
        </p:spPr>
      </p:pic>
      <p:sp>
        <p:nvSpPr>
          <p:cNvPr id="186" name="Google Shape;186;p20"/>
          <p:cNvSpPr txBox="1"/>
          <p:nvPr/>
        </p:nvSpPr>
        <p:spPr>
          <a:xfrm>
            <a:off x="2214256" y="5621977"/>
            <a:ext cx="33219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lang="en-US" sz="2800">
                <a:solidFill>
                  <a:schemeClr val="dk1"/>
                </a:solidFill>
                <a:latin typeface="Calibri"/>
                <a:ea typeface="Calibri"/>
                <a:cs typeface="Calibri"/>
                <a:sym typeface="Calibri"/>
              </a:rPr>
              <a:t>Comment payer avec votre téléphone</a:t>
            </a:r>
            <a:endParaRPr b="1" i="0" sz="2800" u="none" cap="none" strike="noStrike">
              <a:solidFill>
                <a:schemeClr val="dk1"/>
              </a:solidFill>
              <a:latin typeface="Calibri"/>
              <a:ea typeface="Calibri"/>
              <a:cs typeface="Calibri"/>
              <a:sym typeface="Calibri"/>
            </a:endParaRPr>
          </a:p>
        </p:txBody>
      </p:sp>
      <p:sp>
        <p:nvSpPr>
          <p:cNvPr id="187" name="Google Shape;187;p20"/>
          <p:cNvSpPr txBox="1"/>
          <p:nvPr/>
        </p:nvSpPr>
        <p:spPr>
          <a:xfrm>
            <a:off x="2195406" y="6576084"/>
            <a:ext cx="3338400" cy="13854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lang="en-US" sz="2800">
                <a:solidFill>
                  <a:schemeClr val="dk1"/>
                </a:solidFill>
                <a:latin typeface="Calibri"/>
                <a:ea typeface="Calibri"/>
                <a:cs typeface="Calibri"/>
                <a:sym typeface="Calibri"/>
              </a:rPr>
              <a:t>NFC, paiement instantané (tel que Bizum) et PayPal.</a:t>
            </a:r>
            <a:endParaRPr b="0" i="0" sz="2400" u="none" cap="none" strike="noStrike">
              <a:solidFill>
                <a:schemeClr val="dk1"/>
              </a:solidFill>
              <a:latin typeface="Helvetica Neue"/>
              <a:ea typeface="Helvetica Neue"/>
              <a:cs typeface="Helvetica Neue"/>
              <a:sym typeface="Helvetica Neue"/>
            </a:endParaRPr>
          </a:p>
        </p:txBody>
      </p:sp>
      <p:pic>
        <p:nvPicPr>
          <p:cNvPr id="188" name="Google Shape;188;p20"/>
          <p:cNvPicPr preferRelativeResize="0"/>
          <p:nvPr/>
        </p:nvPicPr>
        <p:blipFill rotWithShape="1">
          <a:blip r:embed="rId4">
            <a:alphaModFix/>
          </a:blip>
          <a:srcRect b="0" l="0" r="0" t="0"/>
          <a:stretch/>
        </p:blipFill>
        <p:spPr>
          <a:xfrm>
            <a:off x="1437968" y="5621977"/>
            <a:ext cx="638173" cy="1486244"/>
          </a:xfrm>
          <a:prstGeom prst="rect">
            <a:avLst/>
          </a:prstGeom>
          <a:noFill/>
          <a:ln>
            <a:noFill/>
          </a:ln>
        </p:spPr>
      </p:pic>
      <p:sp>
        <p:nvSpPr>
          <p:cNvPr id="189" name="Google Shape;189;p20"/>
          <p:cNvSpPr txBox="1"/>
          <p:nvPr/>
        </p:nvSpPr>
        <p:spPr>
          <a:xfrm>
            <a:off x="13106400" y="2957451"/>
            <a:ext cx="40386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lang="en-US" sz="2800">
                <a:solidFill>
                  <a:schemeClr val="dk1"/>
                </a:solidFill>
                <a:latin typeface="Calibri"/>
                <a:ea typeface="Calibri"/>
                <a:cs typeface="Calibri"/>
                <a:sym typeface="Calibri"/>
              </a:rPr>
              <a:t>Types de cartes bancaires</a:t>
            </a:r>
            <a:endParaRPr b="1" i="0" sz="2800" u="none" cap="none" strike="noStrike">
              <a:solidFill>
                <a:schemeClr val="dk1"/>
              </a:solidFill>
              <a:latin typeface="Calibri"/>
              <a:ea typeface="Calibri"/>
              <a:cs typeface="Calibri"/>
              <a:sym typeface="Calibri"/>
            </a:endParaRPr>
          </a:p>
        </p:txBody>
      </p:sp>
      <p:sp>
        <p:nvSpPr>
          <p:cNvPr id="190" name="Google Shape;190;p20"/>
          <p:cNvSpPr txBox="1"/>
          <p:nvPr/>
        </p:nvSpPr>
        <p:spPr>
          <a:xfrm>
            <a:off x="13106399" y="3388340"/>
            <a:ext cx="4038600" cy="13854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lang="en-US" sz="2800">
                <a:solidFill>
                  <a:schemeClr val="dk1"/>
                </a:solidFill>
                <a:latin typeface="Calibri"/>
                <a:ea typeface="Calibri"/>
                <a:cs typeface="Calibri"/>
                <a:sym typeface="Calibri"/>
              </a:rPr>
              <a:t>Débit, crédit, revolving, prépayé, virtuel et sans contact.</a:t>
            </a:r>
            <a:endParaRPr b="0" i="0" sz="2400" u="none" cap="none" strike="noStrike">
              <a:solidFill>
                <a:schemeClr val="dk1"/>
              </a:solidFill>
              <a:latin typeface="Helvetica Neue"/>
              <a:ea typeface="Helvetica Neue"/>
              <a:cs typeface="Helvetica Neue"/>
              <a:sym typeface="Helvetica Neue"/>
            </a:endParaRPr>
          </a:p>
        </p:txBody>
      </p:sp>
      <p:pic>
        <p:nvPicPr>
          <p:cNvPr id="191" name="Google Shape;191;p20"/>
          <p:cNvPicPr preferRelativeResize="0"/>
          <p:nvPr/>
        </p:nvPicPr>
        <p:blipFill rotWithShape="1">
          <a:blip r:embed="rId4">
            <a:alphaModFix/>
          </a:blip>
          <a:srcRect b="0" l="0" r="0" t="0"/>
          <a:stretch/>
        </p:blipFill>
        <p:spPr>
          <a:xfrm>
            <a:off x="12330111" y="2957451"/>
            <a:ext cx="638173" cy="1486244"/>
          </a:xfrm>
          <a:prstGeom prst="rect">
            <a:avLst/>
          </a:prstGeom>
          <a:noFill/>
          <a:ln>
            <a:noFill/>
          </a:ln>
        </p:spPr>
      </p:pic>
      <p:sp>
        <p:nvSpPr>
          <p:cNvPr id="192" name="Google Shape;192;p20"/>
          <p:cNvSpPr txBox="1"/>
          <p:nvPr/>
        </p:nvSpPr>
        <p:spPr>
          <a:xfrm>
            <a:off x="13106400" y="5495602"/>
            <a:ext cx="37437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lang="en-US" sz="2800">
                <a:solidFill>
                  <a:schemeClr val="dk1"/>
                </a:solidFill>
                <a:latin typeface="Calibri"/>
                <a:ea typeface="Calibri"/>
                <a:cs typeface="Calibri"/>
                <a:sym typeface="Calibri"/>
              </a:rPr>
              <a:t>Le distributeur automatique de billets</a:t>
            </a:r>
            <a:endParaRPr b="1" i="0" sz="2800" u="none" cap="none" strike="noStrike">
              <a:solidFill>
                <a:schemeClr val="dk1"/>
              </a:solidFill>
              <a:latin typeface="Calibri"/>
              <a:ea typeface="Calibri"/>
              <a:cs typeface="Calibri"/>
              <a:sym typeface="Calibri"/>
            </a:endParaRPr>
          </a:p>
        </p:txBody>
      </p:sp>
      <p:sp>
        <p:nvSpPr>
          <p:cNvPr id="193" name="Google Shape;193;p20"/>
          <p:cNvSpPr txBox="1"/>
          <p:nvPr/>
        </p:nvSpPr>
        <p:spPr>
          <a:xfrm>
            <a:off x="13106400" y="6323525"/>
            <a:ext cx="5016000" cy="22473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lang="en-US" sz="2800">
                <a:solidFill>
                  <a:schemeClr val="dk1"/>
                </a:solidFill>
                <a:latin typeface="Calibri"/>
                <a:ea typeface="Calibri"/>
                <a:cs typeface="Calibri"/>
                <a:sym typeface="Calibri"/>
              </a:rPr>
              <a:t>Permet un accès immédiat à l'argent liquide 24 heures sur 24 et 7 jours sur 7 par le biais d'un livret d'épargne, d'une carte de débit ou de crédit.</a:t>
            </a:r>
            <a:endParaRPr b="0" i="0" sz="1400" u="none" cap="none" strike="noStrike">
              <a:solidFill>
                <a:srgbClr val="000000"/>
              </a:solidFill>
              <a:latin typeface="Arial"/>
              <a:ea typeface="Arial"/>
              <a:cs typeface="Arial"/>
              <a:sym typeface="Arial"/>
            </a:endParaRPr>
          </a:p>
        </p:txBody>
      </p:sp>
      <p:pic>
        <p:nvPicPr>
          <p:cNvPr id="194" name="Google Shape;194;p20"/>
          <p:cNvPicPr preferRelativeResize="0"/>
          <p:nvPr/>
        </p:nvPicPr>
        <p:blipFill rotWithShape="1">
          <a:blip r:embed="rId4">
            <a:alphaModFix/>
          </a:blip>
          <a:srcRect b="0" l="0" r="0" t="0"/>
          <a:stretch/>
        </p:blipFill>
        <p:spPr>
          <a:xfrm>
            <a:off x="12330111" y="5621977"/>
            <a:ext cx="638173" cy="148624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1"/>
          <p:cNvSpPr txBox="1"/>
          <p:nvPr/>
        </p:nvSpPr>
        <p:spPr>
          <a:xfrm>
            <a:off x="6221361" y="5176684"/>
            <a:ext cx="5410200" cy="1323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AC709"/>
              </a:buClr>
              <a:buSzPts val="8000"/>
              <a:buFont typeface="Calibri"/>
              <a:buNone/>
            </a:pPr>
            <a:r>
              <a:rPr b="1" lang="en-US" sz="8000">
                <a:solidFill>
                  <a:srgbClr val="FAC709"/>
                </a:solidFill>
                <a:latin typeface="Calibri"/>
                <a:ea typeface="Calibri"/>
                <a:cs typeface="Calibri"/>
                <a:sym typeface="Calibri"/>
              </a:rPr>
              <a:t>Merci ! </a:t>
            </a:r>
            <a:endParaRPr b="1" i="0" sz="8000" u="none" cap="none" strike="noStrike">
              <a:solidFill>
                <a:srgbClr val="FAC709"/>
              </a:solidFill>
              <a:latin typeface="Calibri"/>
              <a:ea typeface="Calibri"/>
              <a:cs typeface="Calibri"/>
              <a:sym typeface="Calibri"/>
            </a:endParaRPr>
          </a:p>
        </p:txBody>
      </p:sp>
      <p:sp>
        <p:nvSpPr>
          <p:cNvPr id="200" name="Google Shape;200;p21"/>
          <p:cNvSpPr txBox="1"/>
          <p:nvPr/>
        </p:nvSpPr>
        <p:spPr>
          <a:xfrm>
            <a:off x="4343400" y="6853084"/>
            <a:ext cx="9166200" cy="1459800"/>
          </a:xfrm>
          <a:prstGeom prst="rect">
            <a:avLst/>
          </a:prstGeom>
          <a:noFill/>
          <a:ln>
            <a:noFill/>
          </a:ln>
        </p:spPr>
        <p:txBody>
          <a:bodyPr anchorCtr="0" anchor="t" bIns="45700" lIns="91425" spcFirstLastPara="1" rIns="91425" wrap="square" tIns="45700">
            <a:spAutoFit/>
          </a:bodyPr>
          <a:lstStyle/>
          <a:p>
            <a:pPr indent="0" lvl="0" marL="12700" marR="0" rtl="0" algn="ctr">
              <a:lnSpc>
                <a:spcPct val="100000"/>
              </a:lnSpc>
              <a:spcBef>
                <a:spcPts val="0"/>
              </a:spcBef>
              <a:spcAft>
                <a:spcPts val="0"/>
              </a:spcAft>
              <a:buClr>
                <a:srgbClr val="000000"/>
              </a:buClr>
              <a:buSzPts val="4400"/>
              <a:buFont typeface="Arial"/>
              <a:buNone/>
            </a:pPr>
            <a:r>
              <a:rPr b="1" i="0" lang="en-US" sz="4400" u="none" cap="none" strike="noStrike">
                <a:solidFill>
                  <a:schemeClr val="dk1"/>
                </a:solidFill>
                <a:latin typeface="Calibri"/>
                <a:ea typeface="Calibri"/>
                <a:cs typeface="Calibri"/>
                <a:sym typeface="Calibri"/>
              </a:rPr>
              <a:t>Part</a:t>
            </a:r>
            <a:r>
              <a:rPr b="1" lang="en-US" sz="4400">
                <a:solidFill>
                  <a:schemeClr val="dk1"/>
                </a:solidFill>
                <a:latin typeface="Calibri"/>
                <a:ea typeface="Calibri"/>
                <a:cs typeface="Calibri"/>
                <a:sym typeface="Calibri"/>
              </a:rPr>
              <a:t>enaire </a:t>
            </a:r>
            <a:r>
              <a:rPr b="1" i="0" lang="en-US" sz="4400" u="none" cap="none" strike="noStrike">
                <a:solidFill>
                  <a:schemeClr val="dk1"/>
                </a:solidFill>
                <a:latin typeface="Calibri"/>
                <a:ea typeface="Calibri"/>
                <a:cs typeface="Calibri"/>
                <a:sym typeface="Calibri"/>
              </a:rPr>
              <a:t>: Universit</a:t>
            </a:r>
            <a:r>
              <a:rPr b="1" lang="en-US" sz="4400">
                <a:solidFill>
                  <a:schemeClr val="dk1"/>
                </a:solidFill>
                <a:latin typeface="Calibri"/>
                <a:ea typeface="Calibri"/>
                <a:cs typeface="Calibri"/>
                <a:sym typeface="Calibri"/>
              </a:rPr>
              <a:t>é de</a:t>
            </a:r>
            <a:r>
              <a:rPr b="1" i="0" lang="en-US" sz="4400" u="none" cap="none" strike="noStrike">
                <a:solidFill>
                  <a:schemeClr val="dk1"/>
                </a:solidFill>
                <a:latin typeface="Calibri"/>
                <a:ea typeface="Calibri"/>
                <a:cs typeface="Calibri"/>
                <a:sym typeface="Calibri"/>
              </a:rPr>
              <a:t> Malaga</a:t>
            </a:r>
            <a:endParaRPr b="1" i="0" sz="4400" u="none" cap="none" strike="noStrike">
              <a:solidFill>
                <a:schemeClr val="dk1"/>
              </a:solidFill>
              <a:latin typeface="Calibri"/>
              <a:ea typeface="Calibri"/>
              <a:cs typeface="Calibri"/>
              <a:sym typeface="Calibri"/>
            </a:endParaRPr>
          </a:p>
          <a:p>
            <a:pPr indent="0" lvl="0" marL="12700" marR="0" rtl="0" algn="ctr">
              <a:lnSpc>
                <a:spcPct val="100000"/>
              </a:lnSpc>
              <a:spcBef>
                <a:spcPts val="100"/>
              </a:spcBef>
              <a:spcAft>
                <a:spcPts val="0"/>
              </a:spcAft>
              <a:buClr>
                <a:srgbClr val="000000"/>
              </a:buClr>
              <a:buSzPts val="4400"/>
              <a:buFont typeface="Arial"/>
              <a:buNone/>
            </a:pPr>
            <a:r>
              <a:t/>
            </a:r>
            <a:endParaRPr b="1" i="0" sz="4400" u="none" cap="none" strike="noStrike">
              <a:solidFill>
                <a:schemeClr val="dk1"/>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
        <p:nvSpPr>
          <p:cNvPr id="47" name="Google Shape;47;p3"/>
          <p:cNvSpPr txBox="1"/>
          <p:nvPr/>
        </p:nvSpPr>
        <p:spPr>
          <a:xfrm>
            <a:off x="1524000" y="778642"/>
            <a:ext cx="9462656"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chemeClr val="dk1"/>
                </a:solidFill>
                <a:latin typeface="Calibri"/>
                <a:ea typeface="Calibri"/>
                <a:cs typeface="Calibri"/>
                <a:sym typeface="Calibri"/>
              </a:rPr>
              <a:t>Index</a:t>
            </a:r>
            <a:endParaRPr b="1" i="0" sz="4400" u="none" cap="none" strike="noStrike">
              <a:solidFill>
                <a:schemeClr val="dk1"/>
              </a:solidFill>
              <a:latin typeface="Calibri"/>
              <a:ea typeface="Calibri"/>
              <a:cs typeface="Calibri"/>
              <a:sym typeface="Calibri"/>
            </a:endParaRPr>
          </a:p>
        </p:txBody>
      </p:sp>
      <p:pic>
        <p:nvPicPr>
          <p:cNvPr id="48" name="Google Shape;48;p3"/>
          <p:cNvPicPr preferRelativeResize="0"/>
          <p:nvPr/>
        </p:nvPicPr>
        <p:blipFill rotWithShape="1">
          <a:blip r:embed="rId3">
            <a:alphaModFix/>
          </a:blip>
          <a:srcRect b="0" l="0" r="0" t="0"/>
          <a:stretch/>
        </p:blipFill>
        <p:spPr>
          <a:xfrm>
            <a:off x="11538278" y="4229100"/>
            <a:ext cx="6749722" cy="4499814"/>
          </a:xfrm>
          <a:prstGeom prst="rect">
            <a:avLst/>
          </a:prstGeom>
          <a:noFill/>
          <a:ln>
            <a:noFill/>
          </a:ln>
        </p:spPr>
      </p:pic>
      <p:pic>
        <p:nvPicPr>
          <p:cNvPr id="49" name="Google Shape;49;p3"/>
          <p:cNvPicPr preferRelativeResize="0"/>
          <p:nvPr/>
        </p:nvPicPr>
        <p:blipFill rotWithShape="1">
          <a:blip r:embed="rId4">
            <a:alphaModFix/>
          </a:blip>
          <a:srcRect b="68891" l="0" r="0" t="0"/>
          <a:stretch/>
        </p:blipFill>
        <p:spPr>
          <a:xfrm>
            <a:off x="1416415" y="2049973"/>
            <a:ext cx="370416" cy="280000"/>
          </a:xfrm>
          <a:prstGeom prst="rect">
            <a:avLst/>
          </a:prstGeom>
          <a:noFill/>
          <a:ln>
            <a:noFill/>
          </a:ln>
        </p:spPr>
      </p:pic>
      <p:pic>
        <p:nvPicPr>
          <p:cNvPr id="50" name="Google Shape;50;p3"/>
          <p:cNvPicPr preferRelativeResize="0"/>
          <p:nvPr/>
        </p:nvPicPr>
        <p:blipFill rotWithShape="1">
          <a:blip r:embed="rId4">
            <a:alphaModFix/>
          </a:blip>
          <a:srcRect b="2656" l="0" r="-2857" t="63119"/>
          <a:stretch/>
        </p:blipFill>
        <p:spPr>
          <a:xfrm>
            <a:off x="1392686" y="3702458"/>
            <a:ext cx="381000" cy="326225"/>
          </a:xfrm>
          <a:prstGeom prst="rect">
            <a:avLst/>
          </a:prstGeom>
          <a:noFill/>
          <a:ln>
            <a:noFill/>
          </a:ln>
        </p:spPr>
      </p:pic>
      <p:grpSp>
        <p:nvGrpSpPr>
          <p:cNvPr id="51" name="Google Shape;51;p3"/>
          <p:cNvGrpSpPr/>
          <p:nvPr/>
        </p:nvGrpSpPr>
        <p:grpSpPr>
          <a:xfrm>
            <a:off x="1397412" y="2697650"/>
            <a:ext cx="389419" cy="357695"/>
            <a:chOff x="10576646" y="4322694"/>
            <a:chExt cx="700954" cy="668406"/>
          </a:xfrm>
        </p:grpSpPr>
        <p:pic>
          <p:nvPicPr>
            <p:cNvPr id="52" name="Google Shape;52;p3"/>
            <p:cNvPicPr preferRelativeResize="0"/>
            <p:nvPr/>
          </p:nvPicPr>
          <p:blipFill rotWithShape="1">
            <a:blip r:embed="rId4">
              <a:alphaModFix/>
            </a:blip>
            <a:srcRect b="35829" l="-2272" r="-2857" t="29946"/>
            <a:stretch/>
          </p:blipFill>
          <p:spPr>
            <a:xfrm>
              <a:off x="10576646" y="4381500"/>
              <a:ext cx="700954" cy="609600"/>
            </a:xfrm>
            <a:prstGeom prst="rect">
              <a:avLst/>
            </a:prstGeom>
            <a:noFill/>
            <a:ln>
              <a:noFill/>
            </a:ln>
          </p:spPr>
        </p:pic>
        <p:sp>
          <p:nvSpPr>
            <p:cNvPr id="53" name="Google Shape;53;p3"/>
            <p:cNvSpPr/>
            <p:nvPr/>
          </p:nvSpPr>
          <p:spPr>
            <a:xfrm>
              <a:off x="10820400" y="4322694"/>
              <a:ext cx="228600" cy="71735"/>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4" name="Google Shape;54;p3"/>
          <p:cNvSpPr txBox="1"/>
          <p:nvPr/>
        </p:nvSpPr>
        <p:spPr>
          <a:xfrm>
            <a:off x="2286000" y="1888371"/>
            <a:ext cx="6553200" cy="523200"/>
          </a:xfrm>
          <a:prstGeom prst="rect">
            <a:avLst/>
          </a:prstGeom>
          <a:noFill/>
          <a:ln>
            <a:noFill/>
          </a:ln>
        </p:spPr>
        <p:txBody>
          <a:bodyPr anchorCtr="0" anchor="t" bIns="45700" lIns="108000" spcFirstLastPara="1" rIns="108000"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alibri"/>
                <a:ea typeface="Calibri"/>
                <a:cs typeface="Calibri"/>
                <a:sym typeface="Calibri"/>
              </a:rPr>
              <a:t>1.- </a:t>
            </a:r>
            <a:r>
              <a:rPr b="1" lang="en-US" sz="2800">
                <a:solidFill>
                  <a:schemeClr val="dk1"/>
                </a:solidFill>
                <a:latin typeface="Calibri"/>
                <a:ea typeface="Calibri"/>
                <a:cs typeface="Calibri"/>
                <a:sym typeface="Calibri"/>
              </a:rPr>
              <a:t>Fonctions et utilisation de la monnaie.</a:t>
            </a:r>
            <a:endParaRPr b="1" i="0" sz="2800" u="none" cap="none" strike="noStrike">
              <a:solidFill>
                <a:schemeClr val="dk1"/>
              </a:solidFill>
              <a:latin typeface="Calibri"/>
              <a:ea typeface="Calibri"/>
              <a:cs typeface="Calibri"/>
              <a:sym typeface="Calibri"/>
            </a:endParaRPr>
          </a:p>
        </p:txBody>
      </p:sp>
      <p:sp>
        <p:nvSpPr>
          <p:cNvPr id="55" name="Google Shape;55;p3"/>
          <p:cNvSpPr txBox="1"/>
          <p:nvPr/>
        </p:nvSpPr>
        <p:spPr>
          <a:xfrm>
            <a:off x="2286000" y="2700793"/>
            <a:ext cx="8077200" cy="954300"/>
          </a:xfrm>
          <a:prstGeom prst="rect">
            <a:avLst/>
          </a:prstGeom>
          <a:noFill/>
          <a:ln>
            <a:noFill/>
          </a:ln>
        </p:spPr>
        <p:txBody>
          <a:bodyPr anchorCtr="0" anchor="t" bIns="45700" lIns="108000" spcFirstLastPara="1" rIns="108000"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alibri"/>
                <a:ea typeface="Calibri"/>
                <a:cs typeface="Calibri"/>
                <a:sym typeface="Calibri"/>
              </a:rPr>
              <a:t>2.- </a:t>
            </a:r>
            <a:r>
              <a:rPr b="1" lang="en-US" sz="2800">
                <a:solidFill>
                  <a:schemeClr val="dk1"/>
                </a:solidFill>
                <a:latin typeface="Calibri"/>
                <a:ea typeface="Calibri"/>
                <a:cs typeface="Calibri"/>
                <a:sym typeface="Calibri"/>
              </a:rPr>
              <a:t>Les moyens de paiement alternatifs : La carte bancaire.</a:t>
            </a:r>
            <a:endParaRPr b="1" i="0" sz="2800" u="none" cap="none" strike="noStrike">
              <a:solidFill>
                <a:schemeClr val="dk1"/>
              </a:solidFill>
              <a:latin typeface="Calibri"/>
              <a:ea typeface="Calibri"/>
              <a:cs typeface="Calibri"/>
              <a:sym typeface="Calibri"/>
            </a:endParaRPr>
          </a:p>
        </p:txBody>
      </p:sp>
      <p:sp>
        <p:nvSpPr>
          <p:cNvPr id="56" name="Google Shape;56;p3"/>
          <p:cNvSpPr txBox="1"/>
          <p:nvPr/>
        </p:nvSpPr>
        <p:spPr>
          <a:xfrm>
            <a:off x="2286000" y="3543300"/>
            <a:ext cx="10896600" cy="954300"/>
          </a:xfrm>
          <a:prstGeom prst="rect">
            <a:avLst/>
          </a:prstGeom>
          <a:noFill/>
          <a:ln>
            <a:noFill/>
          </a:ln>
        </p:spPr>
        <p:txBody>
          <a:bodyPr anchorCtr="0" anchor="t" bIns="45700" lIns="108000" spcFirstLastPara="1" rIns="108000"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alibri"/>
                <a:ea typeface="Calibri"/>
                <a:cs typeface="Calibri"/>
                <a:sym typeface="Calibri"/>
              </a:rPr>
              <a:t>3.- </a:t>
            </a:r>
            <a:r>
              <a:rPr b="1" lang="en-US" sz="2800">
                <a:solidFill>
                  <a:schemeClr val="dk1"/>
                </a:solidFill>
                <a:latin typeface="Calibri"/>
                <a:ea typeface="Calibri"/>
                <a:cs typeface="Calibri"/>
                <a:sym typeface="Calibri"/>
              </a:rPr>
              <a:t>Les types de cartes bancaires : cartes de débit, cartes de crédit, cartes revolving, cartes prépayées ou cartes murales, cartes sans contact.</a:t>
            </a:r>
            <a:endParaRPr b="1" i="0" sz="2800" u="none" cap="none" strike="noStrike">
              <a:solidFill>
                <a:schemeClr val="dk1"/>
              </a:solidFill>
              <a:latin typeface="Calibri"/>
              <a:ea typeface="Calibri"/>
              <a:cs typeface="Calibri"/>
              <a:sym typeface="Calibri"/>
            </a:endParaRPr>
          </a:p>
        </p:txBody>
      </p:sp>
      <p:pic>
        <p:nvPicPr>
          <p:cNvPr id="57" name="Google Shape;57;p3"/>
          <p:cNvPicPr preferRelativeResize="0"/>
          <p:nvPr/>
        </p:nvPicPr>
        <p:blipFill rotWithShape="1">
          <a:blip r:embed="rId4">
            <a:alphaModFix/>
          </a:blip>
          <a:srcRect b="68891" l="0" r="0" t="0"/>
          <a:stretch/>
        </p:blipFill>
        <p:spPr>
          <a:xfrm>
            <a:off x="1409789" y="4865678"/>
            <a:ext cx="370416" cy="280000"/>
          </a:xfrm>
          <a:prstGeom prst="rect">
            <a:avLst/>
          </a:prstGeom>
          <a:noFill/>
          <a:ln>
            <a:noFill/>
          </a:ln>
        </p:spPr>
      </p:pic>
      <p:pic>
        <p:nvPicPr>
          <p:cNvPr id="58" name="Google Shape;58;p3"/>
          <p:cNvPicPr preferRelativeResize="0"/>
          <p:nvPr/>
        </p:nvPicPr>
        <p:blipFill rotWithShape="1">
          <a:blip r:embed="rId4">
            <a:alphaModFix/>
          </a:blip>
          <a:srcRect b="2656" l="0" r="-2857" t="63119"/>
          <a:stretch/>
        </p:blipFill>
        <p:spPr>
          <a:xfrm>
            <a:off x="1396895" y="6675389"/>
            <a:ext cx="381000" cy="326225"/>
          </a:xfrm>
          <a:prstGeom prst="rect">
            <a:avLst/>
          </a:prstGeom>
          <a:noFill/>
          <a:ln>
            <a:noFill/>
          </a:ln>
        </p:spPr>
      </p:pic>
      <p:grpSp>
        <p:nvGrpSpPr>
          <p:cNvPr id="59" name="Google Shape;59;p3"/>
          <p:cNvGrpSpPr/>
          <p:nvPr/>
        </p:nvGrpSpPr>
        <p:grpSpPr>
          <a:xfrm>
            <a:off x="1392686" y="5475278"/>
            <a:ext cx="389419" cy="357695"/>
            <a:chOff x="10576646" y="4322694"/>
            <a:chExt cx="700954" cy="668406"/>
          </a:xfrm>
        </p:grpSpPr>
        <p:pic>
          <p:nvPicPr>
            <p:cNvPr id="60" name="Google Shape;60;p3"/>
            <p:cNvPicPr preferRelativeResize="0"/>
            <p:nvPr/>
          </p:nvPicPr>
          <p:blipFill rotWithShape="1">
            <a:blip r:embed="rId4">
              <a:alphaModFix/>
            </a:blip>
            <a:srcRect b="35829" l="-2272" r="-2857" t="29946"/>
            <a:stretch/>
          </p:blipFill>
          <p:spPr>
            <a:xfrm>
              <a:off x="10576646" y="4381500"/>
              <a:ext cx="700954" cy="609600"/>
            </a:xfrm>
            <a:prstGeom prst="rect">
              <a:avLst/>
            </a:prstGeom>
            <a:noFill/>
            <a:ln>
              <a:noFill/>
            </a:ln>
          </p:spPr>
        </p:pic>
        <p:sp>
          <p:nvSpPr>
            <p:cNvPr id="61" name="Google Shape;61;p3"/>
            <p:cNvSpPr/>
            <p:nvPr/>
          </p:nvSpPr>
          <p:spPr>
            <a:xfrm>
              <a:off x="10820400" y="4322694"/>
              <a:ext cx="228600" cy="71735"/>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2" name="Google Shape;62;p3"/>
          <p:cNvSpPr txBox="1"/>
          <p:nvPr/>
        </p:nvSpPr>
        <p:spPr>
          <a:xfrm>
            <a:off x="2285999" y="4528521"/>
            <a:ext cx="9462600" cy="954300"/>
          </a:xfrm>
          <a:prstGeom prst="rect">
            <a:avLst/>
          </a:prstGeom>
          <a:noFill/>
          <a:ln>
            <a:noFill/>
          </a:ln>
        </p:spPr>
        <p:txBody>
          <a:bodyPr anchorCtr="0" anchor="t" bIns="45700" lIns="108000" spcFirstLastPara="1" rIns="108000"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alibri"/>
                <a:ea typeface="Calibri"/>
                <a:cs typeface="Calibri"/>
                <a:sym typeface="Calibri"/>
              </a:rPr>
              <a:t>4.- </a:t>
            </a:r>
            <a:r>
              <a:rPr b="1" lang="en-US" sz="2800">
                <a:solidFill>
                  <a:schemeClr val="dk1"/>
                </a:solidFill>
                <a:latin typeface="Calibri"/>
                <a:ea typeface="Calibri"/>
                <a:cs typeface="Calibri"/>
                <a:sym typeface="Calibri"/>
              </a:rPr>
              <a:t>Qu'est-ce que la banque électronique et qu'est-ce que la banque en ligne ?</a:t>
            </a:r>
            <a:endParaRPr b="1" i="0" sz="2800" u="none" cap="none" strike="noStrike">
              <a:solidFill>
                <a:schemeClr val="dk1"/>
              </a:solidFill>
              <a:latin typeface="Calibri"/>
              <a:ea typeface="Calibri"/>
              <a:cs typeface="Calibri"/>
              <a:sym typeface="Calibri"/>
            </a:endParaRPr>
          </a:p>
        </p:txBody>
      </p:sp>
      <p:sp>
        <p:nvSpPr>
          <p:cNvPr id="63" name="Google Shape;63;p3"/>
          <p:cNvSpPr txBox="1"/>
          <p:nvPr/>
        </p:nvSpPr>
        <p:spPr>
          <a:xfrm>
            <a:off x="2286000" y="5412674"/>
            <a:ext cx="10744200" cy="954300"/>
          </a:xfrm>
          <a:prstGeom prst="rect">
            <a:avLst/>
          </a:prstGeom>
          <a:noFill/>
          <a:ln>
            <a:noFill/>
          </a:ln>
        </p:spPr>
        <p:txBody>
          <a:bodyPr anchorCtr="0" anchor="t" bIns="45700" lIns="108000" spcFirstLastPara="1" rIns="108000"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alibri"/>
                <a:ea typeface="Calibri"/>
                <a:cs typeface="Calibri"/>
                <a:sym typeface="Calibri"/>
              </a:rPr>
              <a:t>5.- </a:t>
            </a:r>
            <a:r>
              <a:rPr b="1" lang="en-US" sz="2800">
                <a:solidFill>
                  <a:schemeClr val="dk1"/>
                </a:solidFill>
                <a:latin typeface="Calibri"/>
                <a:ea typeface="Calibri"/>
                <a:cs typeface="Calibri"/>
                <a:sym typeface="Calibri"/>
              </a:rPr>
              <a:t>Les moyens de payer avec votre téléphone portable : Technologie NFC, paiements immédiats (Bizum), PayPal.</a:t>
            </a:r>
            <a:endParaRPr b="1" i="0" sz="2800" u="none" cap="none" strike="noStrike">
              <a:solidFill>
                <a:schemeClr val="dk1"/>
              </a:solidFill>
              <a:latin typeface="Calibri"/>
              <a:ea typeface="Calibri"/>
              <a:cs typeface="Calibri"/>
              <a:sym typeface="Calibri"/>
            </a:endParaRPr>
          </a:p>
        </p:txBody>
      </p:sp>
      <p:sp>
        <p:nvSpPr>
          <p:cNvPr id="64" name="Google Shape;64;p3"/>
          <p:cNvSpPr txBox="1"/>
          <p:nvPr/>
        </p:nvSpPr>
        <p:spPr>
          <a:xfrm>
            <a:off x="2285999" y="6356242"/>
            <a:ext cx="7179000" cy="954300"/>
          </a:xfrm>
          <a:prstGeom prst="rect">
            <a:avLst/>
          </a:prstGeom>
          <a:noFill/>
          <a:ln>
            <a:noFill/>
          </a:ln>
        </p:spPr>
        <p:txBody>
          <a:bodyPr anchorCtr="0" anchor="t" bIns="45700" lIns="108000" spcFirstLastPara="1" rIns="108000"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alibri"/>
                <a:ea typeface="Calibri"/>
                <a:cs typeface="Calibri"/>
                <a:sym typeface="Calibri"/>
              </a:rPr>
              <a:t>6.- </a:t>
            </a:r>
            <a:r>
              <a:rPr b="1" lang="en-US" sz="2800">
                <a:solidFill>
                  <a:schemeClr val="dk1"/>
                </a:solidFill>
                <a:latin typeface="Calibri"/>
                <a:ea typeface="Calibri"/>
                <a:cs typeface="Calibri"/>
                <a:sym typeface="Calibri"/>
              </a:rPr>
              <a:t>Qu'est-ce qu'un distributeur automatique de billets ?</a:t>
            </a:r>
            <a:endParaRPr b="1" i="0" sz="2800" u="none" cap="none" strike="noStrike">
              <a:solidFill>
                <a:schemeClr val="dk1"/>
              </a:solidFill>
              <a:latin typeface="Calibri"/>
              <a:ea typeface="Calibri"/>
              <a:cs typeface="Calibri"/>
              <a:sym typeface="Calibri"/>
            </a:endParaRPr>
          </a:p>
        </p:txBody>
      </p:sp>
      <p:pic>
        <p:nvPicPr>
          <p:cNvPr id="65" name="Google Shape;65;p3"/>
          <p:cNvPicPr preferRelativeResize="0"/>
          <p:nvPr/>
        </p:nvPicPr>
        <p:blipFill rotWithShape="1">
          <a:blip r:embed="rId4">
            <a:alphaModFix/>
          </a:blip>
          <a:srcRect b="2656" l="0" r="-2857" t="63119"/>
          <a:stretch/>
        </p:blipFill>
        <p:spPr>
          <a:xfrm>
            <a:off x="1389373" y="7391470"/>
            <a:ext cx="381000" cy="326225"/>
          </a:xfrm>
          <a:prstGeom prst="rect">
            <a:avLst/>
          </a:prstGeom>
          <a:noFill/>
          <a:ln>
            <a:noFill/>
          </a:ln>
        </p:spPr>
      </p:pic>
      <p:sp>
        <p:nvSpPr>
          <p:cNvPr id="66" name="Google Shape;66;p3"/>
          <p:cNvSpPr txBox="1"/>
          <p:nvPr/>
        </p:nvSpPr>
        <p:spPr>
          <a:xfrm>
            <a:off x="2271850" y="7292975"/>
            <a:ext cx="9076800" cy="523200"/>
          </a:xfrm>
          <a:prstGeom prst="rect">
            <a:avLst/>
          </a:prstGeom>
          <a:noFill/>
          <a:ln>
            <a:noFill/>
          </a:ln>
        </p:spPr>
        <p:txBody>
          <a:bodyPr anchorCtr="0" anchor="t" bIns="45700" lIns="108000" spcFirstLastPara="1" rIns="108000"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alibri"/>
                <a:ea typeface="Calibri"/>
                <a:cs typeface="Calibri"/>
                <a:sym typeface="Calibri"/>
              </a:rPr>
              <a:t>7.- </a:t>
            </a:r>
            <a:r>
              <a:rPr b="1" lang="en-US" sz="2800">
                <a:solidFill>
                  <a:schemeClr val="dk1"/>
                </a:solidFill>
                <a:latin typeface="Calibri"/>
                <a:ea typeface="Calibri"/>
                <a:cs typeface="Calibri"/>
                <a:sym typeface="Calibri"/>
              </a:rPr>
              <a:t>À quoi sert une domiciliation et quand est-elle utilisée ?</a:t>
            </a:r>
            <a:endParaRPr b="1" i="0" sz="2800" u="none" cap="none" strike="noStrike">
              <a:solidFill>
                <a:schemeClr val="dk1"/>
              </a:solidFill>
              <a:latin typeface="Calibri"/>
              <a:ea typeface="Calibri"/>
              <a:cs typeface="Calibri"/>
              <a:sym typeface="Calibri"/>
            </a:endParaRPr>
          </a:p>
        </p:txBody>
      </p:sp>
      <p:pic>
        <p:nvPicPr>
          <p:cNvPr id="67" name="Google Shape;67;p3"/>
          <p:cNvPicPr preferRelativeResize="0"/>
          <p:nvPr/>
        </p:nvPicPr>
        <p:blipFill rotWithShape="1">
          <a:blip r:embed="rId4">
            <a:alphaModFix/>
          </a:blip>
          <a:srcRect b="2656" l="0" r="-2857" t="63119"/>
          <a:stretch/>
        </p:blipFill>
        <p:spPr>
          <a:xfrm>
            <a:off x="1389373" y="8169055"/>
            <a:ext cx="381000" cy="326225"/>
          </a:xfrm>
          <a:prstGeom prst="rect">
            <a:avLst/>
          </a:prstGeom>
          <a:noFill/>
          <a:ln>
            <a:noFill/>
          </a:ln>
        </p:spPr>
      </p:pic>
      <p:sp>
        <p:nvSpPr>
          <p:cNvPr id="68" name="Google Shape;68;p3"/>
          <p:cNvSpPr txBox="1"/>
          <p:nvPr/>
        </p:nvSpPr>
        <p:spPr>
          <a:xfrm>
            <a:off x="2271852" y="8070558"/>
            <a:ext cx="8714804" cy="523220"/>
          </a:xfrm>
          <a:prstGeom prst="rect">
            <a:avLst/>
          </a:prstGeom>
          <a:noFill/>
          <a:ln>
            <a:noFill/>
          </a:ln>
        </p:spPr>
        <p:txBody>
          <a:bodyPr anchorCtr="0" anchor="t" bIns="45700" lIns="108000" spcFirstLastPara="1" rIns="108000"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alibri"/>
                <a:ea typeface="Calibri"/>
                <a:cs typeface="Calibri"/>
                <a:sym typeface="Calibri"/>
              </a:rPr>
              <a:t>8.- </a:t>
            </a:r>
            <a:r>
              <a:rPr b="1" lang="en-US" sz="2800">
                <a:solidFill>
                  <a:schemeClr val="dk1"/>
                </a:solidFill>
                <a:latin typeface="Calibri"/>
                <a:ea typeface="Calibri"/>
                <a:cs typeface="Calibri"/>
                <a:sym typeface="Calibri"/>
              </a:rPr>
              <a:t>Qu'est-ce qu'un virement bancaire ?</a:t>
            </a:r>
            <a:endParaRPr b="1" i="0" sz="28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4"/>
          <p:cNvSpPr txBox="1"/>
          <p:nvPr/>
        </p:nvSpPr>
        <p:spPr>
          <a:xfrm>
            <a:off x="1447800" y="1573291"/>
            <a:ext cx="7162800" cy="144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chemeClr val="dk1"/>
                </a:solidFill>
                <a:latin typeface="Calibri"/>
                <a:ea typeface="Calibri"/>
                <a:cs typeface="Calibri"/>
                <a:sym typeface="Calibri"/>
              </a:rPr>
              <a:t>1.</a:t>
            </a:r>
            <a:r>
              <a:rPr b="1" lang="en-US" sz="4400">
                <a:solidFill>
                  <a:srgbClr val="343433"/>
                </a:solidFill>
                <a:latin typeface="Calibri"/>
                <a:ea typeface="Calibri"/>
                <a:cs typeface="Calibri"/>
                <a:sym typeface="Calibri"/>
              </a:rPr>
              <a:t> Fonctions et utilisation de la monnaie</a:t>
            </a:r>
            <a:endParaRPr b="1" i="0" sz="4400" u="none" cap="none" strike="noStrike">
              <a:solidFill>
                <a:schemeClr val="dk1"/>
              </a:solidFill>
              <a:latin typeface="Calibri"/>
              <a:ea typeface="Calibri"/>
              <a:cs typeface="Calibri"/>
              <a:sym typeface="Calibri"/>
            </a:endParaRPr>
          </a:p>
        </p:txBody>
      </p:sp>
      <p:sp>
        <p:nvSpPr>
          <p:cNvPr id="74" name="Google Shape;74;p4"/>
          <p:cNvSpPr txBox="1"/>
          <p:nvPr/>
        </p:nvSpPr>
        <p:spPr>
          <a:xfrm>
            <a:off x="1549275" y="3270580"/>
            <a:ext cx="8305800" cy="4402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L'argent est le moyen légal que nous utilisons pour acheter des biens et des services ou pour payer des obligations. Il est difficile de penser qu'il fut un temps où l'argent n'existait pas. En réalité, il y a des milliers d'années, personne ne l'utilisait. Pour obtenir les biens dont ils avaient besoin, les gens de l'Antiquité utilisaient le troc, c'est-à-dire qu'ils échangeaient une chose contre une autre. Plus tard, l'argent a pris de nombreuses formes différentes : des métaux tels que l'or et l'argent aux pièces et billets de banque d'aujourd'hui.</a:t>
            </a:r>
            <a:endParaRPr sz="4500">
              <a:solidFill>
                <a:schemeClr val="dk1"/>
              </a:solidFill>
              <a:latin typeface="Calibri"/>
              <a:ea typeface="Calibri"/>
              <a:cs typeface="Calibri"/>
              <a:sym typeface="Calibri"/>
            </a:endParaRPr>
          </a:p>
        </p:txBody>
      </p:sp>
      <p:pic>
        <p:nvPicPr>
          <p:cNvPr descr="Dibujo de una persona&#10;&#10;Descripción generada automáticamente con confianza baja" id="75" name="Google Shape;75;p4"/>
          <p:cNvPicPr preferRelativeResize="0"/>
          <p:nvPr/>
        </p:nvPicPr>
        <p:blipFill rotWithShape="1">
          <a:blip r:embed="rId3">
            <a:alphaModFix/>
          </a:blip>
          <a:srcRect b="0" l="0" r="0" t="0"/>
          <a:stretch/>
        </p:blipFill>
        <p:spPr>
          <a:xfrm>
            <a:off x="10972800" y="2705100"/>
            <a:ext cx="5461106" cy="410009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5"/>
          <p:cNvSpPr txBox="1"/>
          <p:nvPr/>
        </p:nvSpPr>
        <p:spPr>
          <a:xfrm>
            <a:off x="1447800" y="1573291"/>
            <a:ext cx="7162800" cy="144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chemeClr val="dk1"/>
                </a:solidFill>
                <a:latin typeface="Calibri"/>
                <a:ea typeface="Calibri"/>
                <a:cs typeface="Calibri"/>
                <a:sym typeface="Calibri"/>
              </a:rPr>
              <a:t>1.</a:t>
            </a:r>
            <a:r>
              <a:rPr b="1" i="0" lang="en-US" sz="4400" u="none" cap="none" strike="noStrike">
                <a:solidFill>
                  <a:srgbClr val="343433"/>
                </a:solidFill>
                <a:latin typeface="Calibri"/>
                <a:ea typeface="Calibri"/>
                <a:cs typeface="Calibri"/>
                <a:sym typeface="Calibri"/>
              </a:rPr>
              <a:t> </a:t>
            </a:r>
            <a:r>
              <a:rPr b="1" lang="en-US" sz="4400">
                <a:solidFill>
                  <a:srgbClr val="343433"/>
                </a:solidFill>
                <a:latin typeface="Calibri"/>
                <a:ea typeface="Calibri"/>
                <a:cs typeface="Calibri"/>
                <a:sym typeface="Calibri"/>
              </a:rPr>
              <a:t>Fonctions et utilisation de la monnaie</a:t>
            </a:r>
            <a:endParaRPr b="1" i="0" sz="4400" u="none" cap="none" strike="noStrike">
              <a:solidFill>
                <a:schemeClr val="dk1"/>
              </a:solidFill>
              <a:latin typeface="Calibri"/>
              <a:ea typeface="Calibri"/>
              <a:cs typeface="Calibri"/>
              <a:sym typeface="Calibri"/>
            </a:endParaRPr>
          </a:p>
        </p:txBody>
      </p:sp>
      <p:sp>
        <p:nvSpPr>
          <p:cNvPr id="81" name="Google Shape;81;p5"/>
          <p:cNvSpPr txBox="1"/>
          <p:nvPr/>
        </p:nvSpPr>
        <p:spPr>
          <a:xfrm>
            <a:off x="1447800" y="2992555"/>
            <a:ext cx="15468600" cy="526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lang="en-US" sz="2800">
                <a:solidFill>
                  <a:schemeClr val="dk1"/>
                </a:solidFill>
                <a:latin typeface="Calibri"/>
                <a:ea typeface="Calibri"/>
                <a:cs typeface="Calibri"/>
                <a:sym typeface="Calibri"/>
              </a:rPr>
              <a:t>L'argent a trois fonctions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514350" lvl="0" marL="514350" marR="0" rtl="0" algn="l">
              <a:lnSpc>
                <a:spcPct val="100000"/>
              </a:lnSpc>
              <a:spcBef>
                <a:spcPts val="0"/>
              </a:spcBef>
              <a:spcAft>
                <a:spcPts val="0"/>
              </a:spcAft>
              <a:buClr>
                <a:schemeClr val="dk1"/>
              </a:buClr>
              <a:buSzPts val="2800"/>
              <a:buFont typeface="Calibri"/>
              <a:buAutoNum type="arabicPeriod"/>
            </a:pPr>
            <a:r>
              <a:rPr lang="en-US" sz="2800" u="sng">
                <a:solidFill>
                  <a:schemeClr val="dk1"/>
                </a:solidFill>
                <a:latin typeface="Calibri"/>
                <a:ea typeface="Calibri"/>
                <a:cs typeface="Calibri"/>
                <a:sym typeface="Calibri"/>
              </a:rPr>
              <a:t>Moyen de paiement ou d'échange.</a:t>
            </a:r>
            <a:r>
              <a:rPr lang="en-US" sz="2800">
                <a:solidFill>
                  <a:schemeClr val="dk1"/>
                </a:solidFill>
                <a:latin typeface="Calibri"/>
                <a:ea typeface="Calibri"/>
                <a:cs typeface="Calibri"/>
                <a:sym typeface="Calibri"/>
              </a:rPr>
              <a:t> Par exemple, lorsque vous allez dans un magasin pour acheter une chemise, le vendeur vous remet la chemise que vous avez choisie et vous lui remettez l'argent qu'elle coûte.</a:t>
            </a:r>
            <a:endParaRPr b="0" i="0" sz="1400" cap="none" strike="noStrike">
              <a:solidFill>
                <a:srgbClr val="000000"/>
              </a:solidFill>
              <a:latin typeface="Arial"/>
              <a:ea typeface="Arial"/>
              <a:cs typeface="Arial"/>
              <a:sym typeface="Arial"/>
            </a:endParaRPr>
          </a:p>
          <a:p>
            <a:pPr indent="-336550" lvl="0" marL="514350" marR="0" rtl="0" algn="l">
              <a:lnSpc>
                <a:spcPct val="100000"/>
              </a:lnSpc>
              <a:spcBef>
                <a:spcPts val="0"/>
              </a:spcBef>
              <a:spcAft>
                <a:spcPts val="0"/>
              </a:spcAft>
              <a:buClr>
                <a:schemeClr val="dk1"/>
              </a:buClr>
              <a:buSzPts val="2800"/>
              <a:buFont typeface="Calibri"/>
              <a:buNone/>
            </a:pPr>
            <a:r>
              <a:t/>
            </a:r>
            <a:endParaRPr b="0" i="0" sz="2800" u="none" cap="none" strike="noStrike">
              <a:solidFill>
                <a:schemeClr val="dk1"/>
              </a:solidFill>
              <a:latin typeface="Calibri"/>
              <a:ea typeface="Calibri"/>
              <a:cs typeface="Calibri"/>
              <a:sym typeface="Calibri"/>
            </a:endParaRPr>
          </a:p>
          <a:p>
            <a:pPr indent="-514350" lvl="0" marL="514350" marR="0" rtl="0" algn="l">
              <a:lnSpc>
                <a:spcPct val="100000"/>
              </a:lnSpc>
              <a:spcBef>
                <a:spcPts val="0"/>
              </a:spcBef>
              <a:spcAft>
                <a:spcPts val="0"/>
              </a:spcAft>
              <a:buClr>
                <a:schemeClr val="dk1"/>
              </a:buClr>
              <a:buSzPts val="2800"/>
              <a:buFont typeface="Calibri"/>
              <a:buAutoNum type="arabicPeriod"/>
            </a:pPr>
            <a:r>
              <a:rPr lang="en-US" sz="2800" u="sng">
                <a:solidFill>
                  <a:schemeClr val="dk1"/>
                </a:solidFill>
                <a:latin typeface="Calibri"/>
                <a:ea typeface="Calibri"/>
                <a:cs typeface="Calibri"/>
                <a:sym typeface="Calibri"/>
              </a:rPr>
              <a:t>Réserve de valeur :</a:t>
            </a:r>
            <a:r>
              <a:rPr lang="en-US" sz="2800">
                <a:solidFill>
                  <a:schemeClr val="dk1"/>
                </a:solidFill>
                <a:latin typeface="Calibri"/>
                <a:ea typeface="Calibri"/>
                <a:cs typeface="Calibri"/>
                <a:sym typeface="Calibri"/>
              </a:rPr>
              <a:t> l'argent permet d'accumuler en vue de paiements futurs. La partie de l'argent qui n'est pas dépensée aujourd'hui, mais épargnée en vue de dépenses futures, est appelée épargne.</a:t>
            </a:r>
            <a:endParaRPr b="0" i="0" sz="1400" cap="none" strike="noStrike">
              <a:solidFill>
                <a:srgbClr val="000000"/>
              </a:solidFill>
              <a:latin typeface="Arial"/>
              <a:ea typeface="Arial"/>
              <a:cs typeface="Arial"/>
              <a:sym typeface="Arial"/>
            </a:endParaRPr>
          </a:p>
          <a:p>
            <a:pPr indent="-336550" lvl="0" marL="514350" marR="0" rtl="0" algn="l">
              <a:lnSpc>
                <a:spcPct val="100000"/>
              </a:lnSpc>
              <a:spcBef>
                <a:spcPts val="0"/>
              </a:spcBef>
              <a:spcAft>
                <a:spcPts val="0"/>
              </a:spcAft>
              <a:buClr>
                <a:schemeClr val="dk1"/>
              </a:buClr>
              <a:buSzPts val="2800"/>
              <a:buFont typeface="Calibri"/>
              <a:buNone/>
            </a:pPr>
            <a:r>
              <a:t/>
            </a:r>
            <a:endParaRPr b="0" i="0" sz="2800" cap="none" strike="noStrike">
              <a:solidFill>
                <a:schemeClr val="dk1"/>
              </a:solidFill>
              <a:latin typeface="Calibri"/>
              <a:ea typeface="Calibri"/>
              <a:cs typeface="Calibri"/>
              <a:sym typeface="Calibri"/>
            </a:endParaRPr>
          </a:p>
          <a:p>
            <a:pPr indent="-514350" lvl="0" marL="514350" marR="0" rtl="0" algn="l">
              <a:lnSpc>
                <a:spcPct val="100000"/>
              </a:lnSpc>
              <a:spcBef>
                <a:spcPts val="0"/>
              </a:spcBef>
              <a:spcAft>
                <a:spcPts val="0"/>
              </a:spcAft>
              <a:buClr>
                <a:schemeClr val="dk1"/>
              </a:buClr>
              <a:buSzPts val="2800"/>
              <a:buFont typeface="Calibri"/>
              <a:buAutoNum type="arabicPeriod"/>
            </a:pPr>
            <a:r>
              <a:rPr lang="en-US" sz="2800" u="sng">
                <a:solidFill>
                  <a:schemeClr val="dk1"/>
                </a:solidFill>
                <a:latin typeface="Calibri"/>
                <a:ea typeface="Calibri"/>
                <a:cs typeface="Calibri"/>
                <a:sym typeface="Calibri"/>
              </a:rPr>
              <a:t>Unité de compte ou de mesure :</a:t>
            </a:r>
            <a:r>
              <a:rPr lang="en-US" sz="2800">
                <a:solidFill>
                  <a:schemeClr val="dk1"/>
                </a:solidFill>
                <a:latin typeface="Calibri"/>
                <a:ea typeface="Calibri"/>
                <a:cs typeface="Calibri"/>
                <a:sym typeface="Calibri"/>
              </a:rPr>
              <a:t> de même que nous utilisons le mètre pour mesurer la longueur des objets, l'argent nous permet de déterminer le prix d'un bien en fonction d'une somme d'argent. Tout est évalué en argent, ce qui nous permet de comparer la valeur de différents biens.</a:t>
            </a:r>
            <a:endParaRPr b="0" i="0" sz="2800"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6"/>
          <p:cNvSpPr txBox="1"/>
          <p:nvPr/>
        </p:nvSpPr>
        <p:spPr>
          <a:xfrm>
            <a:off x="1447800" y="1573291"/>
            <a:ext cx="118110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chemeClr val="dk1"/>
                </a:solidFill>
                <a:latin typeface="Calibri"/>
                <a:ea typeface="Calibri"/>
                <a:cs typeface="Calibri"/>
                <a:sym typeface="Calibri"/>
              </a:rPr>
              <a:t>2.</a:t>
            </a:r>
            <a:r>
              <a:rPr b="1" i="0" lang="en-US" sz="4400" u="none" cap="none" strike="noStrike">
                <a:solidFill>
                  <a:srgbClr val="343433"/>
                </a:solidFill>
                <a:latin typeface="Calibri"/>
                <a:ea typeface="Calibri"/>
                <a:cs typeface="Calibri"/>
                <a:sym typeface="Calibri"/>
              </a:rPr>
              <a:t> </a:t>
            </a:r>
            <a:r>
              <a:rPr b="1" lang="en-US" sz="4400">
                <a:solidFill>
                  <a:srgbClr val="343433"/>
                </a:solidFill>
                <a:latin typeface="Calibri"/>
                <a:ea typeface="Calibri"/>
                <a:cs typeface="Calibri"/>
                <a:sym typeface="Calibri"/>
              </a:rPr>
              <a:t>Autres moyens de paiement : La carte bancaire</a:t>
            </a:r>
            <a:endParaRPr b="1" i="0" sz="4400" u="none" cap="none" strike="noStrike">
              <a:solidFill>
                <a:schemeClr val="dk1"/>
              </a:solidFill>
              <a:latin typeface="Calibri"/>
              <a:ea typeface="Calibri"/>
              <a:cs typeface="Calibri"/>
              <a:sym typeface="Calibri"/>
            </a:endParaRPr>
          </a:p>
        </p:txBody>
      </p:sp>
      <p:sp>
        <p:nvSpPr>
          <p:cNvPr id="87" name="Google Shape;87;p6"/>
          <p:cNvSpPr txBox="1"/>
          <p:nvPr/>
        </p:nvSpPr>
        <p:spPr>
          <a:xfrm>
            <a:off x="1524000" y="2562880"/>
            <a:ext cx="7848600" cy="569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C'est un instrument de paiement émis par un établissement financier. Avec la carte, vous pouvez payer instantanément, comme si vous aviez de l'argent physique sur vous, retirer de l'argent aux guichets automatiques (ATM) et même financer l'achat de biens et de services à court terme. C'est également le moyen de paiement le plus largement accepté pour les achats en ligne.</a:t>
            </a:r>
            <a:endParaRPr sz="2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sz="2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La carte bancaire est en plastique et de forme rectangulaire. Elle peut se décliner en de nombreux modèles et couleurs, mais elle doit répondre à certaines normes :</a:t>
            </a:r>
            <a:endParaRPr sz="4500">
              <a:solidFill>
                <a:schemeClr val="dk1"/>
              </a:solidFill>
              <a:latin typeface="Calibri"/>
              <a:ea typeface="Calibri"/>
              <a:cs typeface="Calibri"/>
              <a:sym typeface="Calibri"/>
            </a:endParaRPr>
          </a:p>
        </p:txBody>
      </p:sp>
      <p:pic>
        <p:nvPicPr>
          <p:cNvPr descr="Imagen que contiene Interfaz de usuario gráfica&#10;&#10;Descripción generada automáticamente" id="88" name="Google Shape;88;p6"/>
          <p:cNvPicPr preferRelativeResize="0"/>
          <p:nvPr/>
        </p:nvPicPr>
        <p:blipFill rotWithShape="1">
          <a:blip r:embed="rId3">
            <a:alphaModFix/>
          </a:blip>
          <a:srcRect b="0" l="0" r="0" t="0"/>
          <a:stretch/>
        </p:blipFill>
        <p:spPr>
          <a:xfrm>
            <a:off x="10744200" y="3214687"/>
            <a:ext cx="5715000" cy="3857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7"/>
          <p:cNvSpPr txBox="1"/>
          <p:nvPr/>
        </p:nvSpPr>
        <p:spPr>
          <a:xfrm>
            <a:off x="1447800" y="1573291"/>
            <a:ext cx="11811000"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chemeClr val="dk1"/>
                </a:solidFill>
                <a:latin typeface="Calibri"/>
                <a:ea typeface="Calibri"/>
                <a:cs typeface="Calibri"/>
                <a:sym typeface="Calibri"/>
              </a:rPr>
              <a:t>2.</a:t>
            </a:r>
            <a:r>
              <a:rPr b="1" i="0" lang="en-US" sz="4400" u="none" cap="none" strike="noStrike">
                <a:solidFill>
                  <a:srgbClr val="343433"/>
                </a:solidFill>
                <a:latin typeface="Calibri"/>
                <a:ea typeface="Calibri"/>
                <a:cs typeface="Calibri"/>
                <a:sym typeface="Calibri"/>
              </a:rPr>
              <a:t> </a:t>
            </a:r>
            <a:r>
              <a:rPr b="1" lang="en-US" sz="4400">
                <a:solidFill>
                  <a:srgbClr val="343433"/>
                </a:solidFill>
                <a:latin typeface="Calibri"/>
                <a:ea typeface="Calibri"/>
                <a:cs typeface="Calibri"/>
                <a:sym typeface="Calibri"/>
              </a:rPr>
              <a:t>Autres moyens de paiement : La carte bancaire</a:t>
            </a:r>
            <a:endParaRPr b="1" i="0" sz="4400" u="none" cap="none" strike="noStrike">
              <a:solidFill>
                <a:schemeClr val="dk1"/>
              </a:solidFill>
              <a:latin typeface="Calibri"/>
              <a:ea typeface="Calibri"/>
              <a:cs typeface="Calibri"/>
              <a:sym typeface="Calibri"/>
            </a:endParaRPr>
          </a:p>
        </p:txBody>
      </p:sp>
      <p:sp>
        <p:nvSpPr>
          <p:cNvPr id="94" name="Google Shape;94;p7"/>
          <p:cNvSpPr txBox="1"/>
          <p:nvPr/>
        </p:nvSpPr>
        <p:spPr>
          <a:xfrm>
            <a:off x="678799" y="2478000"/>
            <a:ext cx="8458200" cy="7388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lang="en-US" sz="2800">
                <a:solidFill>
                  <a:schemeClr val="dk1"/>
                </a:solidFill>
                <a:latin typeface="Calibri"/>
                <a:ea typeface="Calibri"/>
                <a:cs typeface="Calibri"/>
                <a:sym typeface="Calibri"/>
              </a:rPr>
              <a:t>DEVANT </a:t>
            </a:r>
            <a:endParaRPr b="0" i="0" sz="1400" u="none" cap="none" strike="noStrike">
              <a:solidFill>
                <a:srgbClr val="000000"/>
              </a:solidFill>
              <a:latin typeface="Arial"/>
              <a:ea typeface="Arial"/>
              <a:cs typeface="Arial"/>
              <a:sym typeface="Arial"/>
            </a:endParaRPr>
          </a:p>
          <a:p>
            <a:pPr indent="-552450" lvl="0" marL="457200" marR="0" rtl="0" algn="l">
              <a:lnSpc>
                <a:spcPct val="100000"/>
              </a:lnSpc>
              <a:spcBef>
                <a:spcPts val="0"/>
              </a:spcBef>
              <a:spcAft>
                <a:spcPts val="0"/>
              </a:spcAft>
              <a:buClr>
                <a:schemeClr val="dk1"/>
              </a:buClr>
              <a:buSzPts val="4300"/>
              <a:buFont typeface="Calibri"/>
              <a:buChar char="-"/>
            </a:pPr>
            <a:r>
              <a:rPr lang="en-US" sz="2600">
                <a:solidFill>
                  <a:schemeClr val="dk1"/>
                </a:solidFill>
                <a:latin typeface="Calibri"/>
                <a:ea typeface="Calibri"/>
                <a:cs typeface="Calibri"/>
                <a:sym typeface="Calibri"/>
              </a:rPr>
              <a:t>Le nom de l'institution financière en haut.</a:t>
            </a:r>
            <a:endParaRPr sz="2600">
              <a:solidFill>
                <a:schemeClr val="dk1"/>
              </a:solidFill>
              <a:latin typeface="Calibri"/>
              <a:ea typeface="Calibri"/>
              <a:cs typeface="Calibri"/>
              <a:sym typeface="Calibri"/>
            </a:endParaRPr>
          </a:p>
          <a:p>
            <a:pPr indent="-552450" lvl="0" marL="457200" marR="0" rtl="0" algn="l">
              <a:lnSpc>
                <a:spcPct val="100000"/>
              </a:lnSpc>
              <a:spcBef>
                <a:spcPts val="0"/>
              </a:spcBef>
              <a:spcAft>
                <a:spcPts val="0"/>
              </a:spcAft>
              <a:buClr>
                <a:schemeClr val="dk1"/>
              </a:buClr>
              <a:buSzPts val="4300"/>
              <a:buFont typeface="Calibri"/>
              <a:buChar char="-"/>
            </a:pPr>
            <a:r>
              <a:rPr lang="en-US" sz="2600">
                <a:solidFill>
                  <a:schemeClr val="dk1"/>
                </a:solidFill>
                <a:latin typeface="Calibri"/>
                <a:ea typeface="Calibri"/>
                <a:cs typeface="Calibri"/>
                <a:sym typeface="Calibri"/>
              </a:rPr>
              <a:t>Les logos de marque et d'acceptation sur le côté droit (Visa, Mastercard).</a:t>
            </a:r>
            <a:endParaRPr sz="2600">
              <a:solidFill>
                <a:schemeClr val="dk1"/>
              </a:solidFill>
              <a:latin typeface="Calibri"/>
              <a:ea typeface="Calibri"/>
              <a:cs typeface="Calibri"/>
              <a:sym typeface="Calibri"/>
            </a:endParaRPr>
          </a:p>
          <a:p>
            <a:pPr indent="-552450" lvl="0" marL="457200" marR="0" rtl="0" algn="l">
              <a:lnSpc>
                <a:spcPct val="100000"/>
              </a:lnSpc>
              <a:spcBef>
                <a:spcPts val="0"/>
              </a:spcBef>
              <a:spcAft>
                <a:spcPts val="0"/>
              </a:spcAft>
              <a:buClr>
                <a:schemeClr val="dk1"/>
              </a:buClr>
              <a:buSzPts val="4300"/>
              <a:buFont typeface="Calibri"/>
              <a:buChar char="-"/>
            </a:pPr>
            <a:r>
              <a:rPr lang="en-US" sz="2600">
                <a:solidFill>
                  <a:schemeClr val="dk1"/>
                </a:solidFill>
                <a:latin typeface="Calibri"/>
                <a:ea typeface="Calibri"/>
                <a:cs typeface="Calibri"/>
                <a:sym typeface="Calibri"/>
              </a:rPr>
              <a:t>La puce.</a:t>
            </a:r>
            <a:endParaRPr sz="2600">
              <a:solidFill>
                <a:schemeClr val="dk1"/>
              </a:solidFill>
              <a:latin typeface="Calibri"/>
              <a:ea typeface="Calibri"/>
              <a:cs typeface="Calibri"/>
              <a:sym typeface="Calibri"/>
            </a:endParaRPr>
          </a:p>
          <a:p>
            <a:pPr indent="-552450" lvl="0" marL="457200" marR="0" rtl="0" algn="l">
              <a:lnSpc>
                <a:spcPct val="100000"/>
              </a:lnSpc>
              <a:spcBef>
                <a:spcPts val="0"/>
              </a:spcBef>
              <a:spcAft>
                <a:spcPts val="0"/>
              </a:spcAft>
              <a:buClr>
                <a:schemeClr val="dk1"/>
              </a:buClr>
              <a:buSzPts val="4300"/>
              <a:buFont typeface="Calibri"/>
              <a:buChar char="-"/>
            </a:pPr>
            <a:r>
              <a:rPr lang="en-US" sz="2600">
                <a:solidFill>
                  <a:schemeClr val="dk1"/>
                </a:solidFill>
                <a:latin typeface="Calibri"/>
                <a:ea typeface="Calibri"/>
                <a:cs typeface="Calibri"/>
                <a:sym typeface="Calibri"/>
              </a:rPr>
              <a:t>Le numéro de compte personnel (PAN) ou numéro de carte. Il se trouve au milieu et comporte 16 chiffres.</a:t>
            </a:r>
            <a:endParaRPr sz="2600">
              <a:solidFill>
                <a:schemeClr val="dk1"/>
              </a:solidFill>
              <a:latin typeface="Calibri"/>
              <a:ea typeface="Calibri"/>
              <a:cs typeface="Calibri"/>
              <a:sym typeface="Calibri"/>
            </a:endParaRPr>
          </a:p>
          <a:p>
            <a:pPr indent="-552450" lvl="0" marL="457200" marR="0" rtl="0" algn="l">
              <a:lnSpc>
                <a:spcPct val="100000"/>
              </a:lnSpc>
              <a:spcBef>
                <a:spcPts val="0"/>
              </a:spcBef>
              <a:spcAft>
                <a:spcPts val="0"/>
              </a:spcAft>
              <a:buClr>
                <a:schemeClr val="dk1"/>
              </a:buClr>
              <a:buSzPts val="4300"/>
              <a:buFont typeface="Calibri"/>
              <a:buChar char="-"/>
            </a:pPr>
            <a:r>
              <a:rPr lang="en-US" sz="2600">
                <a:solidFill>
                  <a:schemeClr val="dk1"/>
                </a:solidFill>
                <a:latin typeface="Calibri"/>
                <a:ea typeface="Calibri"/>
                <a:cs typeface="Calibri"/>
                <a:sym typeface="Calibri"/>
              </a:rPr>
              <a:t>La date d'expiration de la carte. Elle se compose du mois et de l'année et est généralement demandée lors d'achats en ligne. Elle est située sous le numéro de la carte.</a:t>
            </a:r>
            <a:endParaRPr sz="2600">
              <a:solidFill>
                <a:schemeClr val="dk1"/>
              </a:solidFill>
              <a:latin typeface="Calibri"/>
              <a:ea typeface="Calibri"/>
              <a:cs typeface="Calibri"/>
              <a:sym typeface="Calibri"/>
            </a:endParaRPr>
          </a:p>
          <a:p>
            <a:pPr indent="-552450" lvl="0" marL="457200" marR="0" rtl="0" algn="l">
              <a:lnSpc>
                <a:spcPct val="100000"/>
              </a:lnSpc>
              <a:spcBef>
                <a:spcPts val="0"/>
              </a:spcBef>
              <a:spcAft>
                <a:spcPts val="0"/>
              </a:spcAft>
              <a:buClr>
                <a:schemeClr val="dk1"/>
              </a:buClr>
              <a:buSzPts val="4300"/>
              <a:buFont typeface="Calibri"/>
              <a:buChar char="-"/>
            </a:pPr>
            <a:r>
              <a:rPr lang="en-US" sz="2600">
                <a:solidFill>
                  <a:schemeClr val="dk1"/>
                </a:solidFill>
                <a:latin typeface="Calibri"/>
                <a:ea typeface="Calibri"/>
                <a:cs typeface="Calibri"/>
                <a:sym typeface="Calibri"/>
              </a:rPr>
              <a:t>Le nom du titulaire.</a:t>
            </a:r>
            <a:endParaRPr sz="2600">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sp>
        <p:nvSpPr>
          <p:cNvPr id="95" name="Google Shape;95;p7"/>
          <p:cNvSpPr txBox="1"/>
          <p:nvPr/>
        </p:nvSpPr>
        <p:spPr>
          <a:xfrm>
            <a:off x="9578009" y="2478000"/>
            <a:ext cx="8077200" cy="5695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lang="en-US" sz="2800">
                <a:solidFill>
                  <a:schemeClr val="dk1"/>
                </a:solidFill>
                <a:latin typeface="Calibri"/>
                <a:ea typeface="Calibri"/>
                <a:cs typeface="Calibri"/>
                <a:sym typeface="Calibri"/>
              </a:rPr>
              <a:t>DERRIERE </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La bande magnétique : elle occupe toute la largeur de la carte, bien que son utilisation ait été remplacée par la puce.</a:t>
            </a:r>
            <a:endParaRPr sz="2800">
              <a:solidFill>
                <a:schemeClr val="dk1"/>
              </a:solidFill>
              <a:latin typeface="Calibri"/>
              <a:ea typeface="Calibri"/>
              <a:cs typeface="Calibri"/>
              <a:sym typeface="Calibri"/>
            </a:endParaRPr>
          </a:p>
          <a:p>
            <a:pPr indent="-457200" lvl="0" marL="457200" marR="0" rtl="0" algn="l">
              <a:lnSpc>
                <a:spcPct val="100000"/>
              </a:lnSpc>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Le panneau de signature. C'est là que le titulaire signe.</a:t>
            </a:r>
            <a:endParaRPr sz="2800">
              <a:solidFill>
                <a:schemeClr val="dk1"/>
              </a:solidFill>
              <a:latin typeface="Calibri"/>
              <a:ea typeface="Calibri"/>
              <a:cs typeface="Calibri"/>
              <a:sym typeface="Calibri"/>
            </a:endParaRPr>
          </a:p>
          <a:p>
            <a:pPr indent="-457200" lvl="0" marL="457200" marR="0" rtl="0" algn="l">
              <a:lnSpc>
                <a:spcPct val="100000"/>
              </a:lnSpc>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Le numéro CCV ou CVV, ou encore numéro de sécurité. Il s'agit de trois chiffres situés à droite du panneau de signature et sont généralement demandés au titulaire lors d'achats en ligne.</a:t>
            </a:r>
            <a:endParaRPr sz="2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8"/>
          <p:cNvSpPr txBox="1"/>
          <p:nvPr/>
        </p:nvSpPr>
        <p:spPr>
          <a:xfrm>
            <a:off x="1447800" y="1573291"/>
            <a:ext cx="11811000"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chemeClr val="dk1"/>
                </a:solidFill>
                <a:latin typeface="Calibri"/>
                <a:ea typeface="Calibri"/>
                <a:cs typeface="Calibri"/>
                <a:sym typeface="Calibri"/>
              </a:rPr>
              <a:t>2.</a:t>
            </a:r>
            <a:r>
              <a:rPr b="1" i="0" lang="en-US" sz="4400" u="none" cap="none" strike="noStrike">
                <a:solidFill>
                  <a:srgbClr val="343433"/>
                </a:solidFill>
                <a:latin typeface="Calibri"/>
                <a:ea typeface="Calibri"/>
                <a:cs typeface="Calibri"/>
                <a:sym typeface="Calibri"/>
              </a:rPr>
              <a:t> </a:t>
            </a:r>
            <a:r>
              <a:rPr b="1" lang="en-US" sz="4400">
                <a:solidFill>
                  <a:srgbClr val="343433"/>
                </a:solidFill>
                <a:latin typeface="Calibri"/>
                <a:ea typeface="Calibri"/>
                <a:cs typeface="Calibri"/>
                <a:sym typeface="Calibri"/>
              </a:rPr>
              <a:t>Autres moyens de paiement : La carte bancaire</a:t>
            </a:r>
            <a:endParaRPr b="1" i="0" sz="4400" u="none" cap="none" strike="noStrike">
              <a:solidFill>
                <a:schemeClr val="dk1"/>
              </a:solidFill>
              <a:latin typeface="Calibri"/>
              <a:ea typeface="Calibri"/>
              <a:cs typeface="Calibri"/>
              <a:sym typeface="Calibri"/>
            </a:endParaRPr>
          </a:p>
        </p:txBody>
      </p:sp>
      <p:pic>
        <p:nvPicPr>
          <p:cNvPr descr="Texto&#10;&#10;Descripción generada automáticamente con confianza media" id="101" name="Google Shape;101;p8"/>
          <p:cNvPicPr preferRelativeResize="0"/>
          <p:nvPr/>
        </p:nvPicPr>
        <p:blipFill rotWithShape="1">
          <a:blip r:embed="rId3">
            <a:alphaModFix/>
          </a:blip>
          <a:srcRect b="0" l="0" r="0" t="0"/>
          <a:stretch/>
        </p:blipFill>
        <p:spPr>
          <a:xfrm>
            <a:off x="2000242" y="2991181"/>
            <a:ext cx="6810797" cy="4304636"/>
          </a:xfrm>
          <a:prstGeom prst="rect">
            <a:avLst/>
          </a:prstGeom>
          <a:noFill/>
          <a:ln>
            <a:noFill/>
          </a:ln>
        </p:spPr>
      </p:pic>
      <p:sp>
        <p:nvSpPr>
          <p:cNvPr id="102" name="Google Shape;102;p8"/>
          <p:cNvSpPr txBox="1"/>
          <p:nvPr/>
        </p:nvSpPr>
        <p:spPr>
          <a:xfrm>
            <a:off x="9144000" y="3589227"/>
            <a:ext cx="7848600" cy="35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2800">
                <a:solidFill>
                  <a:schemeClr val="dk1"/>
                </a:solidFill>
                <a:latin typeface="Calibri"/>
                <a:ea typeface="Calibri"/>
                <a:cs typeface="Calibri"/>
                <a:sym typeface="Calibri"/>
              </a:rPr>
              <a:t>1- </a:t>
            </a:r>
            <a:r>
              <a:rPr lang="en-US" sz="2800">
                <a:solidFill>
                  <a:schemeClr val="dk1"/>
                </a:solidFill>
                <a:latin typeface="Calibri"/>
                <a:ea typeface="Calibri"/>
                <a:cs typeface="Calibri"/>
                <a:sym typeface="Calibri"/>
              </a:rPr>
              <a:t>Entité émettrice du logo</a:t>
            </a:r>
            <a:endParaRPr sz="2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1" lang="en-US" sz="2800">
                <a:solidFill>
                  <a:schemeClr val="dk1"/>
                </a:solidFill>
                <a:latin typeface="Calibri"/>
                <a:ea typeface="Calibri"/>
                <a:cs typeface="Calibri"/>
                <a:sym typeface="Calibri"/>
              </a:rPr>
              <a:t>2- </a:t>
            </a:r>
            <a:r>
              <a:rPr lang="en-US" sz="2800">
                <a:solidFill>
                  <a:schemeClr val="dk1"/>
                </a:solidFill>
                <a:latin typeface="Calibri"/>
                <a:ea typeface="Calibri"/>
                <a:cs typeface="Calibri"/>
                <a:sym typeface="Calibri"/>
              </a:rPr>
              <a:t>Puce de sécurité</a:t>
            </a:r>
            <a:endParaRPr sz="2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1" lang="en-US" sz="2800">
                <a:solidFill>
                  <a:schemeClr val="dk1"/>
                </a:solidFill>
                <a:latin typeface="Calibri"/>
                <a:ea typeface="Calibri"/>
                <a:cs typeface="Calibri"/>
                <a:sym typeface="Calibri"/>
              </a:rPr>
              <a:t>3- </a:t>
            </a:r>
            <a:r>
              <a:rPr lang="en-US" sz="2800">
                <a:solidFill>
                  <a:schemeClr val="dk1"/>
                </a:solidFill>
                <a:latin typeface="Calibri"/>
                <a:ea typeface="Calibri"/>
                <a:cs typeface="Calibri"/>
                <a:sym typeface="Calibri"/>
              </a:rPr>
              <a:t>Sans contact</a:t>
            </a:r>
            <a:endParaRPr sz="2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1" lang="en-US" sz="2800">
                <a:solidFill>
                  <a:schemeClr val="dk1"/>
                </a:solidFill>
                <a:latin typeface="Calibri"/>
                <a:ea typeface="Calibri"/>
                <a:cs typeface="Calibri"/>
                <a:sym typeface="Calibri"/>
              </a:rPr>
              <a:t>4- </a:t>
            </a:r>
            <a:r>
              <a:rPr lang="en-US" sz="2800">
                <a:solidFill>
                  <a:schemeClr val="dk1"/>
                </a:solidFill>
                <a:latin typeface="Calibri"/>
                <a:ea typeface="Calibri"/>
                <a:cs typeface="Calibri"/>
                <a:sym typeface="Calibri"/>
              </a:rPr>
              <a:t>PAN 16 chiffres (unique)</a:t>
            </a:r>
            <a:endParaRPr sz="2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1" lang="en-US" sz="2800">
                <a:solidFill>
                  <a:schemeClr val="dk1"/>
                </a:solidFill>
                <a:latin typeface="Calibri"/>
                <a:ea typeface="Calibri"/>
                <a:cs typeface="Calibri"/>
                <a:sym typeface="Calibri"/>
              </a:rPr>
              <a:t>5- </a:t>
            </a:r>
            <a:r>
              <a:rPr lang="en-US" sz="2800">
                <a:solidFill>
                  <a:schemeClr val="dk1"/>
                </a:solidFill>
                <a:latin typeface="Calibri"/>
                <a:ea typeface="Calibri"/>
                <a:cs typeface="Calibri"/>
                <a:sym typeface="Calibri"/>
              </a:rPr>
              <a:t>Date d'expiration</a:t>
            </a:r>
            <a:endParaRPr sz="2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1" lang="en-US" sz="2800">
                <a:solidFill>
                  <a:schemeClr val="dk1"/>
                </a:solidFill>
                <a:latin typeface="Calibri"/>
                <a:ea typeface="Calibri"/>
                <a:cs typeface="Calibri"/>
                <a:sym typeface="Calibri"/>
              </a:rPr>
              <a:t>6- </a:t>
            </a:r>
            <a:r>
              <a:rPr lang="en-US" sz="2800">
                <a:solidFill>
                  <a:schemeClr val="dk1"/>
                </a:solidFill>
                <a:latin typeface="Calibri"/>
                <a:ea typeface="Calibri"/>
                <a:cs typeface="Calibri"/>
                <a:sym typeface="Calibri"/>
              </a:rPr>
              <a:t>Nom du titulaire de la carte</a:t>
            </a:r>
            <a:endParaRPr sz="2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1" lang="en-US" sz="2800">
                <a:solidFill>
                  <a:schemeClr val="dk1"/>
                </a:solidFill>
                <a:latin typeface="Calibri"/>
                <a:ea typeface="Calibri"/>
                <a:cs typeface="Calibri"/>
                <a:sym typeface="Calibri"/>
              </a:rPr>
              <a:t>7- </a:t>
            </a:r>
            <a:r>
              <a:rPr lang="en-US" sz="2800">
                <a:solidFill>
                  <a:schemeClr val="dk1"/>
                </a:solidFill>
                <a:latin typeface="Calibri"/>
                <a:ea typeface="Calibri"/>
                <a:cs typeface="Calibri"/>
                <a:sym typeface="Calibri"/>
              </a:rPr>
              <a:t>Marque internationale (Visa, Mastercard)</a:t>
            </a:r>
            <a:endParaRPr sz="2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1" sz="2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9"/>
          <p:cNvSpPr txBox="1"/>
          <p:nvPr/>
        </p:nvSpPr>
        <p:spPr>
          <a:xfrm>
            <a:off x="1447800" y="1573291"/>
            <a:ext cx="11811000"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chemeClr val="dk1"/>
                </a:solidFill>
                <a:latin typeface="Calibri"/>
                <a:ea typeface="Calibri"/>
                <a:cs typeface="Calibri"/>
                <a:sym typeface="Calibri"/>
              </a:rPr>
              <a:t>2.</a:t>
            </a:r>
            <a:r>
              <a:rPr b="1" i="0" lang="en-US" sz="4400" u="none" cap="none" strike="noStrike">
                <a:solidFill>
                  <a:srgbClr val="343433"/>
                </a:solidFill>
                <a:latin typeface="Calibri"/>
                <a:ea typeface="Calibri"/>
                <a:cs typeface="Calibri"/>
                <a:sym typeface="Calibri"/>
              </a:rPr>
              <a:t> </a:t>
            </a:r>
            <a:r>
              <a:rPr b="1" lang="en-US" sz="4400">
                <a:solidFill>
                  <a:srgbClr val="343433"/>
                </a:solidFill>
                <a:latin typeface="Calibri"/>
                <a:ea typeface="Calibri"/>
                <a:cs typeface="Calibri"/>
                <a:sym typeface="Calibri"/>
              </a:rPr>
              <a:t>Autres moyens de paiement : La carte bancaire</a:t>
            </a:r>
            <a:endParaRPr b="1" i="0" sz="4400" u="none" cap="none" strike="noStrike">
              <a:solidFill>
                <a:schemeClr val="dk1"/>
              </a:solidFill>
              <a:latin typeface="Calibri"/>
              <a:ea typeface="Calibri"/>
              <a:cs typeface="Calibri"/>
              <a:sym typeface="Calibri"/>
            </a:endParaRPr>
          </a:p>
        </p:txBody>
      </p:sp>
      <p:pic>
        <p:nvPicPr>
          <p:cNvPr descr="Captura de pantalla de un celular&#10;&#10;Descripción generada automáticamente" id="108" name="Google Shape;108;p9"/>
          <p:cNvPicPr preferRelativeResize="0"/>
          <p:nvPr/>
        </p:nvPicPr>
        <p:blipFill rotWithShape="1">
          <a:blip r:embed="rId3">
            <a:alphaModFix/>
          </a:blip>
          <a:srcRect b="0" l="0" r="0" t="0"/>
          <a:stretch/>
        </p:blipFill>
        <p:spPr>
          <a:xfrm>
            <a:off x="2133600" y="3024775"/>
            <a:ext cx="6700241" cy="4234761"/>
          </a:xfrm>
          <a:prstGeom prst="rect">
            <a:avLst/>
          </a:prstGeom>
          <a:noFill/>
          <a:ln>
            <a:noFill/>
          </a:ln>
        </p:spPr>
      </p:pic>
      <p:sp>
        <p:nvSpPr>
          <p:cNvPr id="109" name="Google Shape;109;p9"/>
          <p:cNvSpPr txBox="1"/>
          <p:nvPr/>
        </p:nvSpPr>
        <p:spPr>
          <a:xfrm>
            <a:off x="9144000" y="4234214"/>
            <a:ext cx="7848600" cy="2678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2800">
                <a:solidFill>
                  <a:schemeClr val="dk1"/>
                </a:solidFill>
                <a:latin typeface="Calibri"/>
                <a:ea typeface="Calibri"/>
                <a:cs typeface="Calibri"/>
                <a:sym typeface="Calibri"/>
              </a:rPr>
              <a:t>8- </a:t>
            </a:r>
            <a:r>
              <a:rPr lang="en-US" sz="2800">
                <a:solidFill>
                  <a:schemeClr val="dk1"/>
                </a:solidFill>
                <a:latin typeface="Calibri"/>
                <a:ea typeface="Calibri"/>
                <a:cs typeface="Calibri"/>
                <a:sym typeface="Calibri"/>
              </a:rPr>
              <a:t>Bande magnétique</a:t>
            </a:r>
            <a:endParaRPr sz="2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1" lang="en-US" sz="2800">
                <a:solidFill>
                  <a:schemeClr val="dk1"/>
                </a:solidFill>
                <a:latin typeface="Calibri"/>
                <a:ea typeface="Calibri"/>
                <a:cs typeface="Calibri"/>
                <a:sym typeface="Calibri"/>
              </a:rPr>
              <a:t>9- </a:t>
            </a:r>
            <a:r>
              <a:rPr lang="en-US" sz="2800">
                <a:solidFill>
                  <a:schemeClr val="dk1"/>
                </a:solidFill>
                <a:latin typeface="Calibri"/>
                <a:ea typeface="Calibri"/>
                <a:cs typeface="Calibri"/>
                <a:sym typeface="Calibri"/>
              </a:rPr>
              <a:t>Panneau de signature</a:t>
            </a:r>
            <a:endParaRPr sz="2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1" lang="en-US" sz="2800">
                <a:solidFill>
                  <a:schemeClr val="dk1"/>
                </a:solidFill>
                <a:latin typeface="Calibri"/>
                <a:ea typeface="Calibri"/>
                <a:cs typeface="Calibri"/>
                <a:sym typeface="Calibri"/>
              </a:rPr>
              <a:t>10- </a:t>
            </a:r>
            <a:r>
              <a:rPr lang="en-US" sz="2800">
                <a:solidFill>
                  <a:schemeClr val="dk1"/>
                </a:solidFill>
                <a:latin typeface="Calibri"/>
                <a:ea typeface="Calibri"/>
                <a:cs typeface="Calibri"/>
                <a:sym typeface="Calibri"/>
              </a:rPr>
              <a:t>Code pour les transactions de commerce électronique (3 chiffres)</a:t>
            </a:r>
            <a:endParaRPr sz="2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1" lang="en-US" sz="2800">
                <a:solidFill>
                  <a:schemeClr val="dk1"/>
                </a:solidFill>
                <a:latin typeface="Calibri"/>
                <a:ea typeface="Calibri"/>
                <a:cs typeface="Calibri"/>
                <a:sym typeface="Calibri"/>
              </a:rPr>
              <a:t>11- </a:t>
            </a:r>
            <a:r>
              <a:rPr lang="en-US" sz="2800">
                <a:solidFill>
                  <a:schemeClr val="dk1"/>
                </a:solidFill>
                <a:latin typeface="Calibri"/>
                <a:ea typeface="Calibri"/>
                <a:cs typeface="Calibri"/>
                <a:sym typeface="Calibri"/>
              </a:rPr>
              <a:t>Coordonnées de l'entité émettrice</a:t>
            </a:r>
            <a:endParaRPr sz="2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1" sz="2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2022-02-16T10:54:20Z</dcterms:created>
  <dc:creator>Monia Coppola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2022-02-16T00:00:00Z</vt:filetime>
  </property>
  <property fmtid="{D5CDD505-2E9C-101B-9397-08002B2CF9AE}" pid="3" name="Creator">
    <vt:lpwstr>Canva</vt:lpwstr>
  </property>
  <property fmtid="{D5CDD505-2E9C-101B-9397-08002B2CF9AE}" pid="4" name="LastSaved">
    <vt:filetime>2022-02-16T00:00:00Z</vt:filetime>
  </property>
</Properties>
</file>