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62" r:id="rId21"/>
    <p:sldId id="260" r:id="rId22"/>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73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CADF5-49D1-41BA-8631-7B52D3F3BB30}" type="doc">
      <dgm:prSet loTypeId="urn:microsoft.com/office/officeart/2005/8/layout/equation1" loCatId="process" qsTypeId="urn:microsoft.com/office/officeart/2005/8/quickstyle/simple1" qsCatId="simple" csTypeId="urn:microsoft.com/office/officeart/2005/8/colors/accent1_2" csCatId="accent1" phldr="1"/>
      <dgm:spPr/>
    </dgm:pt>
    <dgm:pt modelId="{E15F7F70-40BD-4B3F-84F2-E40F8FAE7320}">
      <dgm:prSet phldrT="[Texto]" custT="1"/>
      <dgm:spPr>
        <a:solidFill>
          <a:srgbClr val="FAC709"/>
        </a:solidFill>
      </dgm:spPr>
      <dgm:t>
        <a:bodyPr/>
        <a:lstStyle/>
        <a:p>
          <a:r>
            <a:rPr lang="es-ES" sz="2800">
              <a:solidFill>
                <a:srgbClr val="000000"/>
              </a:solidFill>
            </a:rPr>
            <a:t>10%</a:t>
          </a:r>
          <a:endParaRPr lang="en-GB" sz="2800">
            <a:solidFill>
              <a:srgbClr val="000000"/>
            </a:solidFill>
          </a:endParaRPr>
        </a:p>
      </dgm:t>
    </dgm:pt>
    <dgm:pt modelId="{1B0698F3-5362-490C-B5F9-0EF1A7EB8FA0}" type="parTrans" cxnId="{B57E0475-517C-4173-83A1-5435ECC4CF10}">
      <dgm:prSet/>
      <dgm:spPr/>
      <dgm:t>
        <a:bodyPr/>
        <a:lstStyle/>
        <a:p>
          <a:endParaRPr lang="en-GB"/>
        </a:p>
      </dgm:t>
    </dgm:pt>
    <dgm:pt modelId="{715F8D64-005E-4C2C-B9F6-7A7D8BA778FB}" type="sibTrans" cxnId="{B57E0475-517C-4173-83A1-5435ECC4CF10}">
      <dgm:prSet/>
      <dgm:spPr>
        <a:solidFill>
          <a:srgbClr val="000000"/>
        </a:solidFill>
      </dgm:spPr>
      <dgm:t>
        <a:bodyPr/>
        <a:lstStyle/>
        <a:p>
          <a:endParaRPr lang="en-GB"/>
        </a:p>
      </dgm:t>
    </dgm:pt>
    <dgm:pt modelId="{CAA01BC8-193E-4F9E-8C37-0A2C7D6CD6F4}">
      <dgm:prSet phldrT="[Texto]" custT="1"/>
      <dgm:spPr>
        <a:solidFill>
          <a:srgbClr val="FAC709"/>
        </a:solidFill>
      </dgm:spPr>
      <dgm:t>
        <a:bodyPr/>
        <a:lstStyle/>
        <a:p>
          <a:r>
            <a:rPr lang="es-ES" sz="2800">
              <a:solidFill>
                <a:srgbClr val="000000"/>
              </a:solidFill>
            </a:rPr>
            <a:t>€10,000</a:t>
          </a:r>
          <a:endParaRPr lang="en-GB" sz="2800">
            <a:solidFill>
              <a:srgbClr val="000000"/>
            </a:solidFill>
          </a:endParaRPr>
        </a:p>
      </dgm:t>
    </dgm:pt>
    <dgm:pt modelId="{1EEAF21F-442B-4E4F-A4FD-C0175ECF2B9D}" type="parTrans" cxnId="{D843ACA1-AB24-4DA0-B36F-67950C6DFA77}">
      <dgm:prSet/>
      <dgm:spPr/>
      <dgm:t>
        <a:bodyPr/>
        <a:lstStyle/>
        <a:p>
          <a:endParaRPr lang="en-GB"/>
        </a:p>
      </dgm:t>
    </dgm:pt>
    <dgm:pt modelId="{14BF4AE4-E3E3-4123-A1A4-CB3519AC6769}" type="sibTrans" cxnId="{D843ACA1-AB24-4DA0-B36F-67950C6DFA77}">
      <dgm:prSet/>
      <dgm:spPr>
        <a:solidFill>
          <a:srgbClr val="000000"/>
        </a:solidFill>
      </dgm:spPr>
      <dgm:t>
        <a:bodyPr/>
        <a:lstStyle/>
        <a:p>
          <a:endParaRPr lang="en-GB"/>
        </a:p>
      </dgm:t>
    </dgm:pt>
    <dgm:pt modelId="{C7567A8D-9D0C-46E9-84AC-6EDCFAA17DCE}">
      <dgm:prSet phldrT="[Texto]" custT="1"/>
      <dgm:spPr>
        <a:solidFill>
          <a:srgbClr val="FAC709"/>
        </a:solidFill>
      </dgm:spPr>
      <dgm:t>
        <a:bodyPr/>
        <a:lstStyle/>
        <a:p>
          <a:r>
            <a:rPr lang="es-ES" sz="2800">
              <a:solidFill>
                <a:srgbClr val="000000"/>
              </a:solidFill>
            </a:rPr>
            <a:t>€1,000</a:t>
          </a:r>
          <a:endParaRPr lang="en-GB" sz="2800">
            <a:solidFill>
              <a:srgbClr val="000000"/>
            </a:solidFill>
          </a:endParaRPr>
        </a:p>
      </dgm:t>
    </dgm:pt>
    <dgm:pt modelId="{D512B7E5-1DA8-41E9-859E-7D7AB1EBEB58}" type="parTrans" cxnId="{3C8B448B-584E-4386-9702-8DCB4AD869F7}">
      <dgm:prSet/>
      <dgm:spPr/>
      <dgm:t>
        <a:bodyPr/>
        <a:lstStyle/>
        <a:p>
          <a:endParaRPr lang="en-GB"/>
        </a:p>
      </dgm:t>
    </dgm:pt>
    <dgm:pt modelId="{A7F20FE6-3C4D-4864-9E34-2858819ECEA8}" type="sibTrans" cxnId="{3C8B448B-584E-4386-9702-8DCB4AD869F7}">
      <dgm:prSet/>
      <dgm:spPr/>
      <dgm:t>
        <a:bodyPr/>
        <a:lstStyle/>
        <a:p>
          <a:endParaRPr lang="en-GB"/>
        </a:p>
      </dgm:t>
    </dgm:pt>
    <dgm:pt modelId="{95AB3910-1CA9-4B17-B0E1-942E2B04080E}" type="pres">
      <dgm:prSet presAssocID="{3A7CADF5-49D1-41BA-8631-7B52D3F3BB30}" presName="linearFlow" presStyleCnt="0">
        <dgm:presLayoutVars>
          <dgm:dir/>
          <dgm:resizeHandles val="exact"/>
        </dgm:presLayoutVars>
      </dgm:prSet>
      <dgm:spPr/>
    </dgm:pt>
    <dgm:pt modelId="{D84B7089-3DC0-4155-900D-F0D4FE4EE2CC}" type="pres">
      <dgm:prSet presAssocID="{E15F7F70-40BD-4B3F-84F2-E40F8FAE7320}" presName="node" presStyleLbl="node1" presStyleIdx="0" presStyleCnt="3" custScaleX="141790" custScaleY="138499">
        <dgm:presLayoutVars>
          <dgm:bulletEnabled val="1"/>
        </dgm:presLayoutVars>
      </dgm:prSet>
      <dgm:spPr/>
      <dgm:t>
        <a:bodyPr/>
        <a:lstStyle/>
        <a:p>
          <a:endParaRPr lang="it-IT"/>
        </a:p>
      </dgm:t>
    </dgm:pt>
    <dgm:pt modelId="{AA31376A-EFD3-498A-8770-557D5F866918}" type="pres">
      <dgm:prSet presAssocID="{715F8D64-005E-4C2C-B9F6-7A7D8BA778FB}" presName="spacerL" presStyleCnt="0"/>
      <dgm:spPr/>
    </dgm:pt>
    <dgm:pt modelId="{25AD6E66-82F0-4F55-8EB2-4E05B9DA0E98}" type="pres">
      <dgm:prSet presAssocID="{715F8D64-005E-4C2C-B9F6-7A7D8BA778FB}" presName="sibTrans" presStyleLbl="sibTrans2D1" presStyleIdx="0" presStyleCnt="2"/>
      <dgm:spPr>
        <a:prstGeom prst="mathMultiply">
          <a:avLst/>
        </a:prstGeom>
      </dgm:spPr>
      <dgm:t>
        <a:bodyPr/>
        <a:lstStyle/>
        <a:p>
          <a:endParaRPr lang="it-IT"/>
        </a:p>
      </dgm:t>
    </dgm:pt>
    <dgm:pt modelId="{EB0F4F24-DE8F-4809-8BD3-303EE3C45434}" type="pres">
      <dgm:prSet presAssocID="{715F8D64-005E-4C2C-B9F6-7A7D8BA778FB}" presName="spacerR" presStyleCnt="0"/>
      <dgm:spPr/>
    </dgm:pt>
    <dgm:pt modelId="{7FBF23AC-6F0D-4E6E-B641-0AB161BCC7F0}" type="pres">
      <dgm:prSet presAssocID="{CAA01BC8-193E-4F9E-8C37-0A2C7D6CD6F4}" presName="node" presStyleLbl="node1" presStyleIdx="1" presStyleCnt="3" custScaleX="162485" custScaleY="162467">
        <dgm:presLayoutVars>
          <dgm:bulletEnabled val="1"/>
        </dgm:presLayoutVars>
      </dgm:prSet>
      <dgm:spPr/>
      <dgm:t>
        <a:bodyPr/>
        <a:lstStyle/>
        <a:p>
          <a:endParaRPr lang="it-IT"/>
        </a:p>
      </dgm:t>
    </dgm:pt>
    <dgm:pt modelId="{483D302C-B3AF-4096-9061-0D3C6EFAEA50}" type="pres">
      <dgm:prSet presAssocID="{14BF4AE4-E3E3-4123-A1A4-CB3519AC6769}" presName="spacerL" presStyleCnt="0"/>
      <dgm:spPr/>
    </dgm:pt>
    <dgm:pt modelId="{CC9C2552-3EFD-47A3-916A-4F842B496806}" type="pres">
      <dgm:prSet presAssocID="{14BF4AE4-E3E3-4123-A1A4-CB3519AC6769}" presName="sibTrans" presStyleLbl="sibTrans2D1" presStyleIdx="1" presStyleCnt="2" custScaleX="82458" custScaleY="79336"/>
      <dgm:spPr/>
      <dgm:t>
        <a:bodyPr/>
        <a:lstStyle/>
        <a:p>
          <a:endParaRPr lang="it-IT"/>
        </a:p>
      </dgm:t>
    </dgm:pt>
    <dgm:pt modelId="{8DD31F76-9DF7-402C-BE10-5D10BCF48CAF}" type="pres">
      <dgm:prSet presAssocID="{14BF4AE4-E3E3-4123-A1A4-CB3519AC6769}" presName="spacerR" presStyleCnt="0"/>
      <dgm:spPr/>
    </dgm:pt>
    <dgm:pt modelId="{C9347712-A25F-45B7-92B3-E5AFD26446B8}" type="pres">
      <dgm:prSet presAssocID="{C7567A8D-9D0C-46E9-84AC-6EDCFAA17DCE}" presName="node" presStyleLbl="node1" presStyleIdx="2" presStyleCnt="3" custScaleX="170197" custScaleY="157012">
        <dgm:presLayoutVars>
          <dgm:bulletEnabled val="1"/>
        </dgm:presLayoutVars>
      </dgm:prSet>
      <dgm:spPr/>
      <dgm:t>
        <a:bodyPr/>
        <a:lstStyle/>
        <a:p>
          <a:endParaRPr lang="it-IT"/>
        </a:p>
      </dgm:t>
    </dgm:pt>
  </dgm:ptLst>
  <dgm:cxnLst>
    <dgm:cxn modelId="{192996AD-6FA6-4309-802F-13F06611F0B2}" type="presOf" srcId="{3A7CADF5-49D1-41BA-8631-7B52D3F3BB30}" destId="{95AB3910-1CA9-4B17-B0E1-942E2B04080E}" srcOrd="0" destOrd="0" presId="urn:microsoft.com/office/officeart/2005/8/layout/equation1"/>
    <dgm:cxn modelId="{DCEB57BB-B9BF-477A-A161-A091F2C20C52}" type="presOf" srcId="{715F8D64-005E-4C2C-B9F6-7A7D8BA778FB}" destId="{25AD6E66-82F0-4F55-8EB2-4E05B9DA0E98}" srcOrd="0" destOrd="0" presId="urn:microsoft.com/office/officeart/2005/8/layout/equation1"/>
    <dgm:cxn modelId="{F576068E-3EEB-4385-9661-87C0E6B54BAD}" type="presOf" srcId="{C7567A8D-9D0C-46E9-84AC-6EDCFAA17DCE}" destId="{C9347712-A25F-45B7-92B3-E5AFD26446B8}" srcOrd="0" destOrd="0" presId="urn:microsoft.com/office/officeart/2005/8/layout/equation1"/>
    <dgm:cxn modelId="{B57E0475-517C-4173-83A1-5435ECC4CF10}" srcId="{3A7CADF5-49D1-41BA-8631-7B52D3F3BB30}" destId="{E15F7F70-40BD-4B3F-84F2-E40F8FAE7320}" srcOrd="0" destOrd="0" parTransId="{1B0698F3-5362-490C-B5F9-0EF1A7EB8FA0}" sibTransId="{715F8D64-005E-4C2C-B9F6-7A7D8BA778FB}"/>
    <dgm:cxn modelId="{26E924F6-1D12-4AF6-85A8-F2E1BA0B63DF}" type="presOf" srcId="{14BF4AE4-E3E3-4123-A1A4-CB3519AC6769}" destId="{CC9C2552-3EFD-47A3-916A-4F842B496806}" srcOrd="0" destOrd="0" presId="urn:microsoft.com/office/officeart/2005/8/layout/equation1"/>
    <dgm:cxn modelId="{D843ACA1-AB24-4DA0-B36F-67950C6DFA77}" srcId="{3A7CADF5-49D1-41BA-8631-7B52D3F3BB30}" destId="{CAA01BC8-193E-4F9E-8C37-0A2C7D6CD6F4}" srcOrd="1" destOrd="0" parTransId="{1EEAF21F-442B-4E4F-A4FD-C0175ECF2B9D}" sibTransId="{14BF4AE4-E3E3-4123-A1A4-CB3519AC6769}"/>
    <dgm:cxn modelId="{3C8B448B-584E-4386-9702-8DCB4AD869F7}" srcId="{3A7CADF5-49D1-41BA-8631-7B52D3F3BB30}" destId="{C7567A8D-9D0C-46E9-84AC-6EDCFAA17DCE}" srcOrd="2" destOrd="0" parTransId="{D512B7E5-1DA8-41E9-859E-7D7AB1EBEB58}" sibTransId="{A7F20FE6-3C4D-4864-9E34-2858819ECEA8}"/>
    <dgm:cxn modelId="{FF33181D-71BF-4EBE-B6EE-C2F09BA942D5}" type="presOf" srcId="{CAA01BC8-193E-4F9E-8C37-0A2C7D6CD6F4}" destId="{7FBF23AC-6F0D-4E6E-B641-0AB161BCC7F0}" srcOrd="0" destOrd="0" presId="urn:microsoft.com/office/officeart/2005/8/layout/equation1"/>
    <dgm:cxn modelId="{E394685F-8C8B-48BD-A9E8-4043AD50C6FC}" type="presOf" srcId="{E15F7F70-40BD-4B3F-84F2-E40F8FAE7320}" destId="{D84B7089-3DC0-4155-900D-F0D4FE4EE2CC}" srcOrd="0" destOrd="0" presId="urn:microsoft.com/office/officeart/2005/8/layout/equation1"/>
    <dgm:cxn modelId="{60100B81-4213-4169-870C-71A9838244DB}" type="presParOf" srcId="{95AB3910-1CA9-4B17-B0E1-942E2B04080E}" destId="{D84B7089-3DC0-4155-900D-F0D4FE4EE2CC}" srcOrd="0" destOrd="0" presId="urn:microsoft.com/office/officeart/2005/8/layout/equation1"/>
    <dgm:cxn modelId="{F186F4E9-408F-4815-A4E0-DD8D83EA4818}" type="presParOf" srcId="{95AB3910-1CA9-4B17-B0E1-942E2B04080E}" destId="{AA31376A-EFD3-498A-8770-557D5F866918}" srcOrd="1" destOrd="0" presId="urn:microsoft.com/office/officeart/2005/8/layout/equation1"/>
    <dgm:cxn modelId="{DDB5130D-0C74-479E-9366-A0BBA8B2E609}" type="presParOf" srcId="{95AB3910-1CA9-4B17-B0E1-942E2B04080E}" destId="{25AD6E66-82F0-4F55-8EB2-4E05B9DA0E98}" srcOrd="2" destOrd="0" presId="urn:microsoft.com/office/officeart/2005/8/layout/equation1"/>
    <dgm:cxn modelId="{88FDEBC0-379B-4051-8006-40D3C1A05C46}" type="presParOf" srcId="{95AB3910-1CA9-4B17-B0E1-942E2B04080E}" destId="{EB0F4F24-DE8F-4809-8BD3-303EE3C45434}" srcOrd="3" destOrd="0" presId="urn:microsoft.com/office/officeart/2005/8/layout/equation1"/>
    <dgm:cxn modelId="{29FA98E2-3432-4EE9-B514-12078DE9ABAB}" type="presParOf" srcId="{95AB3910-1CA9-4B17-B0E1-942E2B04080E}" destId="{7FBF23AC-6F0D-4E6E-B641-0AB161BCC7F0}" srcOrd="4" destOrd="0" presId="urn:microsoft.com/office/officeart/2005/8/layout/equation1"/>
    <dgm:cxn modelId="{53378009-68F7-43D7-BDB7-8D0A42C98F2C}" type="presParOf" srcId="{95AB3910-1CA9-4B17-B0E1-942E2B04080E}" destId="{483D302C-B3AF-4096-9061-0D3C6EFAEA50}" srcOrd="5" destOrd="0" presId="urn:microsoft.com/office/officeart/2005/8/layout/equation1"/>
    <dgm:cxn modelId="{13C1D449-963A-424C-919E-31D9C8C8C2D0}" type="presParOf" srcId="{95AB3910-1CA9-4B17-B0E1-942E2B04080E}" destId="{CC9C2552-3EFD-47A3-916A-4F842B496806}" srcOrd="6" destOrd="0" presId="urn:microsoft.com/office/officeart/2005/8/layout/equation1"/>
    <dgm:cxn modelId="{ADC91899-E3E3-43C4-9E02-F967353A27D3}" type="presParOf" srcId="{95AB3910-1CA9-4B17-B0E1-942E2B04080E}" destId="{8DD31F76-9DF7-402C-BE10-5D10BCF48CAF}" srcOrd="7" destOrd="0" presId="urn:microsoft.com/office/officeart/2005/8/layout/equation1"/>
    <dgm:cxn modelId="{EC7533EC-40DD-4E19-A9E4-68844FF8D89E}" type="presParOf" srcId="{95AB3910-1CA9-4B17-B0E1-942E2B04080E}" destId="{C9347712-A25F-45B7-92B3-E5AFD26446B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CADF5-49D1-41BA-8631-7B52D3F3BB30}" type="doc">
      <dgm:prSet loTypeId="urn:microsoft.com/office/officeart/2005/8/layout/equation1" loCatId="process" qsTypeId="urn:microsoft.com/office/officeart/2005/8/quickstyle/simple1" qsCatId="simple" csTypeId="urn:microsoft.com/office/officeart/2005/8/colors/accent1_2" csCatId="accent1" phldr="1"/>
      <dgm:spPr/>
    </dgm:pt>
    <dgm:pt modelId="{E15F7F70-40BD-4B3F-84F2-E40F8FAE7320}">
      <dgm:prSet phldrT="[Texto]" custT="1"/>
      <dgm:spPr>
        <a:solidFill>
          <a:srgbClr val="FAC709"/>
        </a:solidFill>
      </dgm:spPr>
      <dgm:t>
        <a:bodyPr/>
        <a:lstStyle/>
        <a:p>
          <a:r>
            <a:rPr lang="es-ES" sz="2800">
              <a:solidFill>
                <a:srgbClr val="000000"/>
              </a:solidFill>
            </a:rPr>
            <a:t>€1,000</a:t>
          </a:r>
          <a:endParaRPr lang="en-GB" sz="2800">
            <a:solidFill>
              <a:srgbClr val="000000"/>
            </a:solidFill>
          </a:endParaRPr>
        </a:p>
      </dgm:t>
    </dgm:pt>
    <dgm:pt modelId="{1B0698F3-5362-490C-B5F9-0EF1A7EB8FA0}" type="parTrans" cxnId="{B57E0475-517C-4173-83A1-5435ECC4CF10}">
      <dgm:prSet/>
      <dgm:spPr/>
      <dgm:t>
        <a:bodyPr/>
        <a:lstStyle/>
        <a:p>
          <a:endParaRPr lang="en-GB"/>
        </a:p>
      </dgm:t>
    </dgm:pt>
    <dgm:pt modelId="{715F8D64-005E-4C2C-B9F6-7A7D8BA778FB}" type="sibTrans" cxnId="{B57E0475-517C-4173-83A1-5435ECC4CF10}">
      <dgm:prSet/>
      <dgm:spPr>
        <a:solidFill>
          <a:srgbClr val="000000"/>
        </a:solidFill>
      </dgm:spPr>
      <dgm:t>
        <a:bodyPr/>
        <a:lstStyle/>
        <a:p>
          <a:endParaRPr lang="en-GB"/>
        </a:p>
      </dgm:t>
    </dgm:pt>
    <dgm:pt modelId="{CAA01BC8-193E-4F9E-8C37-0A2C7D6CD6F4}">
      <dgm:prSet phldrT="[Texto]" custT="1"/>
      <dgm:spPr>
        <a:solidFill>
          <a:srgbClr val="FAC709"/>
        </a:solidFill>
      </dgm:spPr>
      <dgm:t>
        <a:bodyPr/>
        <a:lstStyle/>
        <a:p>
          <a:r>
            <a:rPr lang="es-ES" sz="2800">
              <a:solidFill>
                <a:srgbClr val="000000"/>
              </a:solidFill>
            </a:rPr>
            <a:t>€10,000</a:t>
          </a:r>
          <a:endParaRPr lang="en-GB" sz="2800">
            <a:solidFill>
              <a:srgbClr val="000000"/>
            </a:solidFill>
          </a:endParaRPr>
        </a:p>
      </dgm:t>
    </dgm:pt>
    <dgm:pt modelId="{1EEAF21F-442B-4E4F-A4FD-C0175ECF2B9D}" type="parTrans" cxnId="{D843ACA1-AB24-4DA0-B36F-67950C6DFA77}">
      <dgm:prSet/>
      <dgm:spPr/>
      <dgm:t>
        <a:bodyPr/>
        <a:lstStyle/>
        <a:p>
          <a:endParaRPr lang="en-GB"/>
        </a:p>
      </dgm:t>
    </dgm:pt>
    <dgm:pt modelId="{14BF4AE4-E3E3-4123-A1A4-CB3519AC6769}" type="sibTrans" cxnId="{D843ACA1-AB24-4DA0-B36F-67950C6DFA77}">
      <dgm:prSet/>
      <dgm:spPr>
        <a:solidFill>
          <a:srgbClr val="000000"/>
        </a:solidFill>
      </dgm:spPr>
      <dgm:t>
        <a:bodyPr/>
        <a:lstStyle/>
        <a:p>
          <a:endParaRPr lang="en-GB"/>
        </a:p>
      </dgm:t>
    </dgm:pt>
    <dgm:pt modelId="{C7567A8D-9D0C-46E9-84AC-6EDCFAA17DCE}">
      <dgm:prSet phldrT="[Texto]" custT="1"/>
      <dgm:spPr>
        <a:solidFill>
          <a:srgbClr val="FAC709"/>
        </a:solidFill>
      </dgm:spPr>
      <dgm:t>
        <a:bodyPr/>
        <a:lstStyle/>
        <a:p>
          <a:r>
            <a:rPr lang="es-ES" sz="2800" b="1">
              <a:solidFill>
                <a:srgbClr val="000000"/>
              </a:solidFill>
            </a:rPr>
            <a:t>€11,000</a:t>
          </a:r>
          <a:endParaRPr lang="en-GB" sz="2800" b="1">
            <a:solidFill>
              <a:srgbClr val="000000"/>
            </a:solidFill>
          </a:endParaRPr>
        </a:p>
      </dgm:t>
    </dgm:pt>
    <dgm:pt modelId="{D512B7E5-1DA8-41E9-859E-7D7AB1EBEB58}" type="parTrans" cxnId="{3C8B448B-584E-4386-9702-8DCB4AD869F7}">
      <dgm:prSet/>
      <dgm:spPr/>
      <dgm:t>
        <a:bodyPr/>
        <a:lstStyle/>
        <a:p>
          <a:endParaRPr lang="en-GB"/>
        </a:p>
      </dgm:t>
    </dgm:pt>
    <dgm:pt modelId="{A7F20FE6-3C4D-4864-9E34-2858819ECEA8}" type="sibTrans" cxnId="{3C8B448B-584E-4386-9702-8DCB4AD869F7}">
      <dgm:prSet/>
      <dgm:spPr/>
      <dgm:t>
        <a:bodyPr/>
        <a:lstStyle/>
        <a:p>
          <a:endParaRPr lang="en-GB"/>
        </a:p>
      </dgm:t>
    </dgm:pt>
    <dgm:pt modelId="{95AB3910-1CA9-4B17-B0E1-942E2B04080E}" type="pres">
      <dgm:prSet presAssocID="{3A7CADF5-49D1-41BA-8631-7B52D3F3BB30}" presName="linearFlow" presStyleCnt="0">
        <dgm:presLayoutVars>
          <dgm:dir/>
          <dgm:resizeHandles val="exact"/>
        </dgm:presLayoutVars>
      </dgm:prSet>
      <dgm:spPr/>
    </dgm:pt>
    <dgm:pt modelId="{D84B7089-3DC0-4155-900D-F0D4FE4EE2CC}" type="pres">
      <dgm:prSet presAssocID="{E15F7F70-40BD-4B3F-84F2-E40F8FAE7320}" presName="node" presStyleLbl="node1" presStyleIdx="0" presStyleCnt="3" custScaleX="245963" custScaleY="243631">
        <dgm:presLayoutVars>
          <dgm:bulletEnabled val="1"/>
        </dgm:presLayoutVars>
      </dgm:prSet>
      <dgm:spPr/>
      <dgm:t>
        <a:bodyPr/>
        <a:lstStyle/>
        <a:p>
          <a:endParaRPr lang="it-IT"/>
        </a:p>
      </dgm:t>
    </dgm:pt>
    <dgm:pt modelId="{AA31376A-EFD3-498A-8770-557D5F866918}" type="pres">
      <dgm:prSet presAssocID="{715F8D64-005E-4C2C-B9F6-7A7D8BA778FB}" presName="spacerL" presStyleCnt="0"/>
      <dgm:spPr/>
    </dgm:pt>
    <dgm:pt modelId="{25AD6E66-82F0-4F55-8EB2-4E05B9DA0E98}" type="pres">
      <dgm:prSet presAssocID="{715F8D64-005E-4C2C-B9F6-7A7D8BA778FB}" presName="sibTrans" presStyleLbl="sibTrans2D1" presStyleIdx="0" presStyleCnt="2" custScaleX="192192" custScaleY="168990"/>
      <dgm:spPr>
        <a:prstGeom prst="mathPlus">
          <a:avLst/>
        </a:prstGeom>
      </dgm:spPr>
      <dgm:t>
        <a:bodyPr/>
        <a:lstStyle/>
        <a:p>
          <a:endParaRPr lang="it-IT"/>
        </a:p>
      </dgm:t>
    </dgm:pt>
    <dgm:pt modelId="{EB0F4F24-DE8F-4809-8BD3-303EE3C45434}" type="pres">
      <dgm:prSet presAssocID="{715F8D64-005E-4C2C-B9F6-7A7D8BA778FB}" presName="spacerR" presStyleCnt="0"/>
      <dgm:spPr/>
    </dgm:pt>
    <dgm:pt modelId="{7FBF23AC-6F0D-4E6E-B641-0AB161BCC7F0}" type="pres">
      <dgm:prSet presAssocID="{CAA01BC8-193E-4F9E-8C37-0A2C7D6CD6F4}" presName="node" presStyleLbl="node1" presStyleIdx="1" presStyleCnt="3" custScaleX="266655" custScaleY="261911">
        <dgm:presLayoutVars>
          <dgm:bulletEnabled val="1"/>
        </dgm:presLayoutVars>
      </dgm:prSet>
      <dgm:spPr/>
      <dgm:t>
        <a:bodyPr/>
        <a:lstStyle/>
        <a:p>
          <a:endParaRPr lang="it-IT"/>
        </a:p>
      </dgm:t>
    </dgm:pt>
    <dgm:pt modelId="{483D302C-B3AF-4096-9061-0D3C6EFAEA50}" type="pres">
      <dgm:prSet presAssocID="{14BF4AE4-E3E3-4123-A1A4-CB3519AC6769}" presName="spacerL" presStyleCnt="0"/>
      <dgm:spPr/>
    </dgm:pt>
    <dgm:pt modelId="{CC9C2552-3EFD-47A3-916A-4F842B496806}" type="pres">
      <dgm:prSet presAssocID="{14BF4AE4-E3E3-4123-A1A4-CB3519AC6769}" presName="sibTrans" presStyleLbl="sibTrans2D1" presStyleIdx="1" presStyleCnt="2" custScaleX="151448" custScaleY="132859"/>
      <dgm:spPr/>
      <dgm:t>
        <a:bodyPr/>
        <a:lstStyle/>
        <a:p>
          <a:endParaRPr lang="it-IT"/>
        </a:p>
      </dgm:t>
    </dgm:pt>
    <dgm:pt modelId="{8DD31F76-9DF7-402C-BE10-5D10BCF48CAF}" type="pres">
      <dgm:prSet presAssocID="{14BF4AE4-E3E3-4123-A1A4-CB3519AC6769}" presName="spacerR" presStyleCnt="0"/>
      <dgm:spPr/>
    </dgm:pt>
    <dgm:pt modelId="{C9347712-A25F-45B7-92B3-E5AFD26446B8}" type="pres">
      <dgm:prSet presAssocID="{C7567A8D-9D0C-46E9-84AC-6EDCFAA17DCE}" presName="node" presStyleLbl="node1" presStyleIdx="2" presStyleCnt="3" custScaleX="306278" custScaleY="289258">
        <dgm:presLayoutVars>
          <dgm:bulletEnabled val="1"/>
        </dgm:presLayoutVars>
      </dgm:prSet>
      <dgm:spPr/>
      <dgm:t>
        <a:bodyPr/>
        <a:lstStyle/>
        <a:p>
          <a:endParaRPr lang="it-IT"/>
        </a:p>
      </dgm:t>
    </dgm:pt>
  </dgm:ptLst>
  <dgm:cxnLst>
    <dgm:cxn modelId="{192996AD-6FA6-4309-802F-13F06611F0B2}" type="presOf" srcId="{3A7CADF5-49D1-41BA-8631-7B52D3F3BB30}" destId="{95AB3910-1CA9-4B17-B0E1-942E2B04080E}" srcOrd="0" destOrd="0" presId="urn:microsoft.com/office/officeart/2005/8/layout/equation1"/>
    <dgm:cxn modelId="{DCEB57BB-B9BF-477A-A161-A091F2C20C52}" type="presOf" srcId="{715F8D64-005E-4C2C-B9F6-7A7D8BA778FB}" destId="{25AD6E66-82F0-4F55-8EB2-4E05B9DA0E98}" srcOrd="0" destOrd="0" presId="urn:microsoft.com/office/officeart/2005/8/layout/equation1"/>
    <dgm:cxn modelId="{F576068E-3EEB-4385-9661-87C0E6B54BAD}" type="presOf" srcId="{C7567A8D-9D0C-46E9-84AC-6EDCFAA17DCE}" destId="{C9347712-A25F-45B7-92B3-E5AFD26446B8}" srcOrd="0" destOrd="0" presId="urn:microsoft.com/office/officeart/2005/8/layout/equation1"/>
    <dgm:cxn modelId="{B57E0475-517C-4173-83A1-5435ECC4CF10}" srcId="{3A7CADF5-49D1-41BA-8631-7B52D3F3BB30}" destId="{E15F7F70-40BD-4B3F-84F2-E40F8FAE7320}" srcOrd="0" destOrd="0" parTransId="{1B0698F3-5362-490C-B5F9-0EF1A7EB8FA0}" sibTransId="{715F8D64-005E-4C2C-B9F6-7A7D8BA778FB}"/>
    <dgm:cxn modelId="{26E924F6-1D12-4AF6-85A8-F2E1BA0B63DF}" type="presOf" srcId="{14BF4AE4-E3E3-4123-A1A4-CB3519AC6769}" destId="{CC9C2552-3EFD-47A3-916A-4F842B496806}" srcOrd="0" destOrd="0" presId="urn:microsoft.com/office/officeart/2005/8/layout/equation1"/>
    <dgm:cxn modelId="{D843ACA1-AB24-4DA0-B36F-67950C6DFA77}" srcId="{3A7CADF5-49D1-41BA-8631-7B52D3F3BB30}" destId="{CAA01BC8-193E-4F9E-8C37-0A2C7D6CD6F4}" srcOrd="1" destOrd="0" parTransId="{1EEAF21F-442B-4E4F-A4FD-C0175ECF2B9D}" sibTransId="{14BF4AE4-E3E3-4123-A1A4-CB3519AC6769}"/>
    <dgm:cxn modelId="{3C8B448B-584E-4386-9702-8DCB4AD869F7}" srcId="{3A7CADF5-49D1-41BA-8631-7B52D3F3BB30}" destId="{C7567A8D-9D0C-46E9-84AC-6EDCFAA17DCE}" srcOrd="2" destOrd="0" parTransId="{D512B7E5-1DA8-41E9-859E-7D7AB1EBEB58}" sibTransId="{A7F20FE6-3C4D-4864-9E34-2858819ECEA8}"/>
    <dgm:cxn modelId="{FF33181D-71BF-4EBE-B6EE-C2F09BA942D5}" type="presOf" srcId="{CAA01BC8-193E-4F9E-8C37-0A2C7D6CD6F4}" destId="{7FBF23AC-6F0D-4E6E-B641-0AB161BCC7F0}" srcOrd="0" destOrd="0" presId="urn:microsoft.com/office/officeart/2005/8/layout/equation1"/>
    <dgm:cxn modelId="{E394685F-8C8B-48BD-A9E8-4043AD50C6FC}" type="presOf" srcId="{E15F7F70-40BD-4B3F-84F2-E40F8FAE7320}" destId="{D84B7089-3DC0-4155-900D-F0D4FE4EE2CC}" srcOrd="0" destOrd="0" presId="urn:microsoft.com/office/officeart/2005/8/layout/equation1"/>
    <dgm:cxn modelId="{60100B81-4213-4169-870C-71A9838244DB}" type="presParOf" srcId="{95AB3910-1CA9-4B17-B0E1-942E2B04080E}" destId="{D84B7089-3DC0-4155-900D-F0D4FE4EE2CC}" srcOrd="0" destOrd="0" presId="urn:microsoft.com/office/officeart/2005/8/layout/equation1"/>
    <dgm:cxn modelId="{F186F4E9-408F-4815-A4E0-DD8D83EA4818}" type="presParOf" srcId="{95AB3910-1CA9-4B17-B0E1-942E2B04080E}" destId="{AA31376A-EFD3-498A-8770-557D5F866918}" srcOrd="1" destOrd="0" presId="urn:microsoft.com/office/officeart/2005/8/layout/equation1"/>
    <dgm:cxn modelId="{DDB5130D-0C74-479E-9366-A0BBA8B2E609}" type="presParOf" srcId="{95AB3910-1CA9-4B17-B0E1-942E2B04080E}" destId="{25AD6E66-82F0-4F55-8EB2-4E05B9DA0E98}" srcOrd="2" destOrd="0" presId="urn:microsoft.com/office/officeart/2005/8/layout/equation1"/>
    <dgm:cxn modelId="{88FDEBC0-379B-4051-8006-40D3C1A05C46}" type="presParOf" srcId="{95AB3910-1CA9-4B17-B0E1-942E2B04080E}" destId="{EB0F4F24-DE8F-4809-8BD3-303EE3C45434}" srcOrd="3" destOrd="0" presId="urn:microsoft.com/office/officeart/2005/8/layout/equation1"/>
    <dgm:cxn modelId="{29FA98E2-3432-4EE9-B514-12078DE9ABAB}" type="presParOf" srcId="{95AB3910-1CA9-4B17-B0E1-942E2B04080E}" destId="{7FBF23AC-6F0D-4E6E-B641-0AB161BCC7F0}" srcOrd="4" destOrd="0" presId="urn:microsoft.com/office/officeart/2005/8/layout/equation1"/>
    <dgm:cxn modelId="{53378009-68F7-43D7-BDB7-8D0A42C98F2C}" type="presParOf" srcId="{95AB3910-1CA9-4B17-B0E1-942E2B04080E}" destId="{483D302C-B3AF-4096-9061-0D3C6EFAEA50}" srcOrd="5" destOrd="0" presId="urn:microsoft.com/office/officeart/2005/8/layout/equation1"/>
    <dgm:cxn modelId="{13C1D449-963A-424C-919E-31D9C8C8C2D0}" type="presParOf" srcId="{95AB3910-1CA9-4B17-B0E1-942E2B04080E}" destId="{CC9C2552-3EFD-47A3-916A-4F842B496806}" srcOrd="6" destOrd="0" presId="urn:microsoft.com/office/officeart/2005/8/layout/equation1"/>
    <dgm:cxn modelId="{ADC91899-E3E3-43C4-9E02-F967353A27D3}" type="presParOf" srcId="{95AB3910-1CA9-4B17-B0E1-942E2B04080E}" destId="{8DD31F76-9DF7-402C-BE10-5D10BCF48CAF}" srcOrd="7" destOrd="0" presId="urn:microsoft.com/office/officeart/2005/8/layout/equation1"/>
    <dgm:cxn modelId="{EC7533EC-40DD-4E19-A9E4-68844FF8D89E}" type="presParOf" srcId="{95AB3910-1CA9-4B17-B0E1-942E2B04080E}" destId="{C9347712-A25F-45B7-92B3-E5AFD26446B8}"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xmlns=""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xmlns="" id="{A2C18ABD-2E09-4D12-B8DC-A4F3284BFFB0}"/>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xmlns=""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xmlns="" id="{7C016A53-3E7D-4C94-AB33-53AD819974AD}"/>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xmlns="" id="{2B99F3D4-91AE-4145-9CE9-E7FC00CE701F}"/>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xmlns=""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xmlns=""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xmlns="" id="{96AB2019-3457-4EE8-8672-C1BF6DA1A65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xmlns=""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xmlns="" id="{312572A3-0E3D-4C66-9B66-E2B974CE5C58}"/>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xmlns=""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fr-FR" sz="4800" b="1" spc="-65" dirty="0">
                <a:latin typeface="Calibri" panose="020F0502020204030204" pitchFamily="34" charset="0"/>
                <a:ea typeface="Microsoft Sans Serif" panose="020B0604020202020204" pitchFamily="34" charset="0"/>
                <a:cs typeface="Calibri" panose="020F0502020204030204" pitchFamily="34" charset="0"/>
              </a:rPr>
              <a:t>Les bases de la finance</a:t>
            </a: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dirty="0" err="1">
                <a:ea typeface="Microsoft Sans Serif" panose="020B0604020202020204" pitchFamily="34" charset="0"/>
                <a:cs typeface="Microsoft Sans Serif" panose="020B0604020202020204" pitchFamily="34" charset="0"/>
              </a:rPr>
              <a:t>Partenaire</a:t>
            </a:r>
            <a:r>
              <a:rPr lang="en-US" sz="4800" b="1" spc="-65" dirty="0">
                <a:ea typeface="Microsoft Sans Serif" panose="020B0604020202020204" pitchFamily="34" charset="0"/>
                <a:cs typeface="Microsoft Sans Serif" panose="020B0604020202020204" pitchFamily="34" charset="0"/>
              </a:rPr>
              <a:t> : Université de Malaga</a:t>
            </a: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9728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4. Capitalisation et actualisation de l'argent.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9448800" cy="5262979"/>
          </a:xfrm>
          <a:prstGeom prst="rect">
            <a:avLst/>
          </a:prstGeom>
          <a:noFill/>
        </p:spPr>
        <p:txBody>
          <a:bodyPr wrap="square" rtlCol="0">
            <a:spAutoFit/>
          </a:bodyPr>
          <a:lstStyle/>
          <a:p>
            <a:pPr algn="just">
              <a:defRPr/>
            </a:pPr>
            <a:r>
              <a:rPr lang="fr-FR" sz="2800" b="1" dirty="0">
                <a:latin typeface="Calibri" panose="020F0502020204030204" pitchFamily="34" charset="0"/>
                <a:ea typeface="Microsoft Sans Serif" panose="020B0604020202020204" pitchFamily="34" charset="0"/>
                <a:cs typeface="Calibri" panose="020F0502020204030204" pitchFamily="34" charset="0"/>
              </a:rPr>
              <a:t>Mise à jour ou actualisation </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est la cession anticipée d'un capital futur, pour lequel un montant inférieur (valeur actuelle) est reçu. La différence entre le capital futur et le capital actuel est la décote. </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en-GB" sz="2800" u="sng" dirty="0" err="1">
                <a:latin typeface="Calibri" panose="020F0502020204030204" pitchFamily="34" charset="0"/>
                <a:ea typeface="Microsoft Sans Serif" panose="020B0604020202020204" pitchFamily="34" charset="0"/>
                <a:cs typeface="Calibri" panose="020F0502020204030204" pitchFamily="34" charset="0"/>
              </a:rPr>
              <a:t>Exemple</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encaissement anticipé d'un billet à ordre</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nous avons un billet à ordre, c'est-à-dire un document qui exprime que nous allons recevoir de l'argent à une certaine date future.  Si nous voulons être payés avant la date d'échéance, nous apportons le billet à ordre à une institution financière qui nous avancera l'argent, mais en appliquant un escompte en fonction du moment où le paiement est prévu.</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Imagen 10">
            <a:extLst>
              <a:ext uri="{FF2B5EF4-FFF2-40B4-BE49-F238E27FC236}">
                <a16:creationId xmlns:a16="http://schemas.microsoft.com/office/drawing/2014/main" xmlns="" id="{B9F24E99-71C4-4DA0-D82E-DCE200ACBB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33531" y="4000500"/>
            <a:ext cx="6625495" cy="4659280"/>
          </a:xfrm>
          <a:prstGeom prst="rect">
            <a:avLst/>
          </a:prstGeom>
        </p:spPr>
      </p:pic>
    </p:spTree>
    <p:extLst>
      <p:ext uri="{BB962C8B-B14F-4D97-AF65-F5344CB8AC3E}">
        <p14:creationId xmlns:p14="http://schemas.microsoft.com/office/powerpoint/2010/main" val="379039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12014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4. Capitalisation et actualisation de l'argent.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9448800" cy="2677656"/>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Dans une opération d'actualisation, la règle suivante s'applique:</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en-GB" sz="2800" b="1" dirty="0">
                <a:latin typeface="Calibri" panose="020F0502020204030204" pitchFamily="34" charset="0"/>
                <a:ea typeface="Microsoft Sans Serif" panose="020B0604020202020204" pitchFamily="34" charset="0"/>
                <a:cs typeface="Calibri" panose="020F0502020204030204" pitchFamily="34" charset="0"/>
              </a:rPr>
              <a:t>Capital </a:t>
            </a:r>
            <a:r>
              <a:rPr lang="en-GB" sz="2800" b="1" dirty="0" err="1">
                <a:latin typeface="Calibri" panose="020F0502020204030204" pitchFamily="34" charset="0"/>
                <a:ea typeface="Microsoft Sans Serif" panose="020B0604020202020204" pitchFamily="34" charset="0"/>
                <a:cs typeface="Calibri" panose="020F0502020204030204" pitchFamily="34" charset="0"/>
              </a:rPr>
              <a:t>actuel</a:t>
            </a:r>
            <a:r>
              <a:rPr lang="en-GB" sz="2800" b="1" dirty="0">
                <a:latin typeface="Calibri" panose="020F0502020204030204" pitchFamily="34" charset="0"/>
                <a:ea typeface="Microsoft Sans Serif" panose="020B0604020202020204" pitchFamily="34" charset="0"/>
                <a:cs typeface="Calibri" panose="020F0502020204030204" pitchFamily="34" charset="0"/>
              </a:rPr>
              <a:t> = Capital </a:t>
            </a:r>
            <a:r>
              <a:rPr lang="en-GB" sz="2800" b="1" dirty="0" err="1">
                <a:latin typeface="Calibri" panose="020F0502020204030204" pitchFamily="34" charset="0"/>
                <a:ea typeface="Microsoft Sans Serif" panose="020B0604020202020204" pitchFamily="34" charset="0"/>
                <a:cs typeface="Calibri" panose="020F0502020204030204" pitchFamily="34" charset="0"/>
              </a:rPr>
              <a:t>futur</a:t>
            </a:r>
            <a:r>
              <a:rPr lang="en-GB" sz="2800" b="1" dirty="0">
                <a:latin typeface="Calibri" panose="020F0502020204030204" pitchFamily="34" charset="0"/>
                <a:ea typeface="Microsoft Sans Serif" panose="020B0604020202020204" pitchFamily="34" charset="0"/>
                <a:cs typeface="Calibri" panose="020F0502020204030204" pitchFamily="34" charset="0"/>
              </a:rPr>
              <a:t> - </a:t>
            </a:r>
            <a:r>
              <a:rPr lang="en-GB" sz="2800" b="1" dirty="0" err="1">
                <a:latin typeface="Calibri" panose="020F0502020204030204" pitchFamily="34" charset="0"/>
                <a:ea typeface="Microsoft Sans Serif" panose="020B0604020202020204" pitchFamily="34" charset="0"/>
                <a:cs typeface="Calibri" panose="020F0502020204030204" pitchFamily="34" charset="0"/>
              </a:rPr>
              <a:t>Décote</a:t>
            </a:r>
            <a:r>
              <a:rPr lang="en-GB" sz="2800" b="1" dirty="0">
                <a:latin typeface="Calibri" panose="020F0502020204030204" pitchFamily="34" charset="0"/>
                <a:ea typeface="Microsoft Sans Serif" panose="020B0604020202020204" pitchFamily="34" charset="0"/>
                <a:cs typeface="Calibri" panose="020F0502020204030204" pitchFamily="34" charset="0"/>
              </a:rPr>
              <a:t> </a:t>
            </a:r>
          </a:p>
          <a:p>
            <a:pPr algn="just">
              <a:defRPr/>
            </a:pPr>
            <a:endParaRPr lang="en-GB" sz="2800" b="1"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Comme l'actualisation calcule la valeur actuelle d'un principal, elle est également appelée "mise à jour".</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Imagen 10">
            <a:extLst>
              <a:ext uri="{FF2B5EF4-FFF2-40B4-BE49-F238E27FC236}">
                <a16:creationId xmlns:a16="http://schemas.microsoft.com/office/drawing/2014/main" xmlns="" id="{B9F24E99-71C4-4DA0-D82E-DCE200ACBB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33531" y="4000500"/>
            <a:ext cx="6625495" cy="4659280"/>
          </a:xfrm>
          <a:prstGeom prst="rect">
            <a:avLst/>
          </a:prstGeom>
        </p:spPr>
      </p:pic>
    </p:spTree>
    <p:extLst>
      <p:ext uri="{BB962C8B-B14F-4D97-AF65-F5344CB8AC3E}">
        <p14:creationId xmlns:p14="http://schemas.microsoft.com/office/powerpoint/2010/main" val="179693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5.</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fr-FR"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Intérêt simple et intérêt composé</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9448800" cy="5693866"/>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calcul des intérêts d'une opération financière peut se faire par le biais </a:t>
            </a:r>
            <a:r>
              <a:rPr lang="fr-FR" sz="2800" b="1" dirty="0">
                <a:latin typeface="Calibri" panose="020F0502020204030204" pitchFamily="34" charset="0"/>
                <a:ea typeface="Microsoft Sans Serif" panose="020B0604020202020204" pitchFamily="34" charset="0"/>
                <a:cs typeface="Calibri" panose="020F0502020204030204" pitchFamily="34" charset="0"/>
              </a:rPr>
              <a:t>des intérêts simples </a:t>
            </a:r>
            <a:r>
              <a:rPr lang="fr-FR" sz="2800" dirty="0">
                <a:latin typeface="Calibri" panose="020F0502020204030204" pitchFamily="34" charset="0"/>
                <a:ea typeface="Microsoft Sans Serif" panose="020B0604020202020204" pitchFamily="34" charset="0"/>
                <a:cs typeface="Calibri" panose="020F0502020204030204" pitchFamily="34" charset="0"/>
              </a:rPr>
              <a:t>ou </a:t>
            </a:r>
            <a:r>
              <a:rPr lang="fr-FR" sz="2800" b="1" dirty="0">
                <a:latin typeface="Calibri" panose="020F0502020204030204" pitchFamily="34" charset="0"/>
                <a:ea typeface="Microsoft Sans Serif" panose="020B0604020202020204" pitchFamily="34" charset="0"/>
                <a:cs typeface="Calibri" panose="020F0502020204030204" pitchFamily="34" charset="0"/>
              </a:rPr>
              <a:t>des intérêts composés </a:t>
            </a:r>
            <a:r>
              <a:rPr lang="fr-FR" sz="2800" dirty="0">
                <a:latin typeface="Calibri" panose="020F0502020204030204" pitchFamily="34" charset="0"/>
                <a:ea typeface="Microsoft Sans Serif" panose="020B0604020202020204" pitchFamily="34" charset="0"/>
                <a:cs typeface="Calibri" panose="020F0502020204030204" pitchFamily="34" charset="0"/>
              </a:rPr>
              <a:t>:</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En substance, la différence est que dans </a:t>
            </a:r>
            <a:r>
              <a:rPr lang="fr-FR" sz="2800" b="1" dirty="0">
                <a:latin typeface="Calibri" panose="020F0502020204030204" pitchFamily="34" charset="0"/>
                <a:ea typeface="Microsoft Sans Serif" panose="020B0604020202020204" pitchFamily="34" charset="0"/>
                <a:cs typeface="Calibri" panose="020F0502020204030204" pitchFamily="34" charset="0"/>
              </a:rPr>
              <a:t>l'intérêt simple</a:t>
            </a:r>
            <a:r>
              <a:rPr lang="fr-FR" sz="2800" dirty="0">
                <a:latin typeface="Calibri" panose="020F0502020204030204" pitchFamily="34" charset="0"/>
                <a:ea typeface="Microsoft Sans Serif" panose="020B0604020202020204" pitchFamily="34" charset="0"/>
                <a:cs typeface="Calibri" panose="020F0502020204030204" pitchFamily="34" charset="0"/>
              </a:rPr>
              <a:t>, l'intérêt est calculé uniquement sur le capital investi au départ, sans tenir compte du réinvestissement éventuel des intérêts produits par notre argent.  En revanche, dans </a:t>
            </a:r>
            <a:r>
              <a:rPr lang="fr-FR" sz="2800" b="1" dirty="0">
                <a:latin typeface="Calibri" panose="020F0502020204030204" pitchFamily="34" charset="0"/>
                <a:ea typeface="Microsoft Sans Serif" panose="020B0604020202020204" pitchFamily="34" charset="0"/>
                <a:cs typeface="Calibri" panose="020F0502020204030204" pitchFamily="34" charset="0"/>
              </a:rPr>
              <a:t>les intérêts composés,</a:t>
            </a:r>
            <a:r>
              <a:rPr lang="fr-FR" sz="2800" dirty="0">
                <a:latin typeface="Calibri" panose="020F0502020204030204" pitchFamily="34" charset="0"/>
                <a:ea typeface="Microsoft Sans Serif" panose="020B0604020202020204" pitchFamily="34" charset="0"/>
                <a:cs typeface="Calibri" panose="020F0502020204030204" pitchFamily="34" charset="0"/>
              </a:rPr>
              <a:t> les intérêts perçus sont ajoutés au capital initial pour produire de nouveaux intérêts au cours de la période suivante de l'opération.  Pour cette raison, le capital augmente à la fin de chacune des périodes et l'intérêt, calculé sur un capital plus important, augmente également, ce qui donne un résultat nettement plus élevé.</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Dibujo de una persona&#10;&#10;Descripción generada automáticamente con confianza baja">
            <a:extLst>
              <a:ext uri="{FF2B5EF4-FFF2-40B4-BE49-F238E27FC236}">
                <a16:creationId xmlns:a16="http://schemas.microsoft.com/office/drawing/2014/main" xmlns="" id="{D3A5FC5E-127E-D656-704D-80CCFE4416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91122" y="3284190"/>
            <a:ext cx="4953000" cy="3718619"/>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5. Intérêt simple et intérêt composé.</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15468600" cy="7417415"/>
          </a:xfrm>
          <a:prstGeom prst="rect">
            <a:avLst/>
          </a:prstGeom>
          <a:noFill/>
        </p:spPr>
        <p:txBody>
          <a:bodyPr wrap="square" rtlCol="0">
            <a:spAutoFit/>
          </a:bodyPr>
          <a:lstStyle/>
          <a:p>
            <a:pPr algn="just">
              <a:defRPr/>
            </a:pPr>
            <a:r>
              <a:rPr lang="fr-FR" sz="2800" b="1" dirty="0">
                <a:latin typeface="Calibri" panose="020F0502020204030204" pitchFamily="34" charset="0"/>
                <a:ea typeface="Microsoft Sans Serif" panose="020B0604020202020204" pitchFamily="34" charset="0"/>
                <a:cs typeface="Calibri" panose="020F0502020204030204" pitchFamily="34" charset="0"/>
              </a:rPr>
              <a:t>Par exemple, </a:t>
            </a:r>
            <a:r>
              <a:rPr lang="fr-FR" sz="2800" dirty="0">
                <a:latin typeface="Calibri" panose="020F0502020204030204" pitchFamily="34" charset="0"/>
                <a:ea typeface="Microsoft Sans Serif" panose="020B0604020202020204" pitchFamily="34" charset="0"/>
                <a:cs typeface="Calibri" panose="020F0502020204030204" pitchFamily="34" charset="0"/>
              </a:rPr>
              <a:t>supposons que nous voulions faire un investissement de 10 000 euros pendant 3 ans à un </a:t>
            </a:r>
            <a:r>
              <a:rPr lang="fr-FR" sz="2800" b="1" dirty="0">
                <a:latin typeface="Calibri" panose="020F0502020204030204" pitchFamily="34" charset="0"/>
                <a:ea typeface="Microsoft Sans Serif" panose="020B0604020202020204" pitchFamily="34" charset="0"/>
                <a:cs typeface="Calibri" panose="020F0502020204030204" pitchFamily="34" charset="0"/>
              </a:rPr>
              <a:t>taux d'intérêt simple </a:t>
            </a:r>
            <a:r>
              <a:rPr lang="fr-FR" sz="2800" dirty="0">
                <a:latin typeface="Calibri" panose="020F0502020204030204" pitchFamily="34" charset="0"/>
                <a:ea typeface="Microsoft Sans Serif" panose="020B0604020202020204" pitchFamily="34" charset="0"/>
                <a:cs typeface="Calibri" panose="020F0502020204030204" pitchFamily="34" charset="0"/>
              </a:rPr>
              <a:t>de 10 % par an. Le rendement de notre investissement est le suivant </a:t>
            </a:r>
            <a:r>
              <a:rPr lang="fr-FR" sz="2800" b="1" dirty="0">
                <a:latin typeface="Calibri" panose="020F0502020204030204" pitchFamily="34" charset="0"/>
                <a:ea typeface="Microsoft Sans Serif" panose="020B0604020202020204" pitchFamily="34" charset="0"/>
                <a:cs typeface="Calibri" panose="020F0502020204030204" pitchFamily="34" charset="0"/>
              </a:rPr>
              <a:t>:</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1: </a:t>
            </a:r>
            <a:r>
              <a:rPr lang="en-GB" sz="2800" b="1" dirty="0">
                <a:latin typeface="Calibri" panose="020F0502020204030204" pitchFamily="34" charset="0"/>
                <a:ea typeface="Microsoft Sans Serif" panose="020B0604020202020204" pitchFamily="34" charset="0"/>
                <a:cs typeface="Calibri" panose="020F0502020204030204" pitchFamily="34" charset="0"/>
              </a:rPr>
              <a:t>1 000 euros </a:t>
            </a:r>
            <a:r>
              <a:rPr lang="en-GB" sz="2800" dirty="0">
                <a:latin typeface="Calibri" panose="020F0502020204030204" pitchFamily="34" charset="0"/>
                <a:ea typeface="Microsoft Sans Serif" panose="020B0604020202020204" pitchFamily="34" charset="0"/>
                <a:cs typeface="Calibri" panose="020F0502020204030204" pitchFamily="34" charset="0"/>
              </a:rPr>
              <a:t>(10% de 10 000 euros)</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2: </a:t>
            </a:r>
            <a:r>
              <a:rPr lang="en-GB" sz="2800" b="1" dirty="0">
                <a:latin typeface="Calibri" panose="020F0502020204030204" pitchFamily="34" charset="0"/>
                <a:ea typeface="Microsoft Sans Serif" panose="020B0604020202020204" pitchFamily="34" charset="0"/>
                <a:cs typeface="Calibri" panose="020F0502020204030204" pitchFamily="34" charset="0"/>
              </a:rPr>
              <a:t>1 000 euros </a:t>
            </a:r>
            <a:r>
              <a:rPr lang="en-GB" sz="2800" dirty="0">
                <a:latin typeface="Calibri" panose="020F0502020204030204" pitchFamily="34" charset="0"/>
                <a:ea typeface="Microsoft Sans Serif" panose="020B0604020202020204" pitchFamily="34" charset="0"/>
                <a:cs typeface="Calibri" panose="020F0502020204030204" pitchFamily="34" charset="0"/>
              </a:rPr>
              <a:t>(10% de 10 000 euros)</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3: </a:t>
            </a:r>
            <a:r>
              <a:rPr lang="en-GB" sz="2800" b="1" dirty="0">
                <a:latin typeface="Calibri" panose="020F0502020204030204" pitchFamily="34" charset="0"/>
                <a:ea typeface="Microsoft Sans Serif" panose="020B0604020202020204" pitchFamily="34" charset="0"/>
                <a:cs typeface="Calibri" panose="020F0502020204030204" pitchFamily="34" charset="0"/>
              </a:rPr>
              <a:t>1 000 euros </a:t>
            </a:r>
            <a:r>
              <a:rPr lang="en-GB" sz="2800" dirty="0">
                <a:latin typeface="Calibri" panose="020F0502020204030204" pitchFamily="34" charset="0"/>
                <a:ea typeface="Microsoft Sans Serif" panose="020B0604020202020204" pitchFamily="34" charset="0"/>
                <a:cs typeface="Calibri" panose="020F0502020204030204" pitchFamily="34" charset="0"/>
              </a:rPr>
              <a:t>(10% de 10 000 euros)</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rendement total de l'investissement serait de 3 000 €. En d'autres termes, nous retirerions les 1 000 € d'intérêts et obtiendrions toujours 10 % de 10 000 € l'année suivante, car le capital sur lequel les intérêts sont calculés resterait inchangé, à savoir les 10 000 € initiaux, et le rendement annuel serait le même chaque année, car le taux d'intérêt (10 %) est toujours appliqué au montant initial (10 000 €).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object 2">
            <a:extLst>
              <a:ext uri="{FF2B5EF4-FFF2-40B4-BE49-F238E27FC236}">
                <a16:creationId xmlns:a16="http://schemas.microsoft.com/office/drawing/2014/main" xmlns="" id="{A08037DD-4752-B18A-6BA3-ED5BAF649360}"/>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752600" y="4000500"/>
            <a:ext cx="370416" cy="280000"/>
          </a:xfrm>
          <a:prstGeom prst="rect">
            <a:avLst/>
          </a:prstGeom>
        </p:spPr>
      </p:pic>
      <p:pic>
        <p:nvPicPr>
          <p:cNvPr id="9" name="object 2">
            <a:extLst>
              <a:ext uri="{FF2B5EF4-FFF2-40B4-BE49-F238E27FC236}">
                <a16:creationId xmlns:a16="http://schemas.microsoft.com/office/drawing/2014/main" xmlns="" id="{DD9FC7D8-EB9F-8863-E58D-2B120C031A64}"/>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752600" y="4863500"/>
            <a:ext cx="370416" cy="280000"/>
          </a:xfrm>
          <a:prstGeom prst="rect">
            <a:avLst/>
          </a:prstGeom>
        </p:spPr>
      </p:pic>
      <p:pic>
        <p:nvPicPr>
          <p:cNvPr id="11" name="object 2">
            <a:extLst>
              <a:ext uri="{FF2B5EF4-FFF2-40B4-BE49-F238E27FC236}">
                <a16:creationId xmlns:a16="http://schemas.microsoft.com/office/drawing/2014/main" xmlns="" id="{77331E5E-15AD-0328-F02B-1E3C3DDB03F8}"/>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752600" y="5718120"/>
            <a:ext cx="370416" cy="280000"/>
          </a:xfrm>
          <a:prstGeom prst="rect">
            <a:avLst/>
          </a:prstGeom>
        </p:spPr>
      </p:pic>
    </p:spTree>
    <p:extLst>
      <p:ext uri="{BB962C8B-B14F-4D97-AF65-F5344CB8AC3E}">
        <p14:creationId xmlns:p14="http://schemas.microsoft.com/office/powerpoint/2010/main" val="307570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5.</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fr-FR"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Intérêt simple et intérêt composé.</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487837" y="2562880"/>
            <a:ext cx="16419163" cy="7602081"/>
          </a:xfrm>
          <a:prstGeom prst="rect">
            <a:avLst/>
          </a:prstGeom>
          <a:noFill/>
        </p:spPr>
        <p:txBody>
          <a:bodyPr wrap="square" rtlCol="0">
            <a:spAutoFit/>
          </a:bodyPr>
          <a:lstStyle/>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Dans le cas d'un même investissement pendant 3 ans, mais en appliquant des </a:t>
            </a:r>
            <a:r>
              <a:rPr lang="fr-FR" sz="2800" b="1" dirty="0">
                <a:latin typeface="Calibri" panose="020F0502020204030204" pitchFamily="34" charset="0"/>
                <a:ea typeface="Microsoft Sans Serif" panose="020B0604020202020204" pitchFamily="34" charset="0"/>
                <a:cs typeface="Calibri" panose="020F0502020204030204" pitchFamily="34" charset="0"/>
              </a:rPr>
              <a:t>intérêts composés </a:t>
            </a:r>
            <a:r>
              <a:rPr lang="fr-FR" sz="2800" dirty="0">
                <a:latin typeface="Calibri" panose="020F0502020204030204" pitchFamily="34" charset="0"/>
                <a:ea typeface="Microsoft Sans Serif" panose="020B0604020202020204" pitchFamily="34" charset="0"/>
                <a:cs typeface="Calibri" panose="020F0502020204030204" pitchFamily="34" charset="0"/>
              </a:rPr>
              <a:t>de 10%, nous obtiendrions les rendements suivants. </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1: </a:t>
            </a:r>
            <a:r>
              <a:rPr lang="en-GB" sz="2800" b="1" dirty="0">
                <a:latin typeface="Calibri" panose="020F0502020204030204" pitchFamily="34" charset="0"/>
                <a:ea typeface="Microsoft Sans Serif" panose="020B0604020202020204" pitchFamily="34" charset="0"/>
                <a:cs typeface="Calibri" panose="020F0502020204030204" pitchFamily="34" charset="0"/>
              </a:rPr>
              <a:t>1 000 euros </a:t>
            </a:r>
            <a:r>
              <a:rPr lang="en-GB" sz="2800" dirty="0">
                <a:latin typeface="Calibri" panose="020F0502020204030204" pitchFamily="34" charset="0"/>
                <a:ea typeface="Microsoft Sans Serif" panose="020B0604020202020204" pitchFamily="34" charset="0"/>
                <a:cs typeface="Calibri" panose="020F0502020204030204" pitchFamily="34" charset="0"/>
              </a:rPr>
              <a:t>(10% de 10 000 euros)</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2: </a:t>
            </a:r>
            <a:r>
              <a:rPr lang="en-GB" sz="2800" b="1" dirty="0">
                <a:latin typeface="Calibri" panose="020F0502020204030204" pitchFamily="34" charset="0"/>
                <a:ea typeface="Microsoft Sans Serif" panose="020B0604020202020204" pitchFamily="34" charset="0"/>
                <a:cs typeface="Calibri" panose="020F0502020204030204" pitchFamily="34" charset="0"/>
              </a:rPr>
              <a:t>1 100 euros </a:t>
            </a:r>
            <a:r>
              <a:rPr lang="en-GB" sz="2800" dirty="0">
                <a:latin typeface="Calibri" panose="020F0502020204030204" pitchFamily="34" charset="0"/>
                <a:ea typeface="Microsoft Sans Serif" panose="020B0604020202020204" pitchFamily="34" charset="0"/>
                <a:cs typeface="Calibri" panose="020F0502020204030204" pitchFamily="34" charset="0"/>
              </a:rPr>
              <a:t>(10% de 11 000 euros: </a:t>
            </a:r>
            <a:r>
              <a:rPr lang="fr-FR" sz="2800" dirty="0">
                <a:latin typeface="Calibri" panose="020F0502020204030204" pitchFamily="34" charset="0"/>
                <a:ea typeface="Microsoft Sans Serif" panose="020B0604020202020204" pitchFamily="34" charset="0"/>
                <a:cs typeface="Calibri" panose="020F0502020204030204" pitchFamily="34" charset="0"/>
              </a:rPr>
              <a:t>1 000 euros produits la première année + 10 000 euros initiaux</a:t>
            </a:r>
            <a:r>
              <a:rPr lang="en-GB" sz="2800" dirty="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3: </a:t>
            </a:r>
            <a:r>
              <a:rPr lang="en-GB" sz="2800" b="1" dirty="0">
                <a:latin typeface="Calibri" panose="020F0502020204030204" pitchFamily="34" charset="0"/>
                <a:ea typeface="Microsoft Sans Serif" panose="020B0604020202020204" pitchFamily="34" charset="0"/>
                <a:cs typeface="Calibri" panose="020F0502020204030204" pitchFamily="34" charset="0"/>
              </a:rPr>
              <a:t>1 210 euros </a:t>
            </a:r>
            <a:r>
              <a:rPr lang="en-GB" sz="2800" dirty="0">
                <a:latin typeface="Calibri" panose="020F0502020204030204" pitchFamily="34" charset="0"/>
                <a:ea typeface="Microsoft Sans Serif" panose="020B0604020202020204" pitchFamily="34" charset="0"/>
                <a:cs typeface="Calibri" panose="020F0502020204030204" pitchFamily="34" charset="0"/>
              </a:rPr>
              <a:t>(10% de 12 100 euros: 10 000 euros </a:t>
            </a:r>
            <a:r>
              <a:rPr lang="en-GB" sz="2800" dirty="0" err="1">
                <a:latin typeface="Calibri" panose="020F0502020204030204" pitchFamily="34" charset="0"/>
                <a:ea typeface="Microsoft Sans Serif" panose="020B0604020202020204" pitchFamily="34" charset="0"/>
                <a:cs typeface="Calibri" panose="020F0502020204030204" pitchFamily="34" charset="0"/>
              </a:rPr>
              <a:t>initiaux</a:t>
            </a:r>
            <a:r>
              <a:rPr lang="en-GB" sz="2800" dirty="0">
                <a:latin typeface="Calibri" panose="020F0502020204030204" pitchFamily="34" charset="0"/>
                <a:ea typeface="Microsoft Sans Serif" panose="020B0604020202020204" pitchFamily="34" charset="0"/>
                <a:cs typeface="Calibri" panose="020F0502020204030204" pitchFamily="34" charset="0"/>
              </a:rPr>
              <a:t> + 1 000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1) + 1 100 (</a:t>
            </a:r>
            <a:r>
              <a:rPr lang="en-GB" sz="2800" dirty="0" err="1">
                <a:latin typeface="Calibri" panose="020F0502020204030204" pitchFamily="34" charset="0"/>
                <a:ea typeface="Microsoft Sans Serif" panose="020B0604020202020204" pitchFamily="34" charset="0"/>
                <a:cs typeface="Calibri" panose="020F0502020204030204" pitchFamily="34" charset="0"/>
              </a:rPr>
              <a:t>année</a:t>
            </a:r>
            <a:r>
              <a:rPr lang="en-GB" sz="2800" dirty="0">
                <a:latin typeface="Calibri" panose="020F0502020204030204" pitchFamily="34" charset="0"/>
                <a:ea typeface="Microsoft Sans Serif" panose="020B0604020202020204" pitchFamily="34" charset="0"/>
                <a:cs typeface="Calibri" panose="020F0502020204030204" pitchFamily="34" charset="0"/>
              </a:rPr>
              <a:t> 2)</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400" dirty="0">
                <a:latin typeface="Calibri" panose="020F0502020204030204" pitchFamily="34" charset="0"/>
                <a:ea typeface="Microsoft Sans Serif" panose="020B0604020202020204" pitchFamily="34" charset="0"/>
                <a:cs typeface="Calibri" panose="020F0502020204030204" pitchFamily="34" charset="0"/>
              </a:rPr>
              <a:t>Le rendement total de l'investissement est de 3 310 €, ce qui est supérieur au rendement obtenu avec un taux d'intérêt simple de 10 % (3 000 €). Cela s'explique par le fait que, année après année, les rendements générés par l'investissement sont réinvestis et produisent donc également des intérêts. Bien que le taux d'intérêt soit le même chaque année (10 %), le capital initial ne l'est pas, car il augmente chaque année lorsqu'on ajoute les intérêts perçus au cours de la période précédente.</a:t>
            </a:r>
            <a:endParaRPr lang="en-GB" sz="24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object 2">
            <a:extLst>
              <a:ext uri="{FF2B5EF4-FFF2-40B4-BE49-F238E27FC236}">
                <a16:creationId xmlns:a16="http://schemas.microsoft.com/office/drawing/2014/main" xmlns="" id="{A08037DD-4752-B18A-6BA3-ED5BAF649360}"/>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752600" y="4000500"/>
            <a:ext cx="370416" cy="280000"/>
          </a:xfrm>
          <a:prstGeom prst="rect">
            <a:avLst/>
          </a:prstGeom>
        </p:spPr>
      </p:pic>
      <p:pic>
        <p:nvPicPr>
          <p:cNvPr id="9" name="object 2">
            <a:extLst>
              <a:ext uri="{FF2B5EF4-FFF2-40B4-BE49-F238E27FC236}">
                <a16:creationId xmlns:a16="http://schemas.microsoft.com/office/drawing/2014/main" xmlns="" id="{DD9FC7D8-EB9F-8863-E58D-2B120C031A64}"/>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752600" y="4863500"/>
            <a:ext cx="370416" cy="280000"/>
          </a:xfrm>
          <a:prstGeom prst="rect">
            <a:avLst/>
          </a:prstGeom>
        </p:spPr>
      </p:pic>
      <p:pic>
        <p:nvPicPr>
          <p:cNvPr id="11" name="object 2">
            <a:extLst>
              <a:ext uri="{FF2B5EF4-FFF2-40B4-BE49-F238E27FC236}">
                <a16:creationId xmlns:a16="http://schemas.microsoft.com/office/drawing/2014/main" xmlns="" id="{77331E5E-15AD-0328-F02B-1E3C3DDB03F8}"/>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752600" y="6057900"/>
            <a:ext cx="370416" cy="280000"/>
          </a:xfrm>
          <a:prstGeom prst="rect">
            <a:avLst/>
          </a:prstGeom>
        </p:spPr>
      </p:pic>
    </p:spTree>
    <p:extLst>
      <p:ext uri="{BB962C8B-B14F-4D97-AF65-F5344CB8AC3E}">
        <p14:creationId xmlns:p14="http://schemas.microsoft.com/office/powerpoint/2010/main" val="59911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fr-FR"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Qu'est-ce que sont le TIN et le TAEG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9448800" cy="4832092"/>
          </a:xfrm>
          <a:prstGeom prst="rect">
            <a:avLst/>
          </a:prstGeom>
          <a:noFill/>
        </p:spPr>
        <p:txBody>
          <a:bodyPr wrap="square" rtlCol="0">
            <a:spAutoFit/>
          </a:bodyPr>
          <a:lstStyle/>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Dans tout contrat portant sur des produits bancaires tels que des dépôts, des prêts, des crédits ou des hypothèques, les valeurs du TIN et du TAEG doivent être indiquées.</a:t>
            </a:r>
          </a:p>
          <a:p>
            <a:pPr>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TIN (Taux d’Intérêt Nominal), est le taux d'intérêt qui a été convenu avec l'institution financière pour l'opération.  Il reflète le prix que l'institution demande pour prêter ou paie pour déposer.</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Il ne comprend pas de frais ni de commissions, et sa périodicité ne doit pas être annuelle.</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Imagen 15">
            <a:extLst>
              <a:ext uri="{FF2B5EF4-FFF2-40B4-BE49-F238E27FC236}">
                <a16:creationId xmlns:a16="http://schemas.microsoft.com/office/drawing/2014/main" xmlns="" id="{C30EDFF5-8A51-CD49-6692-CE01E582CF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01"/>
          <a:stretch/>
        </p:blipFill>
        <p:spPr>
          <a:xfrm>
            <a:off x="11506200" y="3760259"/>
            <a:ext cx="6420132" cy="4953450"/>
          </a:xfrm>
          <a:prstGeom prst="rect">
            <a:avLst/>
          </a:prstGeom>
        </p:spPr>
      </p:pic>
    </p:spTree>
    <p:extLst>
      <p:ext uri="{BB962C8B-B14F-4D97-AF65-F5344CB8AC3E}">
        <p14:creationId xmlns:p14="http://schemas.microsoft.com/office/powerpoint/2010/main" val="114940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fr-FR"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Qu'est-ce que sont le TIN et le TAEG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9448800" cy="4832092"/>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TAEG (taux annuel effectif global), tout comme le TIN, est exprimé en pourcentage et est calculé selon une formule mathématique standardisée qui tient compte du taux d'intérêt nominal (TIN) de l'opération, de la fréquence des paiements (mensuelle, trimestrielle, semestrielle, etc.), des frais bancaires et des dépenses de l'opération.</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effectLst/>
                <a:latin typeface="Calibri" panose="020F0502020204030204" pitchFamily="34" charset="0"/>
                <a:ea typeface="Microsoft Sans Serif" panose="020B0604020202020204" pitchFamily="34" charset="0"/>
                <a:cs typeface="Calibri" panose="020F0502020204030204" pitchFamily="34" charset="0"/>
              </a:rPr>
              <a:t>La différence entre le TIN et le TAEG est que le TAEG comprend, en plus du TIN, le nombre de fois où les intérêts sont payés par an, les frais et les commissions liés à l'opération.</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Imagen 15">
            <a:extLst>
              <a:ext uri="{FF2B5EF4-FFF2-40B4-BE49-F238E27FC236}">
                <a16:creationId xmlns:a16="http://schemas.microsoft.com/office/drawing/2014/main" xmlns="" id="{C30EDFF5-8A51-CD49-6692-CE01E582CF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01"/>
          <a:stretch/>
        </p:blipFill>
        <p:spPr>
          <a:xfrm>
            <a:off x="11506200" y="3760259"/>
            <a:ext cx="6420132" cy="4953450"/>
          </a:xfrm>
          <a:prstGeom prst="rect">
            <a:avLst/>
          </a:prstGeom>
        </p:spPr>
      </p:pic>
    </p:spTree>
    <p:extLst>
      <p:ext uri="{BB962C8B-B14F-4D97-AF65-F5344CB8AC3E}">
        <p14:creationId xmlns:p14="http://schemas.microsoft.com/office/powerpoint/2010/main" val="29104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fr-FR"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Qu'est-ce que sont le TIN et le TAEG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8763000" cy="6124754"/>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Par conséquent, le TIN peut être un indicateur informatif, mais en réalité il est peu utile au consommateur car il n'inclut pas les éventuels frais et commissions de l'opération. </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En revanche, le TAEG est un indice très utile au consommateur pour savoir combien vaut réellement pour lui un investissement ou si le crédit que lui propose sa banque présente de bonnes conditions ou non, et pour comparer les offres.</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Par exemple, dans le cas d'un prêt immobilier, le TIN nous indiquera les intérêts que je paierai pour l'argent que la banque me prête.  Le TAEG m'indiquera les intérêts plus les frais liés à l'opération. </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que contiene taza, tabla, cuarto, escena&#10;&#10;Descripción generada automáticamente">
            <a:extLst>
              <a:ext uri="{FF2B5EF4-FFF2-40B4-BE49-F238E27FC236}">
                <a16:creationId xmlns:a16="http://schemas.microsoft.com/office/drawing/2014/main" xmlns="" id="{E2E15D3B-9B73-0889-5822-BCE0FA8EE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52882" y="3137594"/>
            <a:ext cx="4711118" cy="4011811"/>
          </a:xfrm>
          <a:prstGeom prst="rect">
            <a:avLst/>
          </a:prstGeom>
        </p:spPr>
      </p:pic>
    </p:spTree>
    <p:extLst>
      <p:ext uri="{BB962C8B-B14F-4D97-AF65-F5344CB8AC3E}">
        <p14:creationId xmlns:p14="http://schemas.microsoft.com/office/powerpoint/2010/main" val="86059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6.</a:t>
            </a:r>
            <a:r>
              <a:rPr lang="es-ES"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a:t>
            </a:r>
            <a:r>
              <a:rPr lang="fr-FR"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Qu'est-ce que sont le TIN et le TAEG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8763000" cy="3970318"/>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Ce taux est précisément le pourcentage qui nous intéresse car il nous permettra de savoir en détail combien le prêt va réellement coûter, ce qui nous permettra de le comparer avec d'autres offres.</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Les deux concepts, TIN et TAEG, sont officiels et sont approuvés par les autorités financières nationales de chaque pays, bien que dans chaque pays ces termes soient appelés différemment.</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que contiene taza, tabla, cuarto, escena&#10;&#10;Descripción generada automáticamente">
            <a:extLst>
              <a:ext uri="{FF2B5EF4-FFF2-40B4-BE49-F238E27FC236}">
                <a16:creationId xmlns:a16="http://schemas.microsoft.com/office/drawing/2014/main" xmlns="" id="{E2E15D3B-9B73-0889-5822-BCE0FA8EE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52882" y="3137594"/>
            <a:ext cx="4711118" cy="4011811"/>
          </a:xfrm>
          <a:prstGeom prst="rect">
            <a:avLst/>
          </a:prstGeom>
        </p:spPr>
      </p:pic>
    </p:spTree>
    <p:extLst>
      <p:ext uri="{BB962C8B-B14F-4D97-AF65-F5344CB8AC3E}">
        <p14:creationId xmlns:p14="http://schemas.microsoft.com/office/powerpoint/2010/main" val="280820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dirty="0" err="1">
                <a:latin typeface="Calibri" panose="020F0502020204030204" pitchFamily="34" charset="0"/>
                <a:ea typeface="Microsoft Sans Serif" panose="020B0604020202020204" pitchFamily="34" charset="0"/>
                <a:cs typeface="Calibri" panose="020F0502020204030204" pitchFamily="34" charset="0"/>
              </a:rPr>
              <a:t>Résumé</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xmlns="" id="{3C357393-DEA7-C6A2-387E-C00C2B8E46C7}"/>
              </a:ext>
            </a:extLst>
          </p:cNvPr>
          <p:cNvSpPr txBox="1"/>
          <p:nvPr/>
        </p:nvSpPr>
        <p:spPr>
          <a:xfrm>
            <a:off x="1687179" y="2969216"/>
            <a:ext cx="4110343" cy="523220"/>
          </a:xfrm>
          <a:prstGeom prst="rect">
            <a:avLst/>
          </a:prstGeom>
          <a:noFill/>
        </p:spPr>
        <p:txBody>
          <a:bodyPr wrap="square">
            <a:spAutoFit/>
          </a:bodyPr>
          <a:lstStyle/>
          <a:p>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Intérêt</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et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taux</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d'intérêt</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xmlns="" id="{A47394E2-E6F7-9437-A91E-97F92F8C7377}"/>
              </a:ext>
            </a:extLst>
          </p:cNvPr>
          <p:cNvSpPr txBox="1"/>
          <p:nvPr/>
        </p:nvSpPr>
        <p:spPr>
          <a:xfrm>
            <a:off x="1687178" y="3430882"/>
            <a:ext cx="3511670"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dirty="0" err="1">
                <a:latin typeface="Calibri" panose="020F0502020204030204" pitchFamily="34" charset="0"/>
                <a:ea typeface="Microsoft Sans Serif" panose="020B0604020202020204" pitchFamily="34" charset="0"/>
                <a:cs typeface="Calibri" panose="020F0502020204030204" pitchFamily="34" charset="0"/>
              </a:rPr>
              <a:t>Taux</a:t>
            </a:r>
            <a:r>
              <a:rPr lang="en-US" altLang="ko-KR" sz="2800" dirty="0">
                <a:latin typeface="Calibri" panose="020F0502020204030204" pitchFamily="34" charset="0"/>
                <a:ea typeface="Microsoft Sans Serif" panose="020B0604020202020204" pitchFamily="34" charset="0"/>
                <a:cs typeface="Calibri" panose="020F0502020204030204" pitchFamily="34" charset="0"/>
              </a:rPr>
              <a:t> </a:t>
            </a:r>
            <a:r>
              <a:rPr lang="en-US" altLang="ko-KR" sz="2800" dirty="0" err="1">
                <a:latin typeface="Calibri" panose="020F0502020204030204" pitchFamily="34" charset="0"/>
                <a:ea typeface="Microsoft Sans Serif" panose="020B0604020202020204" pitchFamily="34" charset="0"/>
                <a:cs typeface="Calibri" panose="020F0502020204030204" pitchFamily="34" charset="0"/>
              </a:rPr>
              <a:t>d'intérêt</a:t>
            </a:r>
            <a:r>
              <a:rPr lang="en-US" altLang="ko-KR" sz="2800" dirty="0">
                <a:latin typeface="Calibri" panose="020F0502020204030204" pitchFamily="34" charset="0"/>
                <a:ea typeface="Microsoft Sans Serif" panose="020B0604020202020204" pitchFamily="34" charset="0"/>
                <a:cs typeface="Calibri" panose="020F0502020204030204" pitchFamily="34" charset="0"/>
              </a:rPr>
              <a:t> = %</a:t>
            </a:r>
          </a:p>
          <a:p>
            <a:r>
              <a:rPr lang="en-US" altLang="ko-KR" sz="2800" dirty="0" err="1">
                <a:latin typeface="Calibri" panose="020F0502020204030204" pitchFamily="34" charset="0"/>
                <a:ea typeface="Microsoft Sans Serif" panose="020B0604020202020204" pitchFamily="34" charset="0"/>
                <a:cs typeface="Calibri" panose="020F0502020204030204" pitchFamily="34" charset="0"/>
              </a:rPr>
              <a:t>Intérêt</a:t>
            </a:r>
            <a:r>
              <a:rPr lang="en-US" altLang="ko-KR" sz="2800" dirty="0">
                <a:latin typeface="Calibri" panose="020F0502020204030204" pitchFamily="34" charset="0"/>
                <a:ea typeface="Microsoft Sans Serif" panose="020B0604020202020204" pitchFamily="34" charset="0"/>
                <a:cs typeface="Calibri" panose="020F0502020204030204" pitchFamily="34" charset="0"/>
              </a:rPr>
              <a:t> = % x capital</a:t>
            </a:r>
          </a:p>
          <a:p>
            <a:endParaRPr lang="ko-KR" altLang="en-US" sz="24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xmlns="" id="{018F48C9-FC4D-84C8-1331-4B2E7E9EE33D}"/>
              </a:ext>
            </a:extLst>
          </p:cNvPr>
          <p:cNvPicPr/>
          <p:nvPr/>
        </p:nvPicPr>
        <p:blipFill>
          <a:blip r:embed="rId2" cstate="screen">
            <a:extLst>
              <a:ext uri="{28A0092B-C50C-407E-A947-70E740481C1C}">
                <a14:useLocalDpi xmlns:a14="http://schemas.microsoft.com/office/drawing/2010/main"/>
              </a:ext>
            </a:extLst>
          </a:blip>
          <a:stretch>
            <a:fillRect/>
          </a:stretch>
        </p:blipFill>
        <p:spPr>
          <a:xfrm>
            <a:off x="910890" y="2969216"/>
            <a:ext cx="638173" cy="1486244"/>
          </a:xfrm>
          <a:prstGeom prst="rect">
            <a:avLst/>
          </a:prstGeom>
        </p:spPr>
      </p:pic>
      <p:sp>
        <p:nvSpPr>
          <p:cNvPr id="7" name="CuadroTexto 6">
            <a:extLst>
              <a:ext uri="{FF2B5EF4-FFF2-40B4-BE49-F238E27FC236}">
                <a16:creationId xmlns:a16="http://schemas.microsoft.com/office/drawing/2014/main" xmlns="" id="{6BD6A5FD-DB86-2F6B-8FD5-EF209CE0FE7F}"/>
              </a:ext>
            </a:extLst>
          </p:cNvPr>
          <p:cNvSpPr txBox="1"/>
          <p:nvPr/>
        </p:nvSpPr>
        <p:spPr>
          <a:xfrm>
            <a:off x="1660674" y="5451544"/>
            <a:ext cx="3581399" cy="954107"/>
          </a:xfrm>
          <a:prstGeom prst="rect">
            <a:avLst/>
          </a:prstGeom>
          <a:noFill/>
        </p:spPr>
        <p:txBody>
          <a:bodyPr wrap="square">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Intérêt simple et intérêt composé</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xmlns="" id="{7DCBD73E-08FE-1BD6-E61E-9F8EF73D8484}"/>
              </a:ext>
            </a:extLst>
          </p:cNvPr>
          <p:cNvSpPr txBox="1"/>
          <p:nvPr/>
        </p:nvSpPr>
        <p:spPr>
          <a:xfrm>
            <a:off x="1687178" y="6402267"/>
            <a:ext cx="5008976" cy="209288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fr-FR" sz="2600" dirty="0">
                <a:latin typeface="Calibri" panose="020F0502020204030204" pitchFamily="34" charset="0"/>
                <a:ea typeface="Microsoft Sans Serif" panose="020B0604020202020204" pitchFamily="34" charset="0"/>
                <a:cs typeface="Calibri" panose="020F0502020204030204" pitchFamily="34" charset="0"/>
              </a:rPr>
              <a:t>Dans le cas des intérêts composés, année après année, les rendements générés par l'investissement sont réinvestis et produisent donc également des intérêts</a:t>
            </a:r>
            <a:r>
              <a:rPr lang="en-GB" sz="2600" dirty="0">
                <a:latin typeface="Calibri" panose="020F0502020204030204" pitchFamily="34" charset="0"/>
                <a:ea typeface="Microsoft Sans Serif" panose="020B0604020202020204" pitchFamily="34" charset="0"/>
                <a:cs typeface="Calibri" panose="020F0502020204030204" pitchFamily="34" charset="0"/>
              </a:rPr>
              <a:t>.</a:t>
            </a:r>
            <a:endParaRPr lang="ko-KR" altLang="en-US" sz="26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xmlns="" id="{FC64ED36-F27D-A4E8-7D60-5AC661C434B4}"/>
              </a:ext>
            </a:extLst>
          </p:cNvPr>
          <p:cNvPicPr/>
          <p:nvPr/>
        </p:nvPicPr>
        <p:blipFill>
          <a:blip r:embed="rId2" cstate="screen">
            <a:extLst>
              <a:ext uri="{28A0092B-C50C-407E-A947-70E740481C1C}">
                <a14:useLocalDpi xmlns:a14="http://schemas.microsoft.com/office/drawing/2010/main"/>
              </a:ext>
            </a:extLst>
          </a:blip>
          <a:stretch>
            <a:fillRect/>
          </a:stretch>
        </p:blipFill>
        <p:spPr>
          <a:xfrm>
            <a:off x="884386" y="5451544"/>
            <a:ext cx="638173" cy="1486244"/>
          </a:xfrm>
          <a:prstGeom prst="rect">
            <a:avLst/>
          </a:prstGeom>
        </p:spPr>
      </p:pic>
      <p:sp>
        <p:nvSpPr>
          <p:cNvPr id="10" name="CuadroTexto 9">
            <a:extLst>
              <a:ext uri="{FF2B5EF4-FFF2-40B4-BE49-F238E27FC236}">
                <a16:creationId xmlns:a16="http://schemas.microsoft.com/office/drawing/2014/main" xmlns="" id="{D98EC897-4108-538C-0545-7CD48DF8D55C}"/>
              </a:ext>
            </a:extLst>
          </p:cNvPr>
          <p:cNvSpPr txBox="1"/>
          <p:nvPr/>
        </p:nvSpPr>
        <p:spPr>
          <a:xfrm>
            <a:off x="13559357" y="2969216"/>
            <a:ext cx="3661843" cy="954107"/>
          </a:xfrm>
          <a:prstGeom prst="rect">
            <a:avLst/>
          </a:prstGeom>
          <a:noFill/>
        </p:spPr>
        <p:txBody>
          <a:bodyPr wrap="square">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Valeur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temporaire</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de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l'argent</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F1FC14C4-262B-CFC5-F368-E28B96CC6756}"/>
              </a:ext>
            </a:extLst>
          </p:cNvPr>
          <p:cNvSpPr txBox="1"/>
          <p:nvPr/>
        </p:nvSpPr>
        <p:spPr>
          <a:xfrm>
            <a:off x="13559356" y="3834615"/>
            <a:ext cx="4042844"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fr-FR" sz="2800" dirty="0">
                <a:latin typeface="Calibri" panose="020F0502020204030204" pitchFamily="34" charset="0"/>
                <a:ea typeface="Microsoft Sans Serif" panose="020B0604020202020204" pitchFamily="34" charset="0"/>
                <a:cs typeface="Calibri" panose="020F0502020204030204" pitchFamily="34" charset="0"/>
              </a:rPr>
              <a:t>La même somme d'argent aura une valeur différente selon le moment où elle est reçue.</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xmlns="" id="{F77757EA-8628-B6E1-F7D6-0406F5167F5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783068" y="2969216"/>
            <a:ext cx="638173" cy="1486244"/>
          </a:xfrm>
          <a:prstGeom prst="rect">
            <a:avLst/>
          </a:prstGeom>
        </p:spPr>
      </p:pic>
      <p:sp>
        <p:nvSpPr>
          <p:cNvPr id="13" name="CuadroTexto 12">
            <a:extLst>
              <a:ext uri="{FF2B5EF4-FFF2-40B4-BE49-F238E27FC236}">
                <a16:creationId xmlns:a16="http://schemas.microsoft.com/office/drawing/2014/main" xmlns="" id="{88CDCD3A-3651-DA36-A870-BD08006C8C91}"/>
              </a:ext>
            </a:extLst>
          </p:cNvPr>
          <p:cNvSpPr txBox="1"/>
          <p:nvPr/>
        </p:nvSpPr>
        <p:spPr>
          <a:xfrm>
            <a:off x="13559356" y="6157086"/>
            <a:ext cx="2743201" cy="523220"/>
          </a:xfrm>
          <a:prstGeom prst="rect">
            <a:avLst/>
          </a:prstGeom>
          <a:noFill/>
        </p:spPr>
        <p:txBody>
          <a:bodyPr wrap="square">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TIN et TAEG</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xmlns="" id="{BE22D3DF-9016-ADFE-B491-A981D3CF8358}"/>
              </a:ext>
            </a:extLst>
          </p:cNvPr>
          <p:cNvSpPr txBox="1"/>
          <p:nvPr/>
        </p:nvSpPr>
        <p:spPr>
          <a:xfrm>
            <a:off x="13559356" y="6540767"/>
            <a:ext cx="3747876"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fr-FR" sz="2800" dirty="0">
                <a:latin typeface="Calibri" panose="020F0502020204030204" pitchFamily="34" charset="0"/>
                <a:ea typeface="Microsoft Sans Serif" panose="020B0604020202020204" pitchFamily="34" charset="0"/>
                <a:cs typeface="Calibri" panose="020F0502020204030204" pitchFamily="34" charset="0"/>
              </a:rPr>
              <a:t>Le TAEG est un indice très utile aux consommateurs pour comparer les offres.</a:t>
            </a:r>
            <a:endParaRPr lang="ko-KR" altLang="en-US" sz="2800"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xmlns="" id="{0DD2F338-E360-3DE7-6475-1B05002A874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783067" y="6157086"/>
            <a:ext cx="638173" cy="1486244"/>
          </a:xfrm>
          <a:prstGeom prst="rect">
            <a:avLst/>
          </a:prstGeom>
        </p:spPr>
      </p:pic>
      <p:pic>
        <p:nvPicPr>
          <p:cNvPr id="17" name="Imagen 16">
            <a:extLst>
              <a:ext uri="{FF2B5EF4-FFF2-40B4-BE49-F238E27FC236}">
                <a16:creationId xmlns:a16="http://schemas.microsoft.com/office/drawing/2014/main" xmlns="" id="{0FC66701-B7E7-E69C-5058-DDEC6B4E7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5705" y="3066416"/>
            <a:ext cx="5303619" cy="3352280"/>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23063823-CA1E-0A50-5BB7-82A235C90E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xmlns="" id="{86C18BE6-D155-4521-8CAA-E6D770234311}"/>
              </a:ext>
            </a:extLst>
          </p:cNvPr>
          <p:cNvSpPr txBox="1"/>
          <p:nvPr/>
        </p:nvSpPr>
        <p:spPr>
          <a:xfrm>
            <a:off x="1512376" y="1492924"/>
            <a:ext cx="9462656" cy="769441"/>
          </a:xfrm>
          <a:prstGeom prst="rect">
            <a:avLst/>
          </a:prstGeom>
          <a:noFill/>
        </p:spPr>
        <p:txBody>
          <a:bodyPr wrap="square" rtlCol="0">
            <a:spAutoFit/>
          </a:bodyPr>
          <a:lstStyle/>
          <a:p>
            <a:r>
              <a:rPr lang="en-GB" sz="4400" b="1" dirty="0" err="1">
                <a:latin typeface="Calibri" panose="020F0502020204030204" pitchFamily="34" charset="0"/>
                <a:ea typeface="Microsoft Sans Serif" panose="020B0604020202020204" pitchFamily="34" charset="0"/>
                <a:cs typeface="Calibri" panose="020F0502020204030204" pitchFamily="34" charset="0"/>
              </a:rPr>
              <a:t>Objectifs</a:t>
            </a:r>
            <a:r>
              <a:rPr lang="en-GB" sz="4400" b="1" dirty="0">
                <a:latin typeface="Calibri" panose="020F0502020204030204" pitchFamily="34" charset="0"/>
                <a:ea typeface="Microsoft Sans Serif" panose="020B0604020202020204" pitchFamily="34" charset="0"/>
                <a:cs typeface="Calibri" panose="020F0502020204030204" pitchFamily="34" charset="0"/>
              </a:rPr>
              <a:t> </a:t>
            </a:r>
          </a:p>
        </p:txBody>
      </p:sp>
      <p:sp>
        <p:nvSpPr>
          <p:cNvPr id="3" name="CuadroTexto 2">
            <a:extLst>
              <a:ext uri="{FF2B5EF4-FFF2-40B4-BE49-F238E27FC236}">
                <a16:creationId xmlns:a16="http://schemas.microsoft.com/office/drawing/2014/main" xmlns=""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fr-FR" sz="2800" dirty="0">
                <a:effectLst/>
                <a:latin typeface="Calibri" panose="020F0502020204030204" pitchFamily="34" charset="0"/>
                <a:ea typeface="Microsoft Sans Serif" panose="020B0604020202020204" pitchFamily="34" charset="0"/>
                <a:cs typeface="Calibri" panose="020F0502020204030204" pitchFamily="34" charset="0"/>
              </a:rPr>
              <a:t>À la fin de ce module, vous serez en mesure de </a:t>
            </a:r>
            <a:r>
              <a:rPr lang="en-GB" sz="2800" dirty="0">
                <a:effectLst/>
                <a:latin typeface="Calibri" panose="020F0502020204030204" pitchFamily="34" charset="0"/>
                <a:ea typeface="Microsoft Sans Serif" panose="020B0604020202020204" pitchFamily="34" charset="0"/>
                <a:cs typeface="Calibri" panose="020F0502020204030204" pitchFamily="34" charset="0"/>
              </a:rPr>
              <a:t>:</a:t>
            </a:r>
          </a:p>
        </p:txBody>
      </p:sp>
      <p:pic>
        <p:nvPicPr>
          <p:cNvPr id="18" name="object 2">
            <a:extLst>
              <a:ext uri="{FF2B5EF4-FFF2-40B4-BE49-F238E27FC236}">
                <a16:creationId xmlns:a16="http://schemas.microsoft.com/office/drawing/2014/main" xmlns="" id="{326F599C-0902-4E54-BAC7-ADAF9B4BDB92}"/>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xmlns="" id="{A503E805-FB64-49DE-8A03-1F50600ABF7A}"/>
              </a:ext>
            </a:extLst>
          </p:cNvPr>
          <p:cNvPicPr/>
          <p:nvPr/>
        </p:nvPicPr>
        <p:blipFill rotWithShape="1">
          <a:blip r:embed="rId4" cstate="screen">
            <a:extLst>
              <a:ext uri="{28A0092B-C50C-407E-A947-70E740481C1C}">
                <a14:useLocalDpi xmlns:a14="http://schemas.microsoft.com/office/drawing/2010/main"/>
              </a:ext>
            </a:extLst>
          </a:blip>
          <a:srcRect r="-2857"/>
          <a:stretch/>
        </p:blipFill>
        <p:spPr>
          <a:xfrm>
            <a:off x="1784514" y="5448300"/>
            <a:ext cx="381000" cy="326225"/>
          </a:xfrm>
          <a:prstGeom prst="rect">
            <a:avLst/>
          </a:prstGeom>
        </p:spPr>
      </p:pic>
      <p:grpSp>
        <p:nvGrpSpPr>
          <p:cNvPr id="22" name="Grupo 21">
            <a:extLst>
              <a:ext uri="{FF2B5EF4-FFF2-40B4-BE49-F238E27FC236}">
                <a16:creationId xmlns:a16="http://schemas.microsoft.com/office/drawing/2014/main" xmlns="" id="{6AD18D4C-B589-44B7-8EFF-3DEBF5C41E8D}"/>
              </a:ext>
            </a:extLst>
          </p:cNvPr>
          <p:cNvGrpSpPr/>
          <p:nvPr/>
        </p:nvGrpSpPr>
        <p:grpSpPr>
          <a:xfrm>
            <a:off x="1780314" y="4152900"/>
            <a:ext cx="389419" cy="357695"/>
            <a:chOff x="10576646" y="4322694"/>
            <a:chExt cx="700954" cy="668406"/>
          </a:xfrm>
        </p:grpSpPr>
        <p:pic>
          <p:nvPicPr>
            <p:cNvPr id="19" name="object 2">
              <a:extLst>
                <a:ext uri="{FF2B5EF4-FFF2-40B4-BE49-F238E27FC236}">
                  <a16:creationId xmlns:a16="http://schemas.microsoft.com/office/drawing/2014/main" xmlns="" id="{0EDA923F-8D2D-4611-BB52-E35C95A8EC02}"/>
                </a:ext>
              </a:extLst>
            </p:cNvPr>
            <p:cNvPicPr/>
            <p:nvPr/>
          </p:nvPicPr>
          <p:blipFill rotWithShape="1">
            <a:blip r:embed="rId5" cstate="screen">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xmlns=""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xmlns="" id="{18538967-CA04-70D1-9C5C-75434C8C7BC3}"/>
              </a:ext>
            </a:extLst>
          </p:cNvPr>
          <p:cNvSpPr txBox="1"/>
          <p:nvPr/>
        </p:nvSpPr>
        <p:spPr>
          <a:xfrm>
            <a:off x="2663682" y="3190216"/>
            <a:ext cx="8077199"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Reconnaître les opérations financières de base.</a:t>
            </a:r>
            <a:endParaRPr lang="ko-KR" altLang="en-US" sz="2800" b="1" dirty="0">
              <a:latin typeface="Calibri" panose="020F0502020204030204" pitchFamily="34" charset="0"/>
              <a:cs typeface="Calibri" panose="020F0502020204030204" pitchFamily="34" charset="0"/>
            </a:endParaRPr>
          </a:p>
        </p:txBody>
      </p:sp>
      <p:grpSp>
        <p:nvGrpSpPr>
          <p:cNvPr id="26" name="Group 3">
            <a:extLst>
              <a:ext uri="{FF2B5EF4-FFF2-40B4-BE49-F238E27FC236}">
                <a16:creationId xmlns:a16="http://schemas.microsoft.com/office/drawing/2014/main" xmlns="" id="{02FD7B14-969C-8B21-ECEE-333D80A22E9D}"/>
              </a:ext>
            </a:extLst>
          </p:cNvPr>
          <p:cNvGrpSpPr/>
          <p:nvPr/>
        </p:nvGrpSpPr>
        <p:grpSpPr>
          <a:xfrm>
            <a:off x="2667002" y="4036264"/>
            <a:ext cx="8319656" cy="937326"/>
            <a:chOff x="6420993" y="1336374"/>
            <a:chExt cx="5278763" cy="937326"/>
          </a:xfrm>
        </p:grpSpPr>
        <p:sp>
          <p:nvSpPr>
            <p:cNvPr id="27" name="TextBox 7">
              <a:extLst>
                <a:ext uri="{FF2B5EF4-FFF2-40B4-BE49-F238E27FC236}">
                  <a16:creationId xmlns:a16="http://schemas.microsoft.com/office/drawing/2014/main" xmlns="" id="{5DF6EFEA-BE50-F01B-2ECE-F56471D2617B}"/>
                </a:ext>
              </a:extLst>
            </p:cNvPr>
            <p:cNvSpPr txBox="1"/>
            <p:nvPr/>
          </p:nvSpPr>
          <p:spPr>
            <a:xfrm>
              <a:off x="6420994" y="1750480"/>
              <a:ext cx="5124925" cy="523220"/>
            </a:xfrm>
            <a:prstGeom prst="rect">
              <a:avLst/>
            </a:prstGeom>
            <a:noFill/>
          </p:spPr>
          <p:txBody>
            <a:bodyPr wrap="square" rtlCol="0">
              <a:spAutoFit/>
            </a:bodyPr>
            <a:lstStyle/>
            <a:p>
              <a:r>
                <a:rPr lang="fr-FR" altLang="ko-KR" sz="2800" dirty="0">
                  <a:latin typeface="Calibri" panose="020F0502020204030204" pitchFamily="34" charset="0"/>
                  <a:ea typeface="Microsoft Sans Serif" panose="020B0604020202020204" pitchFamily="34" charset="0"/>
                  <a:cs typeface="Calibri" panose="020F0502020204030204" pitchFamily="34" charset="0"/>
                </a:rPr>
                <a:t>capital initial, capital final, intérêt et taux d'intérêt.</a:t>
              </a:r>
              <a:endParaRPr lang="en-US" altLang="ko-KR" sz="2800"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28" name="TextBox 8">
              <a:extLst>
                <a:ext uri="{FF2B5EF4-FFF2-40B4-BE49-F238E27FC236}">
                  <a16:creationId xmlns:a16="http://schemas.microsoft.com/office/drawing/2014/main" xmlns="" id="{C36C1177-DB5A-C233-5BDB-C26E2B34FEA0}"/>
                </a:ext>
              </a:extLst>
            </p:cNvPr>
            <p:cNvSpPr txBox="1"/>
            <p:nvPr/>
          </p:nvSpPr>
          <p:spPr>
            <a:xfrm>
              <a:off x="6420993" y="1336374"/>
              <a:ext cx="5278763"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Identifier les éléments clés des opérations financières :</a:t>
              </a:r>
              <a:endParaRPr lang="ko-KR" altLang="en-US" sz="2800" b="1" dirty="0">
                <a:latin typeface="Calibri" panose="020F0502020204030204" pitchFamily="34" charset="0"/>
                <a:cs typeface="Calibri" panose="020F0502020204030204" pitchFamily="34" charset="0"/>
              </a:endParaRPr>
            </a:p>
          </p:txBody>
        </p:sp>
      </p:grpSp>
      <p:grpSp>
        <p:nvGrpSpPr>
          <p:cNvPr id="29" name="Group 3">
            <a:extLst>
              <a:ext uri="{FF2B5EF4-FFF2-40B4-BE49-F238E27FC236}">
                <a16:creationId xmlns:a16="http://schemas.microsoft.com/office/drawing/2014/main" xmlns="" id="{8B586C85-1E83-9E53-440B-16DCB9006C29}"/>
              </a:ext>
            </a:extLst>
          </p:cNvPr>
          <p:cNvGrpSpPr/>
          <p:nvPr/>
        </p:nvGrpSpPr>
        <p:grpSpPr>
          <a:xfrm>
            <a:off x="2663683" y="5275311"/>
            <a:ext cx="7928118" cy="1371600"/>
            <a:chOff x="6419327" y="902100"/>
            <a:chExt cx="5126592" cy="1371600"/>
          </a:xfrm>
        </p:grpSpPr>
        <p:sp>
          <p:nvSpPr>
            <p:cNvPr id="30" name="TextBox 7">
              <a:extLst>
                <a:ext uri="{FF2B5EF4-FFF2-40B4-BE49-F238E27FC236}">
                  <a16:creationId xmlns:a16="http://schemas.microsoft.com/office/drawing/2014/main" xmlns="" id="{AB5EC654-5F00-7465-6607-FE2CC023ABBE}"/>
                </a:ext>
              </a:extLst>
            </p:cNvPr>
            <p:cNvSpPr txBox="1"/>
            <p:nvPr/>
          </p:nvSpPr>
          <p:spPr>
            <a:xfrm>
              <a:off x="6420994" y="1750480"/>
              <a:ext cx="5124925" cy="523220"/>
            </a:xfrm>
            <a:prstGeom prst="rect">
              <a:avLst/>
            </a:prstGeom>
            <a:noFill/>
          </p:spPr>
          <p:txBody>
            <a:bodyPr wrap="square" rtlCol="0">
              <a:spAutoFit/>
            </a:bodyPr>
            <a:lstStyle/>
            <a:p>
              <a:r>
                <a:rPr lang="fr-FR" altLang="ko-KR" sz="2800" dirty="0">
                  <a:latin typeface="Calibri" panose="020F0502020204030204" pitchFamily="34" charset="0"/>
                  <a:ea typeface="Microsoft Sans Serif" panose="020B0604020202020204" pitchFamily="34" charset="0"/>
                  <a:cs typeface="Calibri" panose="020F0502020204030204" pitchFamily="34" charset="0"/>
                </a:rPr>
                <a:t>taux nominal, taux effectif et TAEG.</a:t>
              </a:r>
              <a:endParaRPr lang="en-US" altLang="ko-KR" sz="2800"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1" name="TextBox 8">
              <a:extLst>
                <a:ext uri="{FF2B5EF4-FFF2-40B4-BE49-F238E27FC236}">
                  <a16:creationId xmlns:a16="http://schemas.microsoft.com/office/drawing/2014/main" xmlns="" id="{726ABA70-2A00-5E18-8F67-4291A0157C19}"/>
                </a:ext>
              </a:extLst>
            </p:cNvPr>
            <p:cNvSpPr txBox="1"/>
            <p:nvPr/>
          </p:nvSpPr>
          <p:spPr>
            <a:xfrm>
              <a:off x="6419327" y="902100"/>
              <a:ext cx="5124925" cy="954107"/>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Savoir interpréter la signification des différentes façons d'exprimer le taux d'intérêt d'une opération :</a:t>
              </a:r>
              <a:endParaRPr lang="ko-KR" altLang="en-US" sz="2800" b="1" dirty="0">
                <a:latin typeface="Calibri" panose="020F0502020204030204" pitchFamily="34" charset="0"/>
                <a:cs typeface="Calibri" panose="020F0502020204030204" pitchFamily="34" charset="0"/>
              </a:endParaRPr>
            </a:p>
          </p:txBody>
        </p:sp>
      </p:grpSp>
      <p:pic>
        <p:nvPicPr>
          <p:cNvPr id="10" name="object 2">
            <a:extLst>
              <a:ext uri="{FF2B5EF4-FFF2-40B4-BE49-F238E27FC236}">
                <a16:creationId xmlns:a16="http://schemas.microsoft.com/office/drawing/2014/main" xmlns="" id="{20B221D2-CE0D-2B80-D2CB-2822AE198FB5}"/>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793566" y="7124700"/>
            <a:ext cx="370416" cy="280000"/>
          </a:xfrm>
          <a:prstGeom prst="rect">
            <a:avLst/>
          </a:prstGeom>
        </p:spPr>
      </p:pic>
      <p:sp>
        <p:nvSpPr>
          <p:cNvPr id="12" name="TextBox 8">
            <a:extLst>
              <a:ext uri="{FF2B5EF4-FFF2-40B4-BE49-F238E27FC236}">
                <a16:creationId xmlns:a16="http://schemas.microsoft.com/office/drawing/2014/main" xmlns="" id="{45B61FB6-FE72-AACC-2B94-7FE38A0864FF}"/>
              </a:ext>
            </a:extLst>
          </p:cNvPr>
          <p:cNvSpPr txBox="1"/>
          <p:nvPr/>
        </p:nvSpPr>
        <p:spPr>
          <a:xfrm>
            <a:off x="2676934" y="6972300"/>
            <a:ext cx="8077199"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Faciliter le suivi des finances personnelles.</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FAC709"/>
                </a:solidFill>
                <a:latin typeface="Calibri" panose="020F0502020204030204" pitchFamily="34" charset="0"/>
                <a:ea typeface="Microsoft Sans Serif" panose="020B0604020202020204" pitchFamily="34" charset="0"/>
                <a:cs typeface="Calibri" panose="020F0502020204030204" pitchFamily="34" charset="0"/>
              </a:rPr>
              <a:t>Merci!</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xmlns=""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err="1">
                <a:latin typeface="Calibri" panose="020F0502020204030204" pitchFamily="34" charset="0"/>
                <a:ea typeface="Microsoft Sans Serif" panose="020B0604020202020204" pitchFamily="34" charset="0"/>
                <a:cs typeface="Calibri" panose="020F0502020204030204" pitchFamily="34" charset="0"/>
              </a:rPr>
              <a:t>Partenaire</a:t>
            </a:r>
            <a:r>
              <a:rPr lang="en-US" sz="4400" b="1" spc="-65" dirty="0">
                <a:latin typeface="Calibri" panose="020F0502020204030204" pitchFamily="34" charset="0"/>
                <a:ea typeface="Microsoft Sans Serif" panose="020B0604020202020204" pitchFamily="34" charset="0"/>
                <a:cs typeface="Calibri" panose="020F0502020204030204" pitchFamily="34" charset="0"/>
              </a:rPr>
              <a:t>: Université de Malaga</a:t>
            </a: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xmlns="" id="{60C826FD-FEDF-7F76-8457-C265509D80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39200" y="2951102"/>
            <a:ext cx="8807675" cy="5871783"/>
          </a:xfrm>
          <a:prstGeom prst="rect">
            <a:avLst/>
          </a:prstGeom>
        </p:spPr>
      </p:pic>
      <p:sp>
        <p:nvSpPr>
          <p:cNvPr id="2" name="CuadroTexto 1">
            <a:extLst>
              <a:ext uri="{FF2B5EF4-FFF2-40B4-BE49-F238E27FC236}">
                <a16:creationId xmlns:a16="http://schemas.microsoft.com/office/drawing/2014/main" xmlns=""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dirty="0">
                <a:latin typeface="Calibri" panose="020F0502020204030204" pitchFamily="34" charset="0"/>
                <a:ea typeface="Microsoft Sans Serif" panose="020B0604020202020204" pitchFamily="34" charset="0"/>
                <a:cs typeface="Calibri" panose="020F0502020204030204" pitchFamily="34" charset="0"/>
              </a:rPr>
              <a:t>Index</a:t>
            </a:r>
          </a:p>
        </p:txBody>
      </p:sp>
      <p:pic>
        <p:nvPicPr>
          <p:cNvPr id="18" name="object 2">
            <a:extLst>
              <a:ext uri="{FF2B5EF4-FFF2-40B4-BE49-F238E27FC236}">
                <a16:creationId xmlns:a16="http://schemas.microsoft.com/office/drawing/2014/main" xmlns="" id="{326F599C-0902-4E54-BAC7-ADAF9B4BDB92}"/>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xmlns="" id="{A503E805-FB64-49DE-8A03-1F50600ABF7A}"/>
              </a:ext>
            </a:extLst>
          </p:cNvPr>
          <p:cNvPicPr/>
          <p:nvPr/>
        </p:nvPicPr>
        <p:blipFill rotWithShape="1">
          <a:blip r:embed="rId4" cstate="screen">
            <a:extLst>
              <a:ext uri="{28A0092B-C50C-407E-A947-70E740481C1C}">
                <a14:useLocalDpi xmlns:a14="http://schemas.microsoft.com/office/drawing/2010/main"/>
              </a:ext>
            </a:extLst>
          </a:blip>
          <a:srcRect r="-2857"/>
          <a:stretch/>
        </p:blipFill>
        <p:spPr>
          <a:xfrm>
            <a:off x="1388494" y="4912773"/>
            <a:ext cx="381000" cy="326225"/>
          </a:xfrm>
          <a:prstGeom prst="rect">
            <a:avLst/>
          </a:prstGeom>
        </p:spPr>
      </p:pic>
      <p:grpSp>
        <p:nvGrpSpPr>
          <p:cNvPr id="22" name="Grupo 21">
            <a:extLst>
              <a:ext uri="{FF2B5EF4-FFF2-40B4-BE49-F238E27FC236}">
                <a16:creationId xmlns:a16="http://schemas.microsoft.com/office/drawing/2014/main" xmlns=""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xmlns="" id="{0EDA923F-8D2D-4611-BB52-E35C95A8EC02}"/>
                </a:ext>
              </a:extLst>
            </p:cNvPr>
            <p:cNvPicPr/>
            <p:nvPr/>
          </p:nvPicPr>
          <p:blipFill rotWithShape="1">
            <a:blip r:embed="rId5" cstate="screen">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xmlns=""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xmlns="" id="{18538967-CA04-70D1-9C5C-75434C8C7BC3}"/>
              </a:ext>
            </a:extLst>
          </p:cNvPr>
          <p:cNvSpPr txBox="1"/>
          <p:nvPr/>
        </p:nvSpPr>
        <p:spPr>
          <a:xfrm>
            <a:off x="2286000" y="2664858"/>
            <a:ext cx="6553200"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1.- Qu'est-ce qu'une opération financière ?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xmlns="" id="{C36C1177-DB5A-C233-5BDB-C26E2B34FEA0}"/>
              </a:ext>
            </a:extLst>
          </p:cNvPr>
          <p:cNvSpPr txBox="1"/>
          <p:nvPr/>
        </p:nvSpPr>
        <p:spPr>
          <a:xfrm>
            <a:off x="2286000" y="3477280"/>
            <a:ext cx="8077200" cy="954107"/>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2.- Différence entre le "taux d'intérêt" et les "intérêts" d'une opération financière.</a:t>
            </a:r>
            <a:endParaRPr lang="ko-KR" altLang="en-US" sz="2800" b="1" dirty="0">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xmlns="" id="{726ABA70-2A00-5E18-8F67-4291A0157C19}"/>
              </a:ext>
            </a:extLst>
          </p:cNvPr>
          <p:cNvSpPr txBox="1"/>
          <p:nvPr/>
        </p:nvSpPr>
        <p:spPr>
          <a:xfrm>
            <a:off x="2286000" y="4772680"/>
            <a:ext cx="7179139" cy="954107"/>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3.- Pourquoi le temps est-il si important quand on parle d'argent ?</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xmlns="" id="{1198203E-F30C-C231-7F97-00A10E77FEFB}"/>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409789" y="6179560"/>
            <a:ext cx="370416" cy="280000"/>
          </a:xfrm>
          <a:prstGeom prst="rect">
            <a:avLst/>
          </a:prstGeom>
        </p:spPr>
      </p:pic>
      <p:pic>
        <p:nvPicPr>
          <p:cNvPr id="12" name="object 2">
            <a:extLst>
              <a:ext uri="{FF2B5EF4-FFF2-40B4-BE49-F238E27FC236}">
                <a16:creationId xmlns:a16="http://schemas.microsoft.com/office/drawing/2014/main" xmlns="" id="{2F420885-1A27-CE62-1690-0D69FEAF702A}"/>
              </a:ext>
            </a:extLst>
          </p:cNvPr>
          <p:cNvPicPr/>
          <p:nvPr/>
        </p:nvPicPr>
        <p:blipFill rotWithShape="1">
          <a:blip r:embed="rId4" cstate="screen">
            <a:extLst>
              <a:ext uri="{28A0092B-C50C-407E-A947-70E740481C1C}">
                <a14:useLocalDpi xmlns:a14="http://schemas.microsoft.com/office/drawing/2010/main"/>
              </a:ext>
            </a:extLst>
          </a:blip>
          <a:srcRect r="-2857"/>
          <a:stretch/>
        </p:blipFill>
        <p:spPr>
          <a:xfrm>
            <a:off x="1396895" y="7842977"/>
            <a:ext cx="381000" cy="326225"/>
          </a:xfrm>
          <a:prstGeom prst="rect">
            <a:avLst/>
          </a:prstGeom>
        </p:spPr>
      </p:pic>
      <p:grpSp>
        <p:nvGrpSpPr>
          <p:cNvPr id="13" name="Grupo 12">
            <a:extLst>
              <a:ext uri="{FF2B5EF4-FFF2-40B4-BE49-F238E27FC236}">
                <a16:creationId xmlns:a16="http://schemas.microsoft.com/office/drawing/2014/main" xmlns="" id="{7DD910AB-9927-D2E6-88D9-3E6DBBE0CCA6}"/>
              </a:ext>
            </a:extLst>
          </p:cNvPr>
          <p:cNvGrpSpPr/>
          <p:nvPr/>
        </p:nvGrpSpPr>
        <p:grpSpPr>
          <a:xfrm>
            <a:off x="1392686" y="7006085"/>
            <a:ext cx="389419" cy="357695"/>
            <a:chOff x="10576646" y="4322694"/>
            <a:chExt cx="700954" cy="668406"/>
          </a:xfrm>
        </p:grpSpPr>
        <p:pic>
          <p:nvPicPr>
            <p:cNvPr id="14" name="object 2">
              <a:extLst>
                <a:ext uri="{FF2B5EF4-FFF2-40B4-BE49-F238E27FC236}">
                  <a16:creationId xmlns:a16="http://schemas.microsoft.com/office/drawing/2014/main" xmlns="" id="{4CC50331-7844-5597-9990-20FCCB80DE97}"/>
                </a:ext>
              </a:extLst>
            </p:cNvPr>
            <p:cNvPicPr/>
            <p:nvPr/>
          </p:nvPicPr>
          <p:blipFill rotWithShape="1">
            <a:blip r:embed="rId5" cstate="screen">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xmlns=""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xmlns="" id="{70E3023D-73C2-41CE-30BA-F721A1527644}"/>
              </a:ext>
            </a:extLst>
          </p:cNvPr>
          <p:cNvSpPr txBox="1"/>
          <p:nvPr/>
        </p:nvSpPr>
        <p:spPr>
          <a:xfrm>
            <a:off x="2279374" y="6019762"/>
            <a:ext cx="7185765"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4.- Capitalisation et actualisation de l'argent.</a:t>
            </a:r>
            <a:endParaRPr lang="ko-KR" altLang="en-US" sz="2800" b="1" dirty="0">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xmlns="" id="{CF26D0A3-CD98-14A2-32ED-2AEB490335BA}"/>
              </a:ext>
            </a:extLst>
          </p:cNvPr>
          <p:cNvSpPr txBox="1"/>
          <p:nvPr/>
        </p:nvSpPr>
        <p:spPr>
          <a:xfrm>
            <a:off x="2279374" y="6906280"/>
            <a:ext cx="7331539"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5.- Intérêt simple et intérêt composé.</a:t>
            </a:r>
            <a:endParaRPr lang="ko-KR" altLang="en-US" sz="2800" b="1" dirty="0">
              <a:latin typeface="Calibri" panose="020F0502020204030204" pitchFamily="34" charset="0"/>
              <a:cs typeface="Calibri" panose="020F0502020204030204" pitchFamily="34" charset="0"/>
            </a:endParaRPr>
          </a:p>
        </p:txBody>
      </p:sp>
      <p:sp>
        <p:nvSpPr>
          <p:cNvPr id="32" name="TextBox 8">
            <a:extLst>
              <a:ext uri="{FF2B5EF4-FFF2-40B4-BE49-F238E27FC236}">
                <a16:creationId xmlns:a16="http://schemas.microsoft.com/office/drawing/2014/main" xmlns="" id="{20ECC024-787B-E50C-D72A-7638816BEEB1}"/>
              </a:ext>
            </a:extLst>
          </p:cNvPr>
          <p:cNvSpPr txBox="1"/>
          <p:nvPr/>
        </p:nvSpPr>
        <p:spPr>
          <a:xfrm>
            <a:off x="2279374" y="7744480"/>
            <a:ext cx="7179139"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6.- Qu'est-ce que le TIN et le TAEG ?</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1. Qu'est-ce qu'une opération financière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9448800" cy="6124754"/>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Les opérations financières sont très diverses et sont réalisées en permanence dans le monde de la finance. Voici quelques exemples d'opérations financières : ouvrir un compte courant, un dépôt à terme, un livret d'épargne, contracter un prêt, souscrire un plan de pension, acheter des actions... </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Fondamentalement, une opération financière consiste en un échange de capitaux disponibles à différents moments.</a:t>
            </a:r>
          </a:p>
          <a:p>
            <a:pPr algn="just">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altLang="es-ES" sz="2800" dirty="0">
                <a:latin typeface="Calibri" panose="020F0502020204030204" pitchFamily="34" charset="0"/>
                <a:ea typeface="Microsoft Sans Serif" panose="020B0604020202020204" pitchFamily="34" charset="0"/>
                <a:cs typeface="Calibri" panose="020F0502020204030204" pitchFamily="34" charset="0"/>
              </a:rPr>
              <a:t>La personne qui prête l'argent est appelée le prêteur ou le créancier. La personne qui le reçoit est appelée l'emprunteur ou le débiteur. Il est essentiel de souligner que les capitaux fournis par les deux sont équivalents à tout moment.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Imagen 9" descr="Una caricatura de una persona&#10;&#10;Descripción generada automáticamente con confianza media">
            <a:extLst>
              <a:ext uri="{FF2B5EF4-FFF2-40B4-BE49-F238E27FC236}">
                <a16:creationId xmlns:a16="http://schemas.microsoft.com/office/drawing/2014/main" xmlns="" id="{14F030FE-E7BF-A7A3-2BA4-A4815926A6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54827" y="2912983"/>
            <a:ext cx="5229051" cy="4461034"/>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2. Différence entre le "taux d'intérêt" et les "intérêts" d'une opération financière.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600200" y="3314700"/>
            <a:ext cx="9448800" cy="3970318"/>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L'argent, comme tout produit que nous voulons acquérir, a un prix.  Le taux d'intérêt est le prix de l'argent.  C'est-à-dire ce que nous payons à une banque pour nous prêter de l'argent (par exemple, un prêt immobilier), ou ce que la banque nous paie pour déposer notre argent (par exemple, un dépôt). </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taux d'intérêt est toujours exprimé en pourcentage, se réfère à une période de temps donnée et s'applique au montant prêté ou déposé. </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Icono&#10;&#10;Descripción generada automáticamente">
            <a:extLst>
              <a:ext uri="{FF2B5EF4-FFF2-40B4-BE49-F238E27FC236}">
                <a16:creationId xmlns:a16="http://schemas.microsoft.com/office/drawing/2014/main" xmlns="" id="{24065376-83A8-FBEE-AD76-EDBFD1ABFA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65346" y="2919680"/>
            <a:ext cx="4771541" cy="4760357"/>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2. Différence entre le "taux d'intérêt" et les "intérêts" d'une opération financière.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600200" y="3314700"/>
            <a:ext cx="7162800" cy="5262979"/>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terme "</a:t>
            </a:r>
            <a:r>
              <a:rPr lang="fr-FR" sz="2800" b="1" dirty="0">
                <a:latin typeface="Calibri" panose="020F0502020204030204" pitchFamily="34" charset="0"/>
                <a:ea typeface="Microsoft Sans Serif" panose="020B0604020202020204" pitchFamily="34" charset="0"/>
                <a:cs typeface="Calibri" panose="020F0502020204030204" pitchFamily="34" charset="0"/>
              </a:rPr>
              <a:t>intérêt</a:t>
            </a:r>
            <a:r>
              <a:rPr lang="fr-FR" sz="2800" dirty="0">
                <a:latin typeface="Calibri" panose="020F0502020204030204" pitchFamily="34" charset="0"/>
                <a:ea typeface="Microsoft Sans Serif" panose="020B0604020202020204" pitchFamily="34" charset="0"/>
                <a:cs typeface="Calibri" panose="020F0502020204030204" pitchFamily="34" charset="0"/>
              </a:rPr>
              <a:t>" est souvent utilisé comme synonyme de "</a:t>
            </a:r>
            <a:r>
              <a:rPr lang="fr-FR" sz="2800" b="1" dirty="0">
                <a:latin typeface="Calibri" panose="020F0502020204030204" pitchFamily="34" charset="0"/>
                <a:ea typeface="Microsoft Sans Serif" panose="020B0604020202020204" pitchFamily="34" charset="0"/>
                <a:cs typeface="Calibri" panose="020F0502020204030204" pitchFamily="34" charset="0"/>
              </a:rPr>
              <a:t>taux d'intérêt</a:t>
            </a:r>
            <a:r>
              <a:rPr lang="fr-FR" sz="2800" dirty="0">
                <a:latin typeface="Calibri" panose="020F0502020204030204" pitchFamily="34" charset="0"/>
                <a:ea typeface="Microsoft Sans Serif" panose="020B0604020202020204" pitchFamily="34" charset="0"/>
                <a:cs typeface="Calibri" panose="020F0502020204030204" pitchFamily="34" charset="0"/>
              </a:rPr>
              <a:t>", mais ce n'est pas la même chose ; le taux d'intérêt est un pourcentage et l'intérêt est le résultat de l'application de ce pourcentage au capital sur la durée respective. </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Par exemple, si nous demandons à la banque un prêt de 10 000 € et que le taux d'intérêt est de 10 % par an, l'intérêt est de 1 000 € (10 % x 10 000 = 1 000 €), et je paierai à la banque un total de 11 000 € pour avoir 10000€. </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7" name="Diagrama 6">
            <a:extLst>
              <a:ext uri="{FF2B5EF4-FFF2-40B4-BE49-F238E27FC236}">
                <a16:creationId xmlns:a16="http://schemas.microsoft.com/office/drawing/2014/main" xmlns="" id="{C7CA8730-52A2-761B-E385-B61BBEB62F73}"/>
              </a:ext>
            </a:extLst>
          </p:cNvPr>
          <p:cNvGraphicFramePr/>
          <p:nvPr>
            <p:extLst>
              <p:ext uri="{D42A27DB-BD31-4B8C-83A1-F6EECF244321}">
                <p14:modId xmlns:p14="http://schemas.microsoft.com/office/powerpoint/2010/main" val="1905402892"/>
              </p:ext>
            </p:extLst>
          </p:nvPr>
        </p:nvGraphicFramePr>
        <p:xfrm>
          <a:off x="9243391" y="2424077"/>
          <a:ext cx="8382000" cy="35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a:extLst>
              <a:ext uri="{FF2B5EF4-FFF2-40B4-BE49-F238E27FC236}">
                <a16:creationId xmlns:a16="http://schemas.microsoft.com/office/drawing/2014/main" xmlns="" id="{D173D5A6-9AFC-D662-A0E0-5D388CB4FB9D}"/>
              </a:ext>
            </a:extLst>
          </p:cNvPr>
          <p:cNvGraphicFramePr/>
          <p:nvPr>
            <p:extLst>
              <p:ext uri="{D42A27DB-BD31-4B8C-83A1-F6EECF244321}">
                <p14:modId xmlns:p14="http://schemas.microsoft.com/office/powerpoint/2010/main" val="533501307"/>
              </p:ext>
            </p:extLst>
          </p:nvPr>
        </p:nvGraphicFramePr>
        <p:xfrm>
          <a:off x="9243391" y="5343996"/>
          <a:ext cx="8382000" cy="33697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203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3. Pourquoi le temps est-il si important lorsque nous parlons d'argent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600200" y="3314700"/>
            <a:ext cx="8153400" cy="4832092"/>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Nous savons tous par expérience que les prix des biens et services que nous achetons ont tendance à augmenter avec le temps.  En conséquence, la valeur de l'argent diminue et, avec elle, notre pouvoir d'achat.  En d'autres termes, avec la même somme d'argent, par exemple 1000 €, nous pouvons acheter moins aujourd'hui qu'il y a un an. </a:t>
            </a:r>
          </a:p>
          <a:p>
            <a:pPr>
              <a:defRPr/>
            </a:pP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Cela nous permet de comprendre que </a:t>
            </a:r>
            <a:r>
              <a:rPr lang="fr-FR" sz="2800" b="1" dirty="0">
                <a:latin typeface="Calibri" panose="020F0502020204030204" pitchFamily="34" charset="0"/>
                <a:ea typeface="Microsoft Sans Serif" panose="020B0604020202020204" pitchFamily="34" charset="0"/>
                <a:cs typeface="Calibri" panose="020F0502020204030204" pitchFamily="34" charset="0"/>
              </a:rPr>
              <a:t>la même somme d'argent aura une valeur différente selon le moment où elle est reçue.</a:t>
            </a:r>
            <a:endParaRPr lang="en-GB" sz="28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xmlns="" id="{79E1C7CA-6528-F1CA-3664-990EF15EA3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0400" y="3386379"/>
            <a:ext cx="6096000" cy="4357687"/>
          </a:xfrm>
          <a:prstGeom prst="rect">
            <a:avLst/>
          </a:prstGeom>
        </p:spPr>
      </p:pic>
    </p:spTree>
    <p:extLst>
      <p:ext uri="{BB962C8B-B14F-4D97-AF65-F5344CB8AC3E}">
        <p14:creationId xmlns:p14="http://schemas.microsoft.com/office/powerpoint/2010/main" val="290032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3. Pourquoi le temps est-il si important lorsque nous parlons d'argent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600200" y="3314700"/>
            <a:ext cx="10439400" cy="5262979"/>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Lorsqu'il y a de l'inflation (une augmentation continue des prix dans le temps), c'est évident. Mais que se passe-t-il dans une situation de stabilité totale des prix (pas d'inflation) ? Eh bien, même dans cette situation, nous préférerions avoir l'argent maintenant plutôt que d'attendre un an, car même si avec ces 1000 € nous pourrions acquérir les mêmes biens aujourd'hui que dans un an, en ayant cet argent aujourd'hui, nous pourrions rentabiliser ces 1000 € et dans un an, nous pourrions récupérer cette somme plus le rendement qu'elle a généré. </a:t>
            </a:r>
          </a:p>
          <a:p>
            <a:pPr algn="just">
              <a:defRPr/>
            </a:pP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Par conséquent, chaque montant d'argent est associé à une date. En d'autres termes, 1000 euros le 15 janvier n'ont pas la même valeur que 1000 euros le 15 mars.</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Imagen que contiene Flecha&#10;&#10;Descripción generada automáticamente">
            <a:extLst>
              <a:ext uri="{FF2B5EF4-FFF2-40B4-BE49-F238E27FC236}">
                <a16:creationId xmlns:a16="http://schemas.microsoft.com/office/drawing/2014/main" xmlns="" id="{705D41A3-9ECC-707E-DC2B-FE83E80C13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06400" y="3848100"/>
            <a:ext cx="3429000" cy="3447855"/>
          </a:xfrm>
          <a:prstGeom prst="rect">
            <a:avLst/>
          </a:prstGeom>
        </p:spPr>
      </p:pic>
    </p:spTree>
    <p:extLst>
      <p:ext uri="{BB962C8B-B14F-4D97-AF65-F5344CB8AC3E}">
        <p14:creationId xmlns:p14="http://schemas.microsoft.com/office/powerpoint/2010/main" val="80677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B95F2298-D1A3-83FF-0A0E-0740D93858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25200" y="4229100"/>
            <a:ext cx="7010400" cy="3998043"/>
          </a:xfrm>
          <a:prstGeom prst="rect">
            <a:avLst/>
          </a:prstGeom>
        </p:spPr>
      </p:pic>
      <p:sp>
        <p:nvSpPr>
          <p:cNvPr id="2" name="CuadroTexto 1">
            <a:extLst>
              <a:ext uri="{FF2B5EF4-FFF2-40B4-BE49-F238E27FC236}">
                <a16:creationId xmlns:a16="http://schemas.microsoft.com/office/drawing/2014/main" xmlns="" id="{5ED5BF74-22CB-411B-B24F-648218F3A38C}"/>
              </a:ext>
            </a:extLst>
          </p:cNvPr>
          <p:cNvSpPr txBox="1"/>
          <p:nvPr/>
        </p:nvSpPr>
        <p:spPr>
          <a:xfrm>
            <a:off x="1447800" y="1573291"/>
            <a:ext cx="111252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4. Capitalisation et actualisation de l'argent.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xmlns="" id="{6C8B894F-17B3-41CA-B7A0-A3081483AF7F}"/>
              </a:ext>
            </a:extLst>
          </p:cNvPr>
          <p:cNvSpPr txBox="1"/>
          <p:nvPr/>
        </p:nvSpPr>
        <p:spPr>
          <a:xfrm>
            <a:off x="1524000" y="2562880"/>
            <a:ext cx="10210800" cy="6124754"/>
          </a:xfrm>
          <a:prstGeom prst="rect">
            <a:avLst/>
          </a:prstGeom>
          <a:noFill/>
        </p:spPr>
        <p:txBody>
          <a:bodyPr wrap="square" rtlCol="0">
            <a:spAutoFit/>
          </a:bodyPr>
          <a:lstStyle/>
          <a:p>
            <a:pPr algn="just">
              <a:defRPr/>
            </a:pPr>
            <a:r>
              <a:rPr lang="en-GB" sz="2800" b="1" dirty="0">
                <a:latin typeface="Calibri" panose="020F0502020204030204" pitchFamily="34" charset="0"/>
                <a:ea typeface="Microsoft Sans Serif" panose="020B0604020202020204" pitchFamily="34" charset="0"/>
                <a:cs typeface="Calibri" panose="020F0502020204030204" pitchFamily="34" charset="0"/>
              </a:rPr>
              <a:t>Capitalisation</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cela consiste à renoncer à un capital actuel (en le prêtant ou en l'investissant) afin d'obtenir un capital plus élevé dans le futur. La différence entre la valeur du capital futur et le capital actuel est l'intérêt. </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en-GB" sz="2800" u="sng" dirty="0" err="1">
                <a:latin typeface="Calibri" panose="020F0502020204030204" pitchFamily="34" charset="0"/>
                <a:ea typeface="Microsoft Sans Serif" panose="020B0604020202020204" pitchFamily="34" charset="0"/>
                <a:cs typeface="Calibri" panose="020F0502020204030204" pitchFamily="34" charset="0"/>
              </a:rPr>
              <a:t>Exemple</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la souscription d'un "dépôt à terme", c'est-à-dire que nous déposons l'argent dans une institution financière et que nous le récupérons plus tard, majoré des intérêts ; c'est la même chose dans le cas où une institution financière prête du capital et le récupère plus tard majoré des intérêts correspondants</a:t>
            </a:r>
            <a:r>
              <a:rPr lang="en-GB" sz="2800" dirty="0">
                <a:latin typeface="Calibri" panose="020F0502020204030204" pitchFamily="34" charset="0"/>
                <a:ea typeface="Microsoft Sans Serif" panose="020B0604020202020204" pitchFamily="34" charset="0"/>
                <a:cs typeface="Calibri" panose="020F0502020204030204" pitchFamily="34" charset="0"/>
              </a:rPr>
              <a:t>.</a:t>
            </a:r>
          </a:p>
          <a:p>
            <a:pPr algn="just">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altLang="es-ES" sz="2800" dirty="0">
                <a:latin typeface="Calibri" panose="020F0502020204030204" pitchFamily="34" charset="0"/>
                <a:ea typeface="Microsoft Sans Serif" panose="020B0604020202020204" pitchFamily="34" charset="0"/>
                <a:cs typeface="Calibri" panose="020F0502020204030204" pitchFamily="34" charset="0"/>
              </a:rPr>
              <a:t>S’agissant de capitalisation, il est vrai que :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fr-FR" altLang="es-ES" sz="2800" b="1" dirty="0">
                <a:latin typeface="Calibri" panose="020F0502020204030204" pitchFamily="34" charset="0"/>
                <a:ea typeface="Microsoft Sans Serif" panose="020B0604020202020204" pitchFamily="34" charset="0"/>
                <a:cs typeface="Calibri" panose="020F0502020204030204" pitchFamily="34" charset="0"/>
              </a:rPr>
              <a:t>Capital futur = capital actuel + intérêts</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2315160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1752</Words>
  <Application>Microsoft Office PowerPoint</Application>
  <PresentationFormat>Personalizzato</PresentationFormat>
  <Paragraphs>121</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20</vt:i4>
      </vt:variant>
    </vt:vector>
  </HeadingPairs>
  <TitlesOfParts>
    <vt:vector size="27" baseType="lpstr">
      <vt:lpstr>맑은 고딕</vt:lpstr>
      <vt:lpstr>Arial</vt:lpstr>
      <vt:lpstr>Calibri</vt:lpstr>
      <vt:lpstr>Calibri Light</vt:lpstr>
      <vt:lpstr>Microsoft Sans Serif</vt:lpstr>
      <vt:lpstr>Diseño personalizado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Windows User</cp:lastModifiedBy>
  <cp:revision>65</cp:revision>
  <dcterms:created xsi:type="dcterms:W3CDTF">2022-02-16T10:54:20Z</dcterms:created>
  <dcterms:modified xsi:type="dcterms:W3CDTF">2023-03-02T08:42:56Z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