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10287000" cx="18288000"/>
  <p:notesSz cx="18288000" cy="10287000"/>
  <p:embeddedFontLst>
    <p:embeddedFont>
      <p:font typeface="Helvetica Neue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4" roundtripDataSignature="AMtx7mhbXkbPSTWpY/gvd221EpS0ajPg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regular.fntdata"/><Relationship Id="rId11" Type="http://schemas.openxmlformats.org/officeDocument/2006/relationships/slide" Target="slides/slide5.xml"/><Relationship Id="rId22" Type="http://schemas.openxmlformats.org/officeDocument/2006/relationships/font" Target="fonts/HelveticaNeue-italic.fntdata"/><Relationship Id="rId10" Type="http://schemas.openxmlformats.org/officeDocument/2006/relationships/slide" Target="slides/slide4.xml"/><Relationship Id="rId21" Type="http://schemas.openxmlformats.org/officeDocument/2006/relationships/font" Target="fonts/HelveticaNeue-bold.fntdata"/><Relationship Id="rId13" Type="http://schemas.openxmlformats.org/officeDocument/2006/relationships/slide" Target="slides/slide7.xml"/><Relationship Id="rId24" Type="http://customschemas.google.com/relationships/presentationmetadata" Target="metadata"/><Relationship Id="rId12" Type="http://schemas.openxmlformats.org/officeDocument/2006/relationships/slide" Target="slides/slide6.xml"/><Relationship Id="rId23" Type="http://schemas.openxmlformats.org/officeDocument/2006/relationships/font" Target="fonts/HelveticaNeue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" name="Google Shape;23;p1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0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2" name="Google Shape;122;p10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1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0" name="Google Shape;130;p11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7" name="Google Shape;137;p12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3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8" name="Google Shape;158;p13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" name="Google Shape;28;p2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7" name="Google Shape;47;p3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7" name="Google Shape;67;p4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5" name="Google Shape;85;p5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3" name="Google Shape;93;p6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0" name="Google Shape;100;p7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8" name="Google Shape;108;p8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5" name="Google Shape;115;p9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>
  <p:cSld name="Encabezado de sección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slideLayout" Target="../slideLayouts/slideLayout1.xml"/><Relationship Id="rId5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g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/>
          <p:nvPr/>
        </p:nvSpPr>
        <p:spPr>
          <a:xfrm>
            <a:off x="379" y="8907009"/>
            <a:ext cx="18287365" cy="1381125"/>
          </a:xfrm>
          <a:custGeom>
            <a:rect b="b" l="l" r="r" t="t"/>
            <a:pathLst>
              <a:path extrusionOk="0" h="1381125" w="18287365">
                <a:moveTo>
                  <a:pt x="18287242" y="1381125"/>
                </a:moveTo>
                <a:lnTo>
                  <a:pt x="0" y="1381125"/>
                </a:lnTo>
                <a:lnTo>
                  <a:pt x="0" y="0"/>
                </a:lnTo>
                <a:lnTo>
                  <a:pt x="18287242" y="0"/>
                </a:lnTo>
                <a:lnTo>
                  <a:pt x="18287242" y="1381125"/>
                </a:lnTo>
                <a:close/>
              </a:path>
            </a:pathLst>
          </a:custGeom>
          <a:solidFill>
            <a:srgbClr val="FAC70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94932" y="6698528"/>
            <a:ext cx="666749" cy="178117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4"/>
          <p:cNvSpPr/>
          <p:nvPr/>
        </p:nvSpPr>
        <p:spPr>
          <a:xfrm>
            <a:off x="0" y="8907781"/>
            <a:ext cx="18287744" cy="45719"/>
          </a:xfrm>
          <a:custGeom>
            <a:rect b="b" l="l" r="r" t="t"/>
            <a:pathLst>
              <a:path extrusionOk="0" h="120000" w="18202275">
                <a:moveTo>
                  <a:pt x="0" y="0"/>
                </a:moveTo>
                <a:lnTo>
                  <a:pt x="18202273" y="0"/>
                </a:lnTo>
              </a:path>
            </a:pathLst>
          </a:custGeom>
          <a:noFill/>
          <a:ln cap="flat" cmpd="sng" w="85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9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57881" y="9265523"/>
            <a:ext cx="3152774" cy="66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68773" y="1660699"/>
            <a:ext cx="7150197" cy="2095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4"/>
          <p:cNvSpPr txBox="1"/>
          <p:nvPr/>
        </p:nvSpPr>
        <p:spPr>
          <a:xfrm>
            <a:off x="4450459" y="9179041"/>
            <a:ext cx="11475341" cy="804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2700" marR="0" rtl="0" algn="just">
              <a:lnSpc>
                <a:spcPct val="107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"The European Commission support for the production of this publication does not constitute endorsement of the contents which reflects the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8890" rtl="0" algn="just">
              <a:lnSpc>
                <a:spcPct val="1131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views only of the authors, and the Commission cannot be held responsible for any use which may be made of the information contained  therein."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4"/>
          <p:cNvSpPr txBox="1"/>
          <p:nvPr/>
        </p:nvSpPr>
        <p:spPr>
          <a:xfrm>
            <a:off x="4572000" y="4023405"/>
            <a:ext cx="776216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3273425" marR="231775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fly-project.eu</a:t>
            </a:r>
            <a:endParaRPr b="1" i="0" sz="20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6"/>
          <p:cNvSpPr/>
          <p:nvPr/>
        </p:nvSpPr>
        <p:spPr>
          <a:xfrm>
            <a:off x="379" y="8907009"/>
            <a:ext cx="18287365" cy="1381125"/>
          </a:xfrm>
          <a:custGeom>
            <a:rect b="b" l="l" r="r" t="t"/>
            <a:pathLst>
              <a:path extrusionOk="0" h="1381125" w="18287365">
                <a:moveTo>
                  <a:pt x="18287242" y="1381125"/>
                </a:moveTo>
                <a:lnTo>
                  <a:pt x="0" y="1381125"/>
                </a:lnTo>
                <a:lnTo>
                  <a:pt x="0" y="0"/>
                </a:lnTo>
                <a:lnTo>
                  <a:pt x="18287242" y="0"/>
                </a:lnTo>
                <a:lnTo>
                  <a:pt x="18287242" y="1381125"/>
                </a:lnTo>
                <a:close/>
              </a:path>
            </a:pathLst>
          </a:custGeom>
          <a:solidFill>
            <a:srgbClr val="FAC70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57881" y="9265523"/>
            <a:ext cx="3152774" cy="66674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6"/>
          <p:cNvSpPr/>
          <p:nvPr/>
        </p:nvSpPr>
        <p:spPr>
          <a:xfrm>
            <a:off x="0" y="8856528"/>
            <a:ext cx="18288000" cy="45719"/>
          </a:xfrm>
          <a:custGeom>
            <a:rect b="b" l="l" r="r" t="t"/>
            <a:pathLst>
              <a:path extrusionOk="0" h="120000" w="18202275">
                <a:moveTo>
                  <a:pt x="0" y="0"/>
                </a:moveTo>
                <a:lnTo>
                  <a:pt x="18202273" y="0"/>
                </a:lnTo>
              </a:path>
            </a:pathLst>
          </a:custGeom>
          <a:noFill/>
          <a:ln cap="flat" cmpd="sng" w="85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643394" y="1028700"/>
            <a:ext cx="2606058" cy="761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6"/>
          <p:cNvSpPr txBox="1"/>
          <p:nvPr/>
        </p:nvSpPr>
        <p:spPr>
          <a:xfrm>
            <a:off x="4450459" y="9179041"/>
            <a:ext cx="11551541" cy="804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2700" marR="0" rtl="0" algn="just">
              <a:lnSpc>
                <a:spcPct val="107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"The European Commission support for the production of this publication does not constitute endorsement of the contents which reflects the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8890" rtl="0" algn="just">
              <a:lnSpc>
                <a:spcPct val="1131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views only of the authors, and the Commission cannot be held responsible for any use which may be made of the information contained  therein."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"/>
          <p:cNvSpPr txBox="1"/>
          <p:nvPr/>
        </p:nvSpPr>
        <p:spPr>
          <a:xfrm>
            <a:off x="3238500" y="5448300"/>
            <a:ext cx="11811000" cy="29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Modul</a:t>
            </a:r>
            <a:r>
              <a:rPr b="1"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="1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9: </a:t>
            </a:r>
            <a:r>
              <a:rPr b="1"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Consulenza finanziaria</a:t>
            </a:r>
            <a:endParaRPr b="1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1" i="0" sz="44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12700" marR="0" rtl="0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Partner : Solution: Solidarité &amp; Inclusion</a:t>
            </a:r>
            <a:endParaRPr b="1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1" i="0" sz="44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0"/>
          <p:cNvSpPr txBox="1"/>
          <p:nvPr/>
        </p:nvSpPr>
        <p:spPr>
          <a:xfrm>
            <a:off x="1447800" y="1028700"/>
            <a:ext cx="127254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</a:t>
            </a:r>
            <a:r>
              <a:rPr b="1" i="0" lang="en-US" sz="4400" u="none" cap="none" strike="noStrike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Domande da porsi per scegliere il consulente finanziario giusto</a:t>
            </a:r>
            <a:endParaRPr b="1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1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0"/>
          <p:cNvSpPr txBox="1"/>
          <p:nvPr/>
        </p:nvSpPr>
        <p:spPr>
          <a:xfrm>
            <a:off x="1295400" y="2684575"/>
            <a:ext cx="8153400" cy="41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È un consulente registrato qualificato per fornire consulenza finanziaria?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Quanto costa il suo servizio? C'è una tariffa oraria? O prende una percentuale del tuo patrimonio totale? Riceve commissioni aggiuntive sui tuoi investimenti? O è un consulente a pagamento?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6" name="Google Shape;126;p10"/>
          <p:cNvSpPr/>
          <p:nvPr/>
        </p:nvSpPr>
        <p:spPr>
          <a:xfrm>
            <a:off x="9448800" y="4533900"/>
            <a:ext cx="7162800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064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 servizi include? Solo gestione degli investimenti o anche più consigli sulle tue finanze?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 quale frequenza sarà in contatto e come?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 è il suo cliente tipo?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 è il suo approccio d'investimento? Corre dei rischi per ottenere un guadagno maggiore? O è piuttosto prudente?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10"/>
          <p:cNvPicPr preferRelativeResize="0"/>
          <p:nvPr/>
        </p:nvPicPr>
        <p:blipFill rotWithShape="1">
          <a:blip r:embed="rId3">
            <a:alphaModFix/>
          </a:blip>
          <a:srcRect b="8256" l="5146" r="4628" t="6200"/>
          <a:stretch/>
        </p:blipFill>
        <p:spPr>
          <a:xfrm>
            <a:off x="3108759" y="5676900"/>
            <a:ext cx="4526681" cy="2861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"/>
          <p:cNvSpPr txBox="1"/>
          <p:nvPr/>
        </p:nvSpPr>
        <p:spPr>
          <a:xfrm>
            <a:off x="1447800" y="1028700"/>
            <a:ext cx="127254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</a:t>
            </a:r>
            <a:r>
              <a:rPr b="1" i="0" lang="en-US" sz="4400" u="none" cap="none" strike="noStrike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Checklist</a:t>
            </a: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 il primo incontro con un consulente</a:t>
            </a:r>
            <a:endParaRPr b="1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1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1"/>
          <p:cNvSpPr txBox="1"/>
          <p:nvPr/>
        </p:nvSpPr>
        <p:spPr>
          <a:xfrm>
            <a:off x="1295400" y="2324100"/>
            <a:ext cx="10461300" cy="69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Assicurati che il consulente che hai contattato abbia le certificazioni e le licenze necessarie per darti una consulenza finanziaria.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Prendi appunti in modo da avere una chiara registrazione di ciò che è stato detto durante la riunione.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Prepara l’incontro scrivendo le tue domande e ponile durante l’incontro per assicurarti di aver capito tutto.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Prenditi del tempo per pensare a qualsiasi decisione o per confrontare prodotti e opzioni con un altro consulente prima di firmare qualsiasi documento.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Rispondi onestamente a tutte le domande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Controlla che le tue informazioni personali siano mantenute riservate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Chiedi alle persone intorno a te (amici e familiari) se hanno già contattato un consulente finanziario e com'è stata la loro esperienza.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5715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4" name="Google Shape;13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45250" y="2665838"/>
            <a:ext cx="5491000" cy="4955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2"/>
          <p:cNvSpPr txBox="1"/>
          <p:nvPr/>
        </p:nvSpPr>
        <p:spPr>
          <a:xfrm>
            <a:off x="1447800" y="1573300"/>
            <a:ext cx="40701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riassumere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2"/>
          <p:cNvSpPr txBox="1"/>
          <p:nvPr/>
        </p:nvSpPr>
        <p:spPr>
          <a:xfrm>
            <a:off x="2214249" y="2931150"/>
            <a:ext cx="4662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consulenza finanziaria è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2"/>
          <p:cNvSpPr txBox="1"/>
          <p:nvPr/>
        </p:nvSpPr>
        <p:spPr>
          <a:xfrm>
            <a:off x="2214256" y="3465374"/>
            <a:ext cx="43389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certo numero di servizi finanziari forniti da consulenti qualificati.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2" name="Google Shape;14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7968" y="3009900"/>
            <a:ext cx="638173" cy="1486244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2"/>
          <p:cNvSpPr txBox="1"/>
          <p:nvPr/>
        </p:nvSpPr>
        <p:spPr>
          <a:xfrm>
            <a:off x="2214246" y="6210300"/>
            <a:ext cx="4343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consulente finanziario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2"/>
          <p:cNvSpPr txBox="1"/>
          <p:nvPr/>
        </p:nvSpPr>
        <p:spPr>
          <a:xfrm>
            <a:off x="2214250" y="6743700"/>
            <a:ext cx="65478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professionista qualificato che fornisce una guida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 i prodotti finanziari, le agevolazioni fiscali, le opzioni di piani assicurativi e di previdenza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7968" y="6248056"/>
            <a:ext cx="638173" cy="148624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2"/>
          <p:cNvSpPr txBox="1"/>
          <p:nvPr/>
        </p:nvSpPr>
        <p:spPr>
          <a:xfrm>
            <a:off x="13106400" y="1943100"/>
            <a:ext cx="4338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tipi di consulenti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2"/>
          <p:cNvSpPr txBox="1"/>
          <p:nvPr/>
        </p:nvSpPr>
        <p:spPr>
          <a:xfrm>
            <a:off x="13106400" y="2424886"/>
            <a:ext cx="43434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 sono consulenti con specializzazioni diverse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Scegli quello che si adatta alle tue esigenze.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8" name="Google Shape;14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30111" y="2019300"/>
            <a:ext cx="638173" cy="148624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2"/>
          <p:cNvSpPr txBox="1"/>
          <p:nvPr/>
        </p:nvSpPr>
        <p:spPr>
          <a:xfrm>
            <a:off x="13106400" y="4457700"/>
            <a:ext cx="274320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 scegliere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2"/>
          <p:cNvSpPr txBox="1"/>
          <p:nvPr/>
        </p:nvSpPr>
        <p:spPr>
          <a:xfrm>
            <a:off x="13106399" y="4914900"/>
            <a:ext cx="43434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Prima di scegliere un consulente finanziario, fatti alcune domande precise…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30111" y="4533900"/>
            <a:ext cx="638173" cy="1486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2"/>
          <p:cNvPicPr preferRelativeResize="0"/>
          <p:nvPr/>
        </p:nvPicPr>
        <p:blipFill rotWithShape="1">
          <a:blip r:embed="rId4">
            <a:alphaModFix/>
          </a:blip>
          <a:srcRect b="8256" l="5146" r="4628" t="6200"/>
          <a:stretch/>
        </p:blipFill>
        <p:spPr>
          <a:xfrm>
            <a:off x="6337336" y="3009899"/>
            <a:ext cx="5613326" cy="3548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30111" y="7048500"/>
            <a:ext cx="638173" cy="148624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2"/>
          <p:cNvSpPr txBox="1"/>
          <p:nvPr/>
        </p:nvSpPr>
        <p:spPr>
          <a:xfrm>
            <a:off x="13106400" y="6972300"/>
            <a:ext cx="4338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Incontra il tuo consulente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2"/>
          <p:cNvSpPr txBox="1"/>
          <p:nvPr/>
        </p:nvSpPr>
        <p:spPr>
          <a:xfrm>
            <a:off x="13106399" y="7386590"/>
            <a:ext cx="43434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E’ importante preparare con cura il primo incontro con il consulente finanziario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3"/>
          <p:cNvSpPr txBox="1"/>
          <p:nvPr/>
        </p:nvSpPr>
        <p:spPr>
          <a:xfrm>
            <a:off x="6221361" y="5176684"/>
            <a:ext cx="54102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C709"/>
              </a:buClr>
              <a:buSzPts val="8000"/>
              <a:buFont typeface="Calibri"/>
              <a:buNone/>
            </a:pPr>
            <a:r>
              <a:rPr b="1" lang="en-US" sz="8000">
                <a:solidFill>
                  <a:srgbClr val="FAC709"/>
                </a:solidFill>
                <a:latin typeface="Calibri"/>
                <a:ea typeface="Calibri"/>
                <a:cs typeface="Calibri"/>
                <a:sym typeface="Calibri"/>
              </a:rPr>
              <a:t>Grazie</a:t>
            </a:r>
            <a:r>
              <a:rPr b="1" i="0" lang="en-US" sz="8000" u="none" cap="none" strike="noStrike">
                <a:solidFill>
                  <a:srgbClr val="FAC709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b="1" i="0" sz="8000" u="none" cap="none" strike="noStrike">
              <a:solidFill>
                <a:srgbClr val="FAC7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3"/>
          <p:cNvSpPr txBox="1"/>
          <p:nvPr/>
        </p:nvSpPr>
        <p:spPr>
          <a:xfrm>
            <a:off x="4343400" y="6853084"/>
            <a:ext cx="9166122" cy="21493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Partner: Solution: Solidarité &amp; Inclusion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1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marR="0" rtl="0" algn="ctr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1" i="0" sz="44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"/>
          <p:cNvSpPr txBox="1"/>
          <p:nvPr/>
        </p:nvSpPr>
        <p:spPr>
          <a:xfrm>
            <a:off x="1524000" y="1503549"/>
            <a:ext cx="946265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</a:t>
            </a: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iettivi</a:t>
            </a: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&amp; </a:t>
            </a: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Risultati</a:t>
            </a: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"/>
          <p:cNvSpPr txBox="1"/>
          <p:nvPr/>
        </p:nvSpPr>
        <p:spPr>
          <a:xfrm>
            <a:off x="1524000" y="2262365"/>
            <a:ext cx="1004018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Alla fine di questo modulo sarai in grado di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" name="Google Shape;32;p2"/>
          <p:cNvPicPr preferRelativeResize="0"/>
          <p:nvPr/>
        </p:nvPicPr>
        <p:blipFill rotWithShape="1">
          <a:blip r:embed="rId3">
            <a:alphaModFix/>
          </a:blip>
          <a:srcRect b="68891" l="0" r="0" t="0"/>
          <a:stretch/>
        </p:blipFill>
        <p:spPr>
          <a:xfrm>
            <a:off x="1797413" y="3861959"/>
            <a:ext cx="370416" cy="2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"/>
          <p:cNvPicPr preferRelativeResize="0"/>
          <p:nvPr/>
        </p:nvPicPr>
        <p:blipFill rotWithShape="1">
          <a:blip r:embed="rId3">
            <a:alphaModFix/>
          </a:blip>
          <a:srcRect b="2656" l="0" r="-2857" t="63119"/>
          <a:stretch/>
        </p:blipFill>
        <p:spPr>
          <a:xfrm>
            <a:off x="1797413" y="6775899"/>
            <a:ext cx="381000" cy="326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" name="Google Shape;34;p2"/>
          <p:cNvGrpSpPr/>
          <p:nvPr/>
        </p:nvGrpSpPr>
        <p:grpSpPr>
          <a:xfrm>
            <a:off x="1780778" y="5033625"/>
            <a:ext cx="389450" cy="357664"/>
            <a:chOff x="10576646" y="4322694"/>
            <a:chExt cx="700954" cy="668406"/>
          </a:xfrm>
        </p:grpSpPr>
        <p:pic>
          <p:nvPicPr>
            <p:cNvPr id="35" name="Google Shape;35;p2"/>
            <p:cNvPicPr preferRelativeResize="0"/>
            <p:nvPr/>
          </p:nvPicPr>
          <p:blipFill rotWithShape="1">
            <a:blip r:embed="rId3">
              <a:alphaModFix/>
            </a:blip>
            <a:srcRect b="35829" l="-2272" r="-2857" t="29946"/>
            <a:stretch/>
          </p:blipFill>
          <p:spPr>
            <a:xfrm>
              <a:off x="10576646" y="4381500"/>
              <a:ext cx="700954" cy="609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" name="Google Shape;36;p2"/>
            <p:cNvSpPr/>
            <p:nvPr/>
          </p:nvSpPr>
          <p:spPr>
            <a:xfrm>
              <a:off x="10820400" y="4322694"/>
              <a:ext cx="228600" cy="71735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>
            <a:off x="2667000" y="3574550"/>
            <a:ext cx="7731000" cy="954300"/>
            <a:chOff x="6420994" y="1321244"/>
            <a:chExt cx="7731000" cy="954300"/>
          </a:xfrm>
        </p:grpSpPr>
        <p:sp>
          <p:nvSpPr>
            <p:cNvPr id="38" name="Google Shape;38;p2"/>
            <p:cNvSpPr txBox="1"/>
            <p:nvPr/>
          </p:nvSpPr>
          <p:spPr>
            <a:xfrm>
              <a:off x="6420994" y="1402687"/>
              <a:ext cx="69342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 txBox="1"/>
            <p:nvPr/>
          </p:nvSpPr>
          <p:spPr>
            <a:xfrm>
              <a:off x="6420994" y="1321244"/>
              <a:ext cx="7731000" cy="95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Saper definire il concetto di consulenza </a:t>
              </a:r>
              <a:endPara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finanziaria e il ruolo del consulente finanziario</a:t>
              </a:r>
              <a:endParaRPr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" name="Google Shape;40;p2"/>
          <p:cNvSpPr txBox="1"/>
          <p:nvPr/>
        </p:nvSpPr>
        <p:spPr>
          <a:xfrm>
            <a:off x="2718749" y="4753075"/>
            <a:ext cx="64488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Saper scegliere il consulente finanziario più adatto ai tuoi interessi e alla tua situazione personale.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2"/>
          <p:cNvSpPr txBox="1"/>
          <p:nvPr/>
        </p:nvSpPr>
        <p:spPr>
          <a:xfrm>
            <a:off x="2722849" y="6138475"/>
            <a:ext cx="64488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Saper preparare un incontro con un consulente finanziario tenendo conto delle tue esigenze, obiettivi finanziari e possibilità.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" name="Google Shape;42;p2"/>
          <p:cNvPicPr preferRelativeResize="0"/>
          <p:nvPr/>
        </p:nvPicPr>
        <p:blipFill rotWithShape="1">
          <a:blip r:embed="rId4">
            <a:alphaModFix/>
          </a:blip>
          <a:srcRect b="9271" l="5145" r="3270" t="9824"/>
          <a:stretch/>
        </p:blipFill>
        <p:spPr>
          <a:xfrm>
            <a:off x="9716064" y="2974200"/>
            <a:ext cx="7925459" cy="437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2"/>
          <p:cNvPicPr preferRelativeResize="0"/>
          <p:nvPr/>
        </p:nvPicPr>
        <p:blipFill rotWithShape="1">
          <a:blip r:embed="rId3">
            <a:alphaModFix/>
          </a:blip>
          <a:srcRect b="68891" l="0" r="0" t="0"/>
          <a:stretch/>
        </p:blipFill>
        <p:spPr>
          <a:xfrm>
            <a:off x="1812836" y="8151937"/>
            <a:ext cx="370416" cy="2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2"/>
          <p:cNvSpPr/>
          <p:nvPr/>
        </p:nvSpPr>
        <p:spPr>
          <a:xfrm>
            <a:off x="2644475" y="8049275"/>
            <a:ext cx="11441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Saper definire i concetti di licenza, rischio finanziario e investimento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 txBox="1"/>
          <p:nvPr/>
        </p:nvSpPr>
        <p:spPr>
          <a:xfrm>
            <a:off x="1524000" y="1503549"/>
            <a:ext cx="946265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</a:t>
            </a: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" name="Google Shape;50;p3"/>
          <p:cNvPicPr preferRelativeResize="0"/>
          <p:nvPr/>
        </p:nvPicPr>
        <p:blipFill rotWithShape="1">
          <a:blip r:embed="rId3">
            <a:alphaModFix/>
          </a:blip>
          <a:srcRect b="68891" l="0" r="0" t="0"/>
          <a:stretch/>
        </p:blipFill>
        <p:spPr>
          <a:xfrm>
            <a:off x="1552476" y="3238500"/>
            <a:ext cx="370416" cy="2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"/>
          <p:cNvPicPr preferRelativeResize="0"/>
          <p:nvPr/>
        </p:nvPicPr>
        <p:blipFill rotWithShape="1">
          <a:blip r:embed="rId3">
            <a:alphaModFix/>
          </a:blip>
          <a:srcRect b="2656" l="0" r="-2857" t="63119"/>
          <a:stretch/>
        </p:blipFill>
        <p:spPr>
          <a:xfrm>
            <a:off x="1552476" y="6438900"/>
            <a:ext cx="381000" cy="326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" name="Google Shape;52;p3"/>
          <p:cNvGrpSpPr/>
          <p:nvPr/>
        </p:nvGrpSpPr>
        <p:grpSpPr>
          <a:xfrm>
            <a:off x="1535373" y="4672441"/>
            <a:ext cx="389419" cy="357695"/>
            <a:chOff x="10576646" y="4322694"/>
            <a:chExt cx="700954" cy="668406"/>
          </a:xfrm>
        </p:grpSpPr>
        <p:pic>
          <p:nvPicPr>
            <p:cNvPr id="53" name="Google Shape;53;p3"/>
            <p:cNvPicPr preferRelativeResize="0"/>
            <p:nvPr/>
          </p:nvPicPr>
          <p:blipFill rotWithShape="1">
            <a:blip r:embed="rId3">
              <a:alphaModFix/>
            </a:blip>
            <a:srcRect b="35829" l="-2272" r="-2857" t="29946"/>
            <a:stretch/>
          </p:blipFill>
          <p:spPr>
            <a:xfrm>
              <a:off x="10576646" y="4381500"/>
              <a:ext cx="700954" cy="609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" name="Google Shape;54;p3"/>
            <p:cNvSpPr/>
            <p:nvPr/>
          </p:nvSpPr>
          <p:spPr>
            <a:xfrm>
              <a:off x="10820400" y="4322694"/>
              <a:ext cx="228600" cy="71735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3"/>
          <p:cNvGrpSpPr/>
          <p:nvPr/>
        </p:nvGrpSpPr>
        <p:grpSpPr>
          <a:xfrm>
            <a:off x="2422061" y="2951102"/>
            <a:ext cx="5124927" cy="952445"/>
            <a:chOff x="6420992" y="1321255"/>
            <a:chExt cx="5124927" cy="952445"/>
          </a:xfrm>
        </p:grpSpPr>
        <p:sp>
          <p:nvSpPr>
            <p:cNvPr id="56" name="Google Shape;56;p3"/>
            <p:cNvSpPr txBox="1"/>
            <p:nvPr/>
          </p:nvSpPr>
          <p:spPr>
            <a:xfrm>
              <a:off x="6420994" y="1750480"/>
              <a:ext cx="5124925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Cos’è la consulenza finanziaria</a:t>
              </a:r>
              <a:endPara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3"/>
            <p:cNvSpPr txBox="1"/>
            <p:nvPr/>
          </p:nvSpPr>
          <p:spPr>
            <a:xfrm>
              <a:off x="6420992" y="1321255"/>
              <a:ext cx="5124925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Unità 1</a:t>
              </a:r>
              <a:endParaRPr b="1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" name="Google Shape;58;p3"/>
          <p:cNvGrpSpPr/>
          <p:nvPr/>
        </p:nvGrpSpPr>
        <p:grpSpPr>
          <a:xfrm>
            <a:off x="2422061" y="4429137"/>
            <a:ext cx="5124925" cy="2230306"/>
            <a:chOff x="6420993" y="1336374"/>
            <a:chExt cx="5124925" cy="2230306"/>
          </a:xfrm>
        </p:grpSpPr>
        <p:sp>
          <p:nvSpPr>
            <p:cNvPr id="59" name="Google Shape;59;p3"/>
            <p:cNvSpPr txBox="1"/>
            <p:nvPr/>
          </p:nvSpPr>
          <p:spPr>
            <a:xfrm>
              <a:off x="6420994" y="1750480"/>
              <a:ext cx="5124900" cy="181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Qual’è il ruolo del consulente finanziario e perché ne hai bisogno</a:t>
              </a:r>
              <a:r>
                <a:rPr b="0" i="0" lang="en-US" sz="2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3"/>
            <p:cNvSpPr txBox="1"/>
            <p:nvPr/>
          </p:nvSpPr>
          <p:spPr>
            <a:xfrm>
              <a:off x="6420993" y="1336374"/>
              <a:ext cx="5124925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Unità 2</a:t>
              </a:r>
              <a:endParaRPr b="1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" name="Google Shape;61;p3"/>
          <p:cNvGrpSpPr/>
          <p:nvPr/>
        </p:nvGrpSpPr>
        <p:grpSpPr>
          <a:xfrm>
            <a:off x="2422061" y="6306212"/>
            <a:ext cx="5883601" cy="1401968"/>
            <a:chOff x="6420993" y="1302812"/>
            <a:chExt cx="5883601" cy="1401968"/>
          </a:xfrm>
        </p:grpSpPr>
        <p:sp>
          <p:nvSpPr>
            <p:cNvPr id="62" name="Google Shape;62;p3"/>
            <p:cNvSpPr txBox="1"/>
            <p:nvPr/>
          </p:nvSpPr>
          <p:spPr>
            <a:xfrm>
              <a:off x="6420994" y="1750480"/>
              <a:ext cx="5883600" cy="95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Consulenti finanziari</a:t>
              </a:r>
              <a:r>
                <a:rPr b="0" i="0" lang="en-US" sz="2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vs. </a:t>
              </a: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pianificatori finanziari</a:t>
              </a:r>
              <a:endPara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3"/>
            <p:cNvSpPr txBox="1"/>
            <p:nvPr/>
          </p:nvSpPr>
          <p:spPr>
            <a:xfrm>
              <a:off x="6420993" y="1302812"/>
              <a:ext cx="5124925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Unità 3</a:t>
              </a:r>
              <a:endParaRPr b="1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4" name="Google Shape;6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39200" y="2951102"/>
            <a:ext cx="8807675" cy="5871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"/>
          <p:cNvSpPr txBox="1"/>
          <p:nvPr/>
        </p:nvSpPr>
        <p:spPr>
          <a:xfrm>
            <a:off x="1524000" y="1503549"/>
            <a:ext cx="946265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</a:t>
            </a: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Google Shape;70;p4"/>
          <p:cNvPicPr preferRelativeResize="0"/>
          <p:nvPr/>
        </p:nvPicPr>
        <p:blipFill rotWithShape="1">
          <a:blip r:embed="rId3">
            <a:alphaModFix/>
          </a:blip>
          <a:srcRect b="68891" l="0" r="0" t="0"/>
          <a:stretch/>
        </p:blipFill>
        <p:spPr>
          <a:xfrm>
            <a:off x="1552476" y="3110900"/>
            <a:ext cx="370416" cy="2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4"/>
          <p:cNvPicPr preferRelativeResize="0"/>
          <p:nvPr/>
        </p:nvPicPr>
        <p:blipFill rotWithShape="1">
          <a:blip r:embed="rId3">
            <a:alphaModFix/>
          </a:blip>
          <a:srcRect b="2656" l="0" r="-2857" t="63119"/>
          <a:stretch/>
        </p:blipFill>
        <p:spPr>
          <a:xfrm>
            <a:off x="1552476" y="6036475"/>
            <a:ext cx="381000" cy="326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" name="Google Shape;72;p4"/>
          <p:cNvGrpSpPr/>
          <p:nvPr/>
        </p:nvGrpSpPr>
        <p:grpSpPr>
          <a:xfrm>
            <a:off x="1535373" y="4481005"/>
            <a:ext cx="389419" cy="357695"/>
            <a:chOff x="10576646" y="4322694"/>
            <a:chExt cx="700954" cy="668406"/>
          </a:xfrm>
        </p:grpSpPr>
        <p:pic>
          <p:nvPicPr>
            <p:cNvPr id="73" name="Google Shape;73;p4"/>
            <p:cNvPicPr preferRelativeResize="0"/>
            <p:nvPr/>
          </p:nvPicPr>
          <p:blipFill rotWithShape="1">
            <a:blip r:embed="rId3">
              <a:alphaModFix/>
            </a:blip>
            <a:srcRect b="35829" l="-2272" r="-2857" t="29946"/>
            <a:stretch/>
          </p:blipFill>
          <p:spPr>
            <a:xfrm>
              <a:off x="10576646" y="4381500"/>
              <a:ext cx="700954" cy="609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" name="Google Shape;74;p4"/>
            <p:cNvSpPr/>
            <p:nvPr/>
          </p:nvSpPr>
          <p:spPr>
            <a:xfrm>
              <a:off x="10820400" y="4322694"/>
              <a:ext cx="228600" cy="71735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" name="Google Shape;75;p4"/>
          <p:cNvGrpSpPr/>
          <p:nvPr/>
        </p:nvGrpSpPr>
        <p:grpSpPr>
          <a:xfrm>
            <a:off x="2422061" y="2951102"/>
            <a:ext cx="5124927" cy="952445"/>
            <a:chOff x="6420992" y="1321255"/>
            <a:chExt cx="5124927" cy="952445"/>
          </a:xfrm>
        </p:grpSpPr>
        <p:sp>
          <p:nvSpPr>
            <p:cNvPr id="76" name="Google Shape;76;p4"/>
            <p:cNvSpPr txBox="1"/>
            <p:nvPr/>
          </p:nvSpPr>
          <p:spPr>
            <a:xfrm>
              <a:off x="6420994" y="1750480"/>
              <a:ext cx="5124925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ipi di consulenti finanziari</a:t>
              </a:r>
              <a:endPara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4"/>
            <p:cNvSpPr txBox="1"/>
            <p:nvPr/>
          </p:nvSpPr>
          <p:spPr>
            <a:xfrm>
              <a:off x="6420992" y="1321255"/>
              <a:ext cx="5124925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Unità 4</a:t>
              </a:r>
              <a:endParaRPr b="1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" name="Google Shape;78;p4"/>
          <p:cNvGrpSpPr/>
          <p:nvPr/>
        </p:nvGrpSpPr>
        <p:grpSpPr>
          <a:xfrm>
            <a:off x="2422060" y="4429137"/>
            <a:ext cx="7636200" cy="4158667"/>
            <a:chOff x="6420992" y="1336374"/>
            <a:chExt cx="7636200" cy="4158667"/>
          </a:xfrm>
        </p:grpSpPr>
        <p:sp>
          <p:nvSpPr>
            <p:cNvPr id="79" name="Google Shape;79;p4"/>
            <p:cNvSpPr txBox="1"/>
            <p:nvPr/>
          </p:nvSpPr>
          <p:spPr>
            <a:xfrm>
              <a:off x="6420992" y="1954741"/>
              <a:ext cx="7636200" cy="354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Ricevere i giusti consigli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Unità 6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Domande da porsi per scegliere il consulente finanziario giusto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t/>
              </a:r>
              <a:endPara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Unità 7 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0" i="0" lang="en-US" sz="2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Checklist </a:t>
              </a:r>
              <a:r>
                <a:rPr lang="en-US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 il primo incontro con un consulente</a:t>
              </a:r>
              <a:endPara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4"/>
            <p:cNvSpPr txBox="1"/>
            <p:nvPr/>
          </p:nvSpPr>
          <p:spPr>
            <a:xfrm>
              <a:off x="6420993" y="1336374"/>
              <a:ext cx="5124925" cy="5232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108000" spcFirstLastPara="1" rIns="108000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en-US" sz="2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Unità 5</a:t>
              </a:r>
              <a:endParaRPr b="1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1" name="Google Shape;8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27588" y="2714877"/>
            <a:ext cx="8163836" cy="5442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4"/>
          <p:cNvPicPr preferRelativeResize="0"/>
          <p:nvPr/>
        </p:nvPicPr>
        <p:blipFill rotWithShape="1">
          <a:blip r:embed="rId3">
            <a:alphaModFix/>
          </a:blip>
          <a:srcRect b="2656" l="0" r="-2857" t="63119"/>
          <a:stretch/>
        </p:blipFill>
        <p:spPr>
          <a:xfrm>
            <a:off x="1600200" y="7353300"/>
            <a:ext cx="381000" cy="32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"/>
          <p:cNvSpPr txBox="1"/>
          <p:nvPr/>
        </p:nvSpPr>
        <p:spPr>
          <a:xfrm>
            <a:off x="1447800" y="1573291"/>
            <a:ext cx="83058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b="1" i="0" lang="en-US" sz="4400" u="none" cap="none" strike="noStrike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4400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Cos’è la consulenza finanziaria</a:t>
            </a:r>
            <a:r>
              <a:rPr b="1" i="0" lang="en-US" sz="4400" u="none" cap="none" strike="noStrike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b="1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5"/>
          <p:cNvSpPr txBox="1"/>
          <p:nvPr/>
        </p:nvSpPr>
        <p:spPr>
          <a:xfrm>
            <a:off x="1524000" y="2562880"/>
            <a:ext cx="145542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servizi di consulenza finanziaria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sono forniti da un gruppo di professionisti qualificati che forniscono consulenza su come gestire denaro e beni in modo efficiente. I servizi di consulenza finanziaria possono includere un'intera gamma di soggetti quali pianificatori finanziari certificati, gestori patrimoniali, consulenti per gli investimenti e contabili pubblici certificati.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9" name="Google Shape;8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40652" y="4572000"/>
            <a:ext cx="5580349" cy="392429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5"/>
          <p:cNvSpPr/>
          <p:nvPr/>
        </p:nvSpPr>
        <p:spPr>
          <a:xfrm>
            <a:off x="1524000" y="4762500"/>
            <a:ext cx="7239000" cy="3108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società specializzate offrono solitamente diversi 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tipi di servizi di consulenza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Gestione degli investimenti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Gestione del rischio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Previdenza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Pianificazione patrimoniale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Pianificazione finanziaria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"/>
          <p:cNvSpPr txBox="1"/>
          <p:nvPr/>
        </p:nvSpPr>
        <p:spPr>
          <a:xfrm>
            <a:off x="1447800" y="1028700"/>
            <a:ext cx="127254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b="1" i="0" lang="en-US" sz="4400" u="none" cap="none" strike="noStrike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 è il ruolo di un consulente finanziario e perché ne hai bisogno?</a:t>
            </a:r>
            <a:endParaRPr b="1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1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6"/>
          <p:cNvSpPr txBox="1"/>
          <p:nvPr/>
        </p:nvSpPr>
        <p:spPr>
          <a:xfrm>
            <a:off x="1295400" y="2933700"/>
            <a:ext cx="10405800" cy="61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consulente finanziario fornisce 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consulenza finanziaria o guida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ai clienti dietro compenso.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consulente finanziario può essere un profilo utile da contattare nel caso in cui tu abbia bisogno di consigli su come raggiungere i tuoi 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obiettivi finanziari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 semplicemente hai bisogno di supporto per gestire le tue finanze.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79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consulente può anche informare su 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prodotti finanziari, vantaggi fiscali e opzioni assicurative.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Quando si cerca un consulente, è importante assicurarsi che lui/lei abbia una licenza certificata per condurre affari con il pubblico.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7" name="Google Shape;97;p6"/>
          <p:cNvPicPr preferRelativeResize="0"/>
          <p:nvPr/>
        </p:nvPicPr>
        <p:blipFill rotWithShape="1">
          <a:blip r:embed="rId3">
            <a:alphaModFix/>
          </a:blip>
          <a:srcRect b="0" l="7829" r="5590" t="-200"/>
          <a:stretch/>
        </p:blipFill>
        <p:spPr>
          <a:xfrm>
            <a:off x="12344400" y="2970551"/>
            <a:ext cx="5333164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"/>
          <p:cNvSpPr txBox="1"/>
          <p:nvPr/>
        </p:nvSpPr>
        <p:spPr>
          <a:xfrm>
            <a:off x="1447800" y="1028700"/>
            <a:ext cx="127254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b="1" i="0" lang="en-US" sz="4400" u="none" cap="none" strike="noStrike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Consulenti finanziari</a:t>
            </a: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vs </a:t>
            </a: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pianificatori finanziari</a:t>
            </a:r>
            <a:endParaRPr b="1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1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7"/>
          <p:cNvSpPr txBox="1"/>
          <p:nvPr/>
        </p:nvSpPr>
        <p:spPr>
          <a:xfrm>
            <a:off x="1295400" y="2933700"/>
            <a:ext cx="148590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ruolo del 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pianificatore finanziario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è leggermente diverso da quello del consulente finanziario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pianificatore finanziario è un particolare tipo di consulente finanziario specializzato nell'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aiutare aziende e individui a creare un programma per raggiungere obiettivi finanziari a lungo termine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4" name="Google Shape;104;p7"/>
          <p:cNvSpPr/>
          <p:nvPr/>
        </p:nvSpPr>
        <p:spPr>
          <a:xfrm>
            <a:off x="9296400" y="5577300"/>
            <a:ext cx="7162800" cy="22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principali 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di competenza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 un pianificatore finanziario sono: pensione, allocazioni, investimenti, pianificazione patrimoniale e fiscalità. Anche in questo caso, dovresti verificare che il pianificatore abbia le giuste certificazioni.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07987" y="4838700"/>
            <a:ext cx="5585951" cy="3723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"/>
          <p:cNvSpPr txBox="1"/>
          <p:nvPr/>
        </p:nvSpPr>
        <p:spPr>
          <a:xfrm>
            <a:off x="1447800" y="1028700"/>
            <a:ext cx="1272540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b="1" i="0" lang="en-US" sz="4400" u="none" cap="none" strike="noStrike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ipi di consulenti finanziari</a:t>
            </a:r>
            <a:endParaRPr b="1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8"/>
          <p:cNvSpPr txBox="1"/>
          <p:nvPr/>
        </p:nvSpPr>
        <p:spPr>
          <a:xfrm>
            <a:off x="1295400" y="2933700"/>
            <a:ext cx="8991600" cy="60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 sono due tipi principali di consulenti finanziari: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consulenti finanziari indipendenti,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forniscono una consulenza imparziale sull'intera gamma di prodotti finanziari di tutte le diverse società disponibili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</a:t>
            </a:r>
            <a:r>
              <a:rPr b="1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consulenti promotori (o i dipendenti di banca)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forniscono consulenza su una gamma limitata di prodotti. Possono specializzarsi in un settore, ad esempio le pensioni, o possono offrire consulenza solo su prodotti offerti da un numero limitato di imprese.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94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2" name="Google Shape;112;p8"/>
          <p:cNvPicPr preferRelativeResize="0"/>
          <p:nvPr/>
        </p:nvPicPr>
        <p:blipFill rotWithShape="1">
          <a:blip r:embed="rId3">
            <a:alphaModFix/>
          </a:blip>
          <a:srcRect b="7973" l="2645" r="2454" t="10855"/>
          <a:stretch/>
        </p:blipFill>
        <p:spPr>
          <a:xfrm>
            <a:off x="10820400" y="3314700"/>
            <a:ext cx="6364418" cy="3629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"/>
          <p:cNvSpPr txBox="1"/>
          <p:nvPr/>
        </p:nvSpPr>
        <p:spPr>
          <a:xfrm>
            <a:off x="1447800" y="1028700"/>
            <a:ext cx="127254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</a:t>
            </a:r>
            <a:r>
              <a:rPr b="1" i="0" lang="en-US" sz="4400" u="none" cap="none" strike="noStrike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Ricevere i giusti consigli</a:t>
            </a:r>
            <a:endParaRPr b="1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1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9"/>
          <p:cNvSpPr txBox="1"/>
          <p:nvPr/>
        </p:nvSpPr>
        <p:spPr>
          <a:xfrm>
            <a:off x="1219200" y="2475250"/>
            <a:ext cx="10668000" cy="76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Ecco alcuni consigli per capire se i prodotti e i servizi che il consulente ti consiglia sono adatti a te: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Prima di tutto, devono essere convenienti per te; prima pensa alle tue risorse e poi fai la tua scelta.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 se vuoi risparmiare a lungo o a breve termine; pianificare in anticipo ti aiuta ad essere realistico sui tuoi obiettivi finanziari.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 i rischi che vuoi o sei in grado di correre; dovresti pensare ai rischi legati all'operazione finanziaria che sceglierai, se sarai in grado di superarli e a quale costo.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●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 le eventuali tasse da pagare.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9" name="Google Shape;11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0" y="3162300"/>
            <a:ext cx="5585951" cy="3723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2022-02-16T10:54:20Z</dcterms:created>
  <dc:creator>Monia Coppola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2022-02-16T00:00:00Z</vt:filetime>
  </property>
  <property fmtid="{D5CDD505-2E9C-101B-9397-08002B2CF9AE}" pid="3" name="Creator">
    <vt:lpwstr>Canva</vt:lpwstr>
  </property>
  <property fmtid="{D5CDD505-2E9C-101B-9397-08002B2CF9AE}" pid="4" name="LastSaved">
    <vt:filetime>2022-02-16T00:00:00Z</vt:filetime>
  </property>
</Properties>
</file>