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0287000" cx="18288000"/>
  <p:notesSz cx="18288000" cy="10287000"/>
  <p:embeddedFontLs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hEXsreITjOHH/xBJZrB4SonGzu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7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"/>
          <p:cNvSpPr/>
          <p:nvPr/>
        </p:nvSpPr>
        <p:spPr>
          <a:xfrm>
            <a:off x="0" y="8907781"/>
            <a:ext cx="18287744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273425" marR="23177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/>
          <p:nvPr/>
        </p:nvSpPr>
        <p:spPr>
          <a:xfrm>
            <a:off x="0" y="8856528"/>
            <a:ext cx="18288000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del bilancio personale e familiare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University of Malaga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Come preparare un bilancio?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1600200" y="2628900"/>
            <a:ext cx="95250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Uscite</a:t>
            </a: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spese sono tutte le uscite di denaro. Per sapere come stanno le cose, è necessario includere tutte le spese correnti, dall'alloggio alle piccole spese quotidiane, o una loro approssimazione. Non bisogna dimenticare le spese occasionali, come le vacanze, i regali di compleanno e le spese natalizie, o le spese impreviste che possono sorgere.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Tutte le spese, per quanto piccole, devono essere identificate e annotate e, se possibile, differenziate in base alla loro natura, in modo che sia più facile controllarle e, se necessario, studiare quali di esse debbano essere eliminate.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control color blanco&#10;&#10;Descripción generada automáticamente con confianza media" id="108" name="Google Shape;1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5200" y="2955309"/>
            <a:ext cx="6781800" cy="437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Come preparare un bilancio?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1600200" y="2628900"/>
            <a:ext cx="8534400" cy="6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 startAt="2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Quantificate con precisione queste voci, tenendo conto se sono soggette a revisione, a tassazione o a spese extra. Potrebbe essere necessario apportare delle modifiche, poiché gli importi preventivati per alcune spese potrebbero non essere realistici.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 startAt="2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Determinate le date di incasso e di pagamento. In questo modo si evitano sorprese dovute a ritardi imprevisti.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 startAt="2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Queste informazioni devono essere trasferite in un modello o in un foglio di calcolo con suddivisioni mensili per monitorare incassi e pagamenti.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Calendario&#10;&#10;Descripción generada automáticamente" id="115" name="Google Shape;1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4800" y="2905125"/>
            <a:ext cx="448375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Come preparare un bilancio?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1600200" y="2628900"/>
            <a:ext cx="10363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normale rivedere il bilancio più volte per allinearlo alla realtà con obiettivi raggiungibili. Ci sono due approcci per gestirlo.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Conoscendo le risorse disponibili durante l'anno, le spese possono essere adeguate a tali entrate (vincolo di bilancio).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altro approccio consiste nell'individuare le spese inevitabili, per le quali non c'è altra scelta che adeguare le entrate, cercando nuove fonti di reddito dal mercato o ricorrendo a prestiti.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lendario&#10;&#10;Descripción generada automáticamente con confianza media" id="122" name="Google Shape;1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5851" y="2686050"/>
            <a:ext cx="3451949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/>
        </p:nvSpPr>
        <p:spPr>
          <a:xfrm>
            <a:off x="1447800" y="1573291"/>
            <a:ext cx="10058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diversi scenari per un bilancio familiare?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1600200" y="3162300"/>
            <a:ext cx="8915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pareggio di bilancio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un anno dipende dall'equilibrio tra entrate e uscite nell'economia domestica: 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 flussi in entrata corrispondono a quelli in uscita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 avrà un pareggio completo.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 flussi in entrata superano quelli in uscita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ci sarà un saldo disponibile con cui acquistare nuove attività o aumentare il saldo delle attività esistenti, oppure ridurre le passività non pagate.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iagrama&#10;&#10;Descripción generada automáticamente" id="129" name="Google Shape;129;p13"/>
          <p:cNvPicPr preferRelativeResize="0"/>
          <p:nvPr/>
        </p:nvPicPr>
        <p:blipFill rotWithShape="1">
          <a:blip r:embed="rId3">
            <a:alphaModFix/>
          </a:blip>
          <a:srcRect b="0" l="21241" r="18969" t="0"/>
          <a:stretch/>
        </p:blipFill>
        <p:spPr>
          <a:xfrm>
            <a:off x="11201400" y="2705100"/>
            <a:ext cx="5791201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/>
        </p:nvSpPr>
        <p:spPr>
          <a:xfrm>
            <a:off x="1447800" y="1573291"/>
            <a:ext cx="10058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diversi scenari per un bilancio familiare?</a:t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1572475" y="3356375"/>
            <a:ext cx="14859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 flussi in entrata sono inferiori a quelli in uscita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 crea uno squilibrio che deve essere coperto in qualche modo: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Utilizzando i fondi del patrimonio, con conseguente diminuzione della ricchezza.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un'operazione di credito, che comporta un aumento dell'indebitamento familiare. Il capitale ottenuto deve essere restituito entro un determinato periodo di tempo e gli interessi devono essere rimborsati. Un aumento dell'indebitamento significa che ci si impegna ad affrontare un onere finanziario che avrà un impatto sul bilancio dell'anno o degli anni successivi.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eliminare le spese inutili.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 con confianza media"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00" y="3131949"/>
            <a:ext cx="8494336" cy="566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1447800" y="1573291"/>
            <a:ext cx="10058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diversi scenari per un bilancio familiare?</a:t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1600200" y="3390900"/>
            <a:ext cx="9448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bilancio deve essere sostenibile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che significa che le entrate regolari dell'anno sono sufficienti a coprire le spese regolari e il rimborso delle rate dei prestiti precedentemente contratti.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Inoltre, può essere opportuno costituire delle riserve per far fronte a situazioni o esigenze eccezionali.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1447800" y="1573291"/>
            <a:ext cx="10058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Linee guida di base da seguire per un buon bilancio personale.</a:t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572475" y="3279400"/>
            <a:ext cx="88392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possono considerare alcune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linee guida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gestire al meglio il bilancio familiare: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bilancio deve essere il più realistico possibile e coprire tutte le spese e le entrate.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monitoraggio delle spese giornaliere mostrerà come spendiamo i nostri soldi.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6200" y="3162300"/>
            <a:ext cx="4697898" cy="469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caricatura de una persona&#10;&#10;Descripción generada automáticamente con confianza media"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1322" y="2781300"/>
            <a:ext cx="8121338" cy="580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1447800" y="1573291"/>
            <a:ext cx="10058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Linee guida di base da seguire per un buon bilancio personale.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600200" y="3162300"/>
            <a:ext cx="80010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Stabilite un elenco di bisogni primari e un altro di beni e servizi che acquistiamo abitualmente ogni mese, per verificare se alcune delle nostre spese ricorrenti sono davvero necessarie.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abbiamo difficoltà ad arrivare a fine mese: da un lato, possiamo cercare un modo per aumentare le nostre entrate, dall'altro dovremo ridurre le spese o una combinazione di entrambi.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1447800" y="1573291"/>
            <a:ext cx="10058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Linee guida di base da seguire per un buon bilancio personale.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600200" y="3439575"/>
            <a:ext cx="89916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devono sostenere spese per beni, come una casa o un'automobile, che devono essere utilizzati per un lungo periodo di tempo, è normale che non possano essere coperte dalle normali entrate di un anno finanziario. È quindi ragionevole contrarre un prestito a questo scopo, partendo dal presupposto che negli anni futuri dovrà essere rimborsata la parte corrispondente del debito più gli interessi.</a:t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63" name="Google Shape;1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9696" y="2781300"/>
            <a:ext cx="5604147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1447800" y="1573291"/>
            <a:ext cx="10058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Linee guida di base da seguire per un buon bilancio personale.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600200" y="3162300"/>
            <a:ext cx="9220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ragionevole che il periodo di rimborso di un prestito sia in linea con il periodo di utilizzo del bene o del servizio finanziato. Ad esempio, non avrebbe molto senso accendere un prestito di cinque anni per finanziare l'acquisto di un bene che deve essere sostituito ogni anno.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Includete i risparmi tra le spese fisse, sia per ammortizzare che per obiettivi specifici: l'acquisto di un'auto, un viaggio, la scuola dei vostri figli...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70" name="Google Shape;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879" y="3004932"/>
            <a:ext cx="4436921" cy="513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4233" y="4450370"/>
            <a:ext cx="7657297" cy="422588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e risultati </a:t>
            </a:r>
            <a:endParaRPr/>
          </a:p>
        </p:txBody>
      </p:sp>
      <p:sp>
        <p:nvSpPr>
          <p:cNvPr id="32" name="Google Shape;32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fine di questo modulo sarai in grado di:</a:t>
            </a:r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314" y="3334203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/>
          </a:blip>
          <a:srcRect b="0" l="0" r="-2857" t="0"/>
          <a:stretch/>
        </p:blipFill>
        <p:spPr>
          <a:xfrm>
            <a:off x="1797766" y="5785843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2"/>
          <p:cNvGrpSpPr/>
          <p:nvPr/>
        </p:nvGrpSpPr>
        <p:grpSpPr>
          <a:xfrm>
            <a:off x="1780314" y="4415517"/>
            <a:ext cx="389419" cy="357695"/>
            <a:chOff x="10576646" y="4322694"/>
            <a:chExt cx="700954" cy="668406"/>
          </a:xfrm>
        </p:grpSpPr>
        <p:pic>
          <p:nvPicPr>
            <p:cNvPr id="36" name="Google Shape;36;p2"/>
            <p:cNvPicPr preferRelativeResize="0"/>
            <p:nvPr/>
          </p:nvPicPr>
          <p:blipFill rotWithShape="1">
            <a:blip r:embed="rId6">
              <a:alphaModFix/>
            </a:blip>
            <a:srcRect b="0" l="-2272" r="-2858" t="0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 txBox="1"/>
          <p:nvPr/>
        </p:nvSpPr>
        <p:spPr>
          <a:xfrm>
            <a:off x="2663682" y="3190216"/>
            <a:ext cx="807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identificare e saper distinguere tra spese e pagamenti.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2676936" y="4348489"/>
            <a:ext cx="807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dentificare e differenziare gli incassi e le entrate.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663682" y="5635014"/>
            <a:ext cx="7925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gestire i soldi nella maniera più efficace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1447800" y="1573300"/>
            <a:ext cx="429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riassumere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1630581" y="2816816"/>
            <a:ext cx="41103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bilancio familiare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617328" y="3314700"/>
            <a:ext cx="5133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bilancio familiare è un documento che riassume in cifre, in modo organizzato, le entrate e le uscite di una famiglia in un determinato periodo di tempo.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292" y="2816816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1604076" y="6014822"/>
            <a:ext cx="356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movimenti economici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1630581" y="6451819"/>
            <a:ext cx="530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Entrate (salari, pensioni, indennità...) e spese (fisse obbligatorie, variabili necessarie, occasionali).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788" y="6014822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2815889" y="2781300"/>
            <a:ext cx="39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Incasso e pagamento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2805425" y="3176575"/>
            <a:ext cx="4649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L’incasso è quando riceviamo effettivamente l'importo delle entrate. Il pagamento è quando viene effettivamente consegnato il denaro per una spesa.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9600" y="2816816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12815907" y="5753100"/>
            <a:ext cx="464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sostenibilità del bilancio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12811644" y="6249531"/>
            <a:ext cx="4943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bilancio deve essere sostenibile: le entrate regolari dell'anno sono sufficienti a coprire le spese regolari e il rimborso delle rate del prestito.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5800" y="5776086"/>
            <a:ext cx="638173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175" y="3340025"/>
            <a:ext cx="4943101" cy="312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6221361" y="5176684"/>
            <a:ext cx="5410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b="1" lang="en-US" sz="8000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r>
              <a:rPr b="1" lang="en-US" sz="8000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sz="8000" u="none" cap="none" strike="noStrike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University of Malaga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9325" y="2933700"/>
            <a:ext cx="8807675" cy="587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Indice</a:t>
            </a:r>
            <a:endParaRPr/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415" y="282646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5">
            <a:alphaModFix/>
          </a:blip>
          <a:srcRect b="0" l="0" r="-2857" t="0"/>
          <a:stretch/>
        </p:blipFill>
        <p:spPr>
          <a:xfrm>
            <a:off x="1405059" y="4791119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3"/>
          <p:cNvGrpSpPr/>
          <p:nvPr/>
        </p:nvGrpSpPr>
        <p:grpSpPr>
          <a:xfrm>
            <a:off x="1399312" y="3652985"/>
            <a:ext cx="389419" cy="357695"/>
            <a:chOff x="10576646" y="4322694"/>
            <a:chExt cx="700954" cy="668406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6">
              <a:alphaModFix/>
            </a:blip>
            <a:srcRect b="0" l="-2272" r="-2858" t="0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3"/>
          <p:cNvSpPr txBox="1"/>
          <p:nvPr/>
        </p:nvSpPr>
        <p:spPr>
          <a:xfrm>
            <a:off x="2286000" y="2664858"/>
            <a:ext cx="5791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1.- Che cos’è il bilancio familiare?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2286000" y="3477280"/>
            <a:ext cx="7331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2.- Quali sono i principali movimenti economici in un'economia domestica?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2302565" y="4651026"/>
            <a:ext cx="71791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3.- Come si prepara un bilancio?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372" y="5596825"/>
            <a:ext cx="370416" cy="2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3"/>
          <p:cNvGrpSpPr/>
          <p:nvPr/>
        </p:nvGrpSpPr>
        <p:grpSpPr>
          <a:xfrm>
            <a:off x="1390269" y="6753899"/>
            <a:ext cx="389419" cy="357695"/>
            <a:chOff x="10576646" y="4322694"/>
            <a:chExt cx="700954" cy="668406"/>
          </a:xfrm>
        </p:grpSpPr>
        <p:pic>
          <p:nvPicPr>
            <p:cNvPr id="57" name="Google Shape;57;p3"/>
            <p:cNvPicPr preferRelativeResize="0"/>
            <p:nvPr/>
          </p:nvPicPr>
          <p:blipFill rotWithShape="1">
            <a:blip r:embed="rId6">
              <a:alphaModFix/>
            </a:blip>
            <a:srcRect b="0" l="-2272" r="-2858" t="0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3"/>
          <p:cNvSpPr txBox="1"/>
          <p:nvPr/>
        </p:nvSpPr>
        <p:spPr>
          <a:xfrm>
            <a:off x="2276957" y="5437027"/>
            <a:ext cx="718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i diversi scenari per un bilancio familiare?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2276957" y="6654094"/>
            <a:ext cx="7331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Linee guida di base da seguire per un buon bilancio personale.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Cos’è un bilancio familiare?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780325" y="2793880"/>
            <a:ext cx="81534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bilancio familiare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documento che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riassume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cifre, in modo organizzato, le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entrate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le 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uscite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una famiglia in un certo periodo di tempo.</a:t>
            </a:r>
            <a:endParaRPr i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Icono&#10;&#10;Descripción generada automáticamente"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6600" y="2562880"/>
            <a:ext cx="5372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 txBox="1"/>
          <p:nvPr/>
        </p:nvSpPr>
        <p:spPr>
          <a:xfrm>
            <a:off x="1780325" y="4958050"/>
            <a:ext cx="7542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Con un bilancio ben fatto, la famiglia ha una visione globale, con informazioni preziose sulle sue reali abitudini di consumo, e può analizzarle e prendere decisioni sulla destinazione di ciascuno dei redditi a sua disposizione e quindi pianificare meglio il suo futuro finanziario</a:t>
            </a:r>
            <a:r>
              <a:rPr lang="en-US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/>
        </p:nvSpPr>
        <p:spPr>
          <a:xfrm>
            <a:off x="1447800" y="1573291"/>
            <a:ext cx="12344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principali movimenti economici in un'economia domestica?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1600200" y="3314700"/>
            <a:ext cx="124968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 dei possibili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redditi familiari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sono: salari, redditi da locazione, interessi su depositi bancari, dividendi su azioni, prestazioni sociali, pensioni, indennità... In breve, il reddito familiare rappresenta il denaro a disposizione di una famiglia da spendere in beni e servizi o da utilizzare per risparmi o investimenti.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quanto riguarda le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possiamo distinguerle in base alla loro natura: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Spese fisse obbligatorie: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quelle che non possiamo smettere di pagare o modificarne l'importo. Inoltre, le conosciamo in anticipo. Saranno sempre presenti, mese dopo mese, ad esempio il mutuo, l'affitto, le tasse comunali o i prestiti bancari.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Patrón de fondo&#10;&#10;Descripción generada automáticamente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0" y="3214081"/>
            <a:ext cx="3495288" cy="493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/>
        </p:nvSpPr>
        <p:spPr>
          <a:xfrm>
            <a:off x="1447800" y="1573291"/>
            <a:ext cx="12344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principali movimenti economici in un'economia domestica?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1600200" y="3019850"/>
            <a:ext cx="10439400" cy="6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Spese variabili necessarie: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sono obbligatorie, ma sono necessarie per la nostra vita quotidiana. Possiamo ridurle, ma non eliminarle. Come il cibo, i trasporti, l'abbigliamento, le bollette dell'elettricità, ecc.  Si possono ridurre se si consuma in modo più moderato e si usano alcuni accorgimenti: usare lampadine a risparmio energetico, abbassare di qualche grado la temperatura del riscaldamento, confrontare i prezzi nei negozi...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Spese occasionali o discrezionali: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spese irregolari, di natura straordinaria o sporadica. Ad esempio, una multa. Alcune sono inevitabili, come le spese mediche, ma altre possono essere ridotte o addirittura eliminate se necessario. È il caso delle spese per il tempo libero, i viaggi, ecc.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Texto&#10;&#10;Descripción generada automáticamente" id="82" name="Google Shape;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0" y="2628900"/>
            <a:ext cx="61722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/>
        </p:nvSpPr>
        <p:spPr>
          <a:xfrm>
            <a:off x="1447800" y="1573291"/>
            <a:ext cx="12344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principali movimenti economici in un'economia domestica?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1600200" y="3314700"/>
            <a:ext cx="153924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rendita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corrisponde a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incasso?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esattamente: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nasce quando abbiamo generato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diritto di ricevere una somma di denaro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Ad esempio, il nostro lavoro genera un reddito che riceveremo alla fine del mese. Oppure quando un negozio vende a credito ed emette una fattura al suo cliente. In entrambi i casi si genera un diritto di riscossione.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incasso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avviene quando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riceviamo effettivamente l'importo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Nel nostro esempio, veniamo pagati quando la nostra azienda versa il nostro stipendio attraverso un conto bancario o in contanti. Oppure quando il cliente paga la fattura emessa dall'azienda.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le entrate e gli incassi coincidono nella stessa data, si tratta di entrate in contanti.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/>
        </p:nvSpPr>
        <p:spPr>
          <a:xfrm>
            <a:off x="1447800" y="1573291"/>
            <a:ext cx="12344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Quali sono i principali movimenti economici in un'economia domestica?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1600200" y="3314700"/>
            <a:ext cx="148590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spesa è uguale a un pagamento? No.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avviene quando è stato assunto l'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obbligo di pagare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certa somma di denaro.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pagamento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avviene quando il denaro viene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consegnato fisicamente o attraverso un addebito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un conto bancario.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esempio, se una persona decide di acquistare un elettrodomestico, deve registrare la spesa nel proprio bilancio il giorno stesso in cui effettua l'acquisto. Tuttavia, può accadere che il pagamento dell'elettrodomestico venga effettuato a rate, per cui la spesa e i pagamenti non coincidono nello stesso momento.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Come preparare un bilancio?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1600200" y="2628900"/>
            <a:ext cx="9448800" cy="6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bilancio prevede alcune fasi fondamentali: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Identificare le voci di entrata e di uscita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È fondamentale sapere quali sono le entrate dell'anno e quali le spese da sostenere.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Entrate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Si inizia elencando tutte le fonti di reddito. Le più importanti sono di solito lo stipendio o la pensione nel caso dei pensionati, ma non bisogna dimenticare altre possibili entrate come gli alimenti, gli interessi da conti bancari, i sussidi, il lavoro extra e i pagamenti dei programmi di sicurezza sociale.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01" name="Google Shape;1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5509" y="3361283"/>
            <a:ext cx="42291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2022-02-16T10:54:20Z</dcterms:created>
  <dc:creator>Monia Coppola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