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media/image7.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 id="2147483648" r:id="rId2"/>
  </p:sldMasterIdLst>
  <p:sldIdLst>
    <p:sldId id="258" r:id="rId3"/>
    <p:sldId id="264" r:id="rId4"/>
    <p:sldId id="257" r:id="rId5"/>
    <p:sldId id="259" r:id="rId6"/>
    <p:sldId id="261" r:id="rId7"/>
    <p:sldId id="274" r:id="rId8"/>
    <p:sldId id="275" r:id="rId9"/>
    <p:sldId id="276" r:id="rId10"/>
    <p:sldId id="270" r:id="rId11"/>
    <p:sldId id="277" r:id="rId12"/>
    <p:sldId id="273" r:id="rId13"/>
    <p:sldId id="279" r:id="rId14"/>
    <p:sldId id="278" r:id="rId15"/>
    <p:sldId id="280" r:id="rId16"/>
    <p:sldId id="262" r:id="rId17"/>
    <p:sldId id="260" r:id="rId18"/>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C7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63"/>
  </p:normalViewPr>
  <p:slideViewPr>
    <p:cSldViewPr>
      <p:cViewPr varScale="1">
        <p:scale>
          <a:sx n="56" d="100"/>
          <a:sy n="56" d="100"/>
        </p:scale>
        <p:origin x="240" y="8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7123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bg object 16">
            <a:extLst>
              <a:ext uri="{FF2B5EF4-FFF2-40B4-BE49-F238E27FC236}">
                <a16:creationId xmlns:a16="http://schemas.microsoft.com/office/drawing/2014/main" id="{9C931315-6F3A-4555-8DA9-1CD6886E1D7B}"/>
              </a:ext>
            </a:extLst>
          </p:cNvPr>
          <p:cNvSpPr/>
          <p:nvPr userDrawn="1"/>
        </p:nvSpPr>
        <p:spPr>
          <a:xfrm>
            <a:off x="379" y="8907009"/>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FAC709"/>
          </a:solidFill>
        </p:spPr>
        <p:txBody>
          <a:bodyPr wrap="square" lIns="0" tIns="0" rIns="0" bIns="0" rtlCol="0"/>
          <a:lstStyle/>
          <a:p>
            <a:endParaRPr/>
          </a:p>
        </p:txBody>
      </p:sp>
      <p:pic>
        <p:nvPicPr>
          <p:cNvPr id="16" name="object 2">
            <a:extLst>
              <a:ext uri="{FF2B5EF4-FFF2-40B4-BE49-F238E27FC236}">
                <a16:creationId xmlns:a16="http://schemas.microsoft.com/office/drawing/2014/main" id="{A2C18ABD-2E09-4D12-B8DC-A4F3284BFFB0}"/>
              </a:ext>
            </a:extLst>
          </p:cNvPr>
          <p:cNvPicPr/>
          <p:nvPr userDrawn="1"/>
        </p:nvPicPr>
        <p:blipFill>
          <a:blip r:embed="rId3" cstate="print"/>
          <a:stretch>
            <a:fillRect/>
          </a:stretch>
        </p:blipFill>
        <p:spPr>
          <a:xfrm>
            <a:off x="394932" y="6698528"/>
            <a:ext cx="666749" cy="1781174"/>
          </a:xfrm>
          <a:prstGeom prst="rect">
            <a:avLst/>
          </a:prstGeom>
        </p:spPr>
      </p:pic>
      <p:sp>
        <p:nvSpPr>
          <p:cNvPr id="17" name="object 4">
            <a:extLst>
              <a:ext uri="{FF2B5EF4-FFF2-40B4-BE49-F238E27FC236}">
                <a16:creationId xmlns:a16="http://schemas.microsoft.com/office/drawing/2014/main" id="{4C920FE4-3EED-4939-B5CD-5FA8B1ACC3AD}"/>
              </a:ext>
            </a:extLst>
          </p:cNvPr>
          <p:cNvSpPr/>
          <p:nvPr userDrawn="1"/>
        </p:nvSpPr>
        <p:spPr>
          <a:xfrm>
            <a:off x="0" y="8907781"/>
            <a:ext cx="18287744" cy="45719"/>
          </a:xfrm>
          <a:custGeom>
            <a:avLst/>
            <a:gdLst/>
            <a:ahLst/>
            <a:cxnLst/>
            <a:rect l="l" t="t" r="r" b="b"/>
            <a:pathLst>
              <a:path w="18202275">
                <a:moveTo>
                  <a:pt x="0" y="0"/>
                </a:moveTo>
                <a:lnTo>
                  <a:pt x="18202273" y="0"/>
                </a:lnTo>
              </a:path>
            </a:pathLst>
          </a:custGeom>
          <a:ln w="85724">
            <a:solidFill>
              <a:srgbClr val="000000"/>
            </a:solidFill>
          </a:ln>
        </p:spPr>
        <p:txBody>
          <a:bodyPr wrap="square" lIns="0" tIns="0" rIns="0" bIns="0" rtlCol="0"/>
          <a:lstStyle/>
          <a:p>
            <a:endParaRPr/>
          </a:p>
        </p:txBody>
      </p:sp>
      <p:pic>
        <p:nvPicPr>
          <p:cNvPr id="19" name="object 3">
            <a:extLst>
              <a:ext uri="{FF2B5EF4-FFF2-40B4-BE49-F238E27FC236}">
                <a16:creationId xmlns:a16="http://schemas.microsoft.com/office/drawing/2014/main" id="{7C016A53-3E7D-4C94-AB33-53AD819974AD}"/>
              </a:ext>
            </a:extLst>
          </p:cNvPr>
          <p:cNvPicPr/>
          <p:nvPr userDrawn="1"/>
        </p:nvPicPr>
        <p:blipFill>
          <a:blip r:embed="rId4" cstate="print"/>
          <a:stretch>
            <a:fillRect/>
          </a:stretch>
        </p:blipFill>
        <p:spPr>
          <a:xfrm>
            <a:off x="1057881" y="9265523"/>
            <a:ext cx="3152774" cy="666749"/>
          </a:xfrm>
          <a:prstGeom prst="rect">
            <a:avLst/>
          </a:prstGeom>
        </p:spPr>
      </p:pic>
      <p:pic>
        <p:nvPicPr>
          <p:cNvPr id="21" name="object 5">
            <a:extLst>
              <a:ext uri="{FF2B5EF4-FFF2-40B4-BE49-F238E27FC236}">
                <a16:creationId xmlns:a16="http://schemas.microsoft.com/office/drawing/2014/main" id="{2B99F3D4-91AE-4145-9CE9-E7FC00CE701F}"/>
              </a:ext>
            </a:extLst>
          </p:cNvPr>
          <p:cNvPicPr/>
          <p:nvPr userDrawn="1"/>
        </p:nvPicPr>
        <p:blipFill>
          <a:blip r:embed="rId5" cstate="print"/>
          <a:stretch>
            <a:fillRect/>
          </a:stretch>
        </p:blipFill>
        <p:spPr>
          <a:xfrm>
            <a:off x="5568773" y="1660699"/>
            <a:ext cx="7150197" cy="2095499"/>
          </a:xfrm>
          <a:prstGeom prst="rect">
            <a:avLst/>
          </a:prstGeom>
        </p:spPr>
      </p:pic>
      <p:sp>
        <p:nvSpPr>
          <p:cNvPr id="27" name="CuadroTexto 26">
            <a:extLst>
              <a:ext uri="{FF2B5EF4-FFF2-40B4-BE49-F238E27FC236}">
                <a16:creationId xmlns:a16="http://schemas.microsoft.com/office/drawing/2014/main" id="{BF551322-F550-4579-A7FC-CD3FF2A964D1}"/>
              </a:ext>
            </a:extLst>
          </p:cNvPr>
          <p:cNvSpPr txBox="1"/>
          <p:nvPr userDrawn="1"/>
        </p:nvSpPr>
        <p:spPr>
          <a:xfrm>
            <a:off x="4450459" y="9179041"/>
            <a:ext cx="11475341" cy="804772"/>
          </a:xfrm>
          <a:prstGeom prst="rect">
            <a:avLst/>
          </a:prstGeom>
          <a:noFill/>
        </p:spPr>
        <p:txBody>
          <a:bodyPr wrap="square">
            <a:spAutoFit/>
          </a:bodyPr>
          <a:lstStyle/>
          <a:p>
            <a:pPr marL="12700" algn="just">
              <a:lnSpc>
                <a:spcPts val="1614"/>
              </a:lnSpc>
            </a:pPr>
            <a:r>
              <a:rPr lang="en-US" sz="1500" spc="10" dirty="0">
                <a:latin typeface="+mj-lt"/>
              </a:rPr>
              <a:t>"The</a:t>
            </a:r>
            <a:r>
              <a:rPr lang="en-US" sz="1500" spc="105" dirty="0">
                <a:latin typeface="+mj-lt"/>
              </a:rPr>
              <a:t> </a:t>
            </a:r>
            <a:r>
              <a:rPr lang="en-US" sz="1500" spc="10" dirty="0">
                <a:latin typeface="+mj-lt"/>
              </a:rPr>
              <a:t>European</a:t>
            </a:r>
            <a:r>
              <a:rPr lang="en-US" sz="1500" spc="110" dirty="0">
                <a:latin typeface="+mj-lt"/>
              </a:rPr>
              <a:t> </a:t>
            </a:r>
            <a:r>
              <a:rPr lang="en-US" sz="1500" spc="10" dirty="0">
                <a:latin typeface="+mj-lt"/>
              </a:rPr>
              <a:t>Commission</a:t>
            </a:r>
            <a:r>
              <a:rPr lang="en-US" sz="1500" spc="105" dirty="0">
                <a:latin typeface="+mj-lt"/>
              </a:rPr>
              <a:t> </a:t>
            </a:r>
            <a:r>
              <a:rPr lang="en-US" sz="1500" spc="10" dirty="0">
                <a:latin typeface="+mj-lt"/>
              </a:rPr>
              <a:t>support</a:t>
            </a:r>
            <a:r>
              <a:rPr lang="en-US" sz="1500" spc="110" dirty="0">
                <a:latin typeface="+mj-lt"/>
              </a:rPr>
              <a:t> </a:t>
            </a:r>
            <a:r>
              <a:rPr lang="en-US" sz="1500" spc="5" dirty="0">
                <a:latin typeface="+mj-lt"/>
              </a:rPr>
              <a:t>for</a:t>
            </a:r>
            <a:r>
              <a:rPr lang="en-US" sz="1500" spc="105" dirty="0">
                <a:latin typeface="+mj-lt"/>
              </a:rPr>
              <a:t> </a:t>
            </a:r>
            <a:r>
              <a:rPr lang="en-US" sz="1500" spc="10" dirty="0">
                <a:latin typeface="+mj-lt"/>
              </a:rPr>
              <a:t>the</a:t>
            </a:r>
            <a:r>
              <a:rPr lang="en-US" sz="1500" spc="110" dirty="0">
                <a:latin typeface="+mj-lt"/>
              </a:rPr>
              <a:t> </a:t>
            </a:r>
            <a:r>
              <a:rPr lang="en-US" sz="1500" spc="10" dirty="0">
                <a:latin typeface="+mj-lt"/>
              </a:rPr>
              <a:t>production</a:t>
            </a:r>
            <a:r>
              <a:rPr lang="en-US" sz="1500" spc="105" dirty="0">
                <a:latin typeface="+mj-lt"/>
              </a:rPr>
              <a:t> </a:t>
            </a:r>
            <a:r>
              <a:rPr lang="en-US" sz="1500" spc="5" dirty="0">
                <a:latin typeface="+mj-lt"/>
              </a:rPr>
              <a:t>of</a:t>
            </a:r>
            <a:r>
              <a:rPr lang="en-US" sz="1500" spc="110" dirty="0">
                <a:latin typeface="+mj-lt"/>
              </a:rPr>
              <a:t> </a:t>
            </a:r>
            <a:r>
              <a:rPr lang="en-US" sz="1500" spc="5" dirty="0">
                <a:latin typeface="+mj-lt"/>
              </a:rPr>
              <a:t>this</a:t>
            </a:r>
            <a:r>
              <a:rPr lang="en-US" sz="1500" spc="105" dirty="0">
                <a:latin typeface="+mj-lt"/>
              </a:rPr>
              <a:t> </a:t>
            </a:r>
            <a:r>
              <a:rPr lang="en-US" sz="1500" spc="10" dirty="0">
                <a:latin typeface="+mj-lt"/>
              </a:rPr>
              <a:t>publication</a:t>
            </a:r>
            <a:r>
              <a:rPr lang="en-US" sz="1500" spc="110" dirty="0">
                <a:latin typeface="+mj-lt"/>
              </a:rPr>
              <a:t> </a:t>
            </a:r>
            <a:r>
              <a:rPr lang="en-US" sz="1500" spc="10" dirty="0">
                <a:latin typeface="+mj-lt"/>
              </a:rPr>
              <a:t>does</a:t>
            </a:r>
            <a:r>
              <a:rPr lang="en-US" sz="1500" spc="105" dirty="0">
                <a:latin typeface="+mj-lt"/>
              </a:rPr>
              <a:t> </a:t>
            </a:r>
            <a:r>
              <a:rPr lang="en-US" sz="1500" spc="10" dirty="0">
                <a:latin typeface="+mj-lt"/>
              </a:rPr>
              <a:t>not</a:t>
            </a:r>
            <a:r>
              <a:rPr lang="en-US" sz="1500" spc="110" dirty="0">
                <a:latin typeface="+mj-lt"/>
              </a:rPr>
              <a:t> </a:t>
            </a:r>
            <a:r>
              <a:rPr lang="en-US" sz="1500" spc="10" dirty="0">
                <a:latin typeface="+mj-lt"/>
              </a:rPr>
              <a:t>constitute</a:t>
            </a:r>
            <a:r>
              <a:rPr lang="en-US" sz="1500" spc="105" dirty="0">
                <a:latin typeface="+mj-lt"/>
              </a:rPr>
              <a:t> </a:t>
            </a:r>
            <a:r>
              <a:rPr lang="en-US" sz="1500" spc="10" dirty="0">
                <a:latin typeface="+mj-lt"/>
              </a:rPr>
              <a:t>endorsement</a:t>
            </a:r>
            <a:r>
              <a:rPr lang="en-US" sz="1500" spc="110" dirty="0">
                <a:latin typeface="+mj-lt"/>
              </a:rPr>
              <a:t> </a:t>
            </a:r>
            <a:r>
              <a:rPr lang="en-US" sz="1500" spc="5" dirty="0">
                <a:latin typeface="+mj-lt"/>
              </a:rPr>
              <a:t>of</a:t>
            </a:r>
            <a:r>
              <a:rPr lang="en-US" sz="1500" spc="105" dirty="0">
                <a:latin typeface="+mj-lt"/>
              </a:rPr>
              <a:t> </a:t>
            </a:r>
            <a:r>
              <a:rPr lang="en-US" sz="1500" spc="10" dirty="0">
                <a:latin typeface="+mj-lt"/>
              </a:rPr>
              <a:t>the</a:t>
            </a:r>
            <a:r>
              <a:rPr lang="en-US" sz="1500" spc="110" dirty="0">
                <a:latin typeface="+mj-lt"/>
              </a:rPr>
              <a:t> </a:t>
            </a:r>
            <a:r>
              <a:rPr lang="en-US" sz="1500" spc="10" dirty="0">
                <a:latin typeface="+mj-lt"/>
              </a:rPr>
              <a:t>contents</a:t>
            </a:r>
            <a:r>
              <a:rPr lang="en-US" sz="1500" spc="105" dirty="0">
                <a:latin typeface="+mj-lt"/>
              </a:rPr>
              <a:t> </a:t>
            </a:r>
            <a:r>
              <a:rPr lang="en-US" sz="1500" spc="10" dirty="0">
                <a:latin typeface="+mj-lt"/>
              </a:rPr>
              <a:t>which</a:t>
            </a:r>
            <a:r>
              <a:rPr lang="en-US" sz="1500" spc="110" dirty="0">
                <a:latin typeface="+mj-lt"/>
              </a:rPr>
              <a:t> </a:t>
            </a:r>
            <a:r>
              <a:rPr lang="en-US" sz="1500" spc="5" dirty="0">
                <a:latin typeface="+mj-lt"/>
              </a:rPr>
              <a:t>reflects</a:t>
            </a:r>
            <a:r>
              <a:rPr lang="en-US" sz="1500" spc="105" dirty="0">
                <a:latin typeface="+mj-lt"/>
              </a:rPr>
              <a:t> </a:t>
            </a:r>
            <a:r>
              <a:rPr lang="en-US" sz="1500" spc="10" dirty="0">
                <a:latin typeface="+mj-lt"/>
              </a:rPr>
              <a:t>the</a:t>
            </a:r>
          </a:p>
          <a:p>
            <a:pPr marL="12700" marR="8890" algn="just">
              <a:lnSpc>
                <a:spcPct val="113100"/>
              </a:lnSpc>
            </a:pPr>
            <a:r>
              <a:rPr lang="en-US" sz="1500" spc="10" dirty="0">
                <a:latin typeface="+mj-lt"/>
              </a:rPr>
              <a:t>views</a:t>
            </a:r>
            <a:r>
              <a:rPr lang="en-US" sz="1500" spc="204" dirty="0">
                <a:latin typeface="+mj-lt"/>
              </a:rPr>
              <a:t> </a:t>
            </a:r>
            <a:r>
              <a:rPr lang="en-US" sz="1500" spc="10" dirty="0">
                <a:latin typeface="+mj-lt"/>
              </a:rPr>
              <a:t>only</a:t>
            </a:r>
            <a:r>
              <a:rPr lang="en-US" sz="1500" spc="204" dirty="0">
                <a:latin typeface="+mj-lt"/>
              </a:rPr>
              <a:t> </a:t>
            </a:r>
            <a:r>
              <a:rPr lang="en-US" sz="1500" spc="5" dirty="0">
                <a:latin typeface="+mj-lt"/>
              </a:rPr>
              <a:t>of</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authors,</a:t>
            </a:r>
            <a:r>
              <a:rPr lang="en-US" sz="1500" spc="204" dirty="0">
                <a:latin typeface="+mj-lt"/>
              </a:rPr>
              <a:t> </a:t>
            </a:r>
            <a:r>
              <a:rPr lang="en-US" sz="1500" spc="10" dirty="0">
                <a:latin typeface="+mj-lt"/>
              </a:rPr>
              <a:t>and</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Commission</a:t>
            </a:r>
            <a:r>
              <a:rPr lang="en-US" sz="1500" spc="204" dirty="0">
                <a:latin typeface="+mj-lt"/>
              </a:rPr>
              <a:t> </a:t>
            </a:r>
            <a:r>
              <a:rPr lang="en-US" sz="1500" spc="10" dirty="0">
                <a:latin typeface="+mj-lt"/>
              </a:rPr>
              <a:t>cannot</a:t>
            </a:r>
            <a:r>
              <a:rPr lang="en-US" sz="1500" spc="210" dirty="0">
                <a:latin typeface="+mj-lt"/>
              </a:rPr>
              <a:t> </a:t>
            </a:r>
            <a:r>
              <a:rPr lang="en-US" sz="1500" spc="10" dirty="0">
                <a:latin typeface="+mj-lt"/>
              </a:rPr>
              <a:t>be</a:t>
            </a:r>
            <a:r>
              <a:rPr lang="en-US" sz="1500" spc="204" dirty="0">
                <a:latin typeface="+mj-lt"/>
              </a:rPr>
              <a:t> </a:t>
            </a:r>
            <a:r>
              <a:rPr lang="en-US" sz="1500" spc="10" dirty="0">
                <a:latin typeface="+mj-lt"/>
              </a:rPr>
              <a:t>held</a:t>
            </a:r>
            <a:r>
              <a:rPr lang="en-US" sz="1500" spc="204" dirty="0">
                <a:latin typeface="+mj-lt"/>
              </a:rPr>
              <a:t> </a:t>
            </a:r>
            <a:r>
              <a:rPr lang="en-US" sz="1500" spc="10" dirty="0">
                <a:latin typeface="+mj-lt"/>
              </a:rPr>
              <a:t>responsible</a:t>
            </a:r>
            <a:r>
              <a:rPr lang="en-US" sz="1500" spc="204" dirty="0">
                <a:latin typeface="+mj-lt"/>
              </a:rPr>
              <a:t> </a:t>
            </a:r>
            <a:r>
              <a:rPr lang="en-US" sz="1500" spc="5" dirty="0">
                <a:latin typeface="+mj-lt"/>
              </a:rPr>
              <a:t>for</a:t>
            </a:r>
            <a:r>
              <a:rPr lang="en-US" sz="1500" spc="204" dirty="0">
                <a:latin typeface="+mj-lt"/>
              </a:rPr>
              <a:t> </a:t>
            </a:r>
            <a:r>
              <a:rPr lang="en-US" sz="1500" spc="10" dirty="0">
                <a:latin typeface="+mj-lt"/>
              </a:rPr>
              <a:t>any</a:t>
            </a:r>
            <a:r>
              <a:rPr lang="en-US" sz="1500" spc="204" dirty="0">
                <a:latin typeface="+mj-lt"/>
              </a:rPr>
              <a:t> </a:t>
            </a:r>
            <a:r>
              <a:rPr lang="en-US" sz="1500" spc="10" dirty="0">
                <a:latin typeface="+mj-lt"/>
              </a:rPr>
              <a:t>use</a:t>
            </a:r>
            <a:r>
              <a:rPr lang="en-US" sz="1500" spc="204" dirty="0">
                <a:latin typeface="+mj-lt"/>
              </a:rPr>
              <a:t> </a:t>
            </a:r>
            <a:r>
              <a:rPr lang="en-US" sz="1500" spc="10" dirty="0">
                <a:latin typeface="+mj-lt"/>
              </a:rPr>
              <a:t>which</a:t>
            </a:r>
            <a:r>
              <a:rPr lang="en-US" sz="1500" spc="204" dirty="0">
                <a:latin typeface="+mj-lt"/>
              </a:rPr>
              <a:t> </a:t>
            </a:r>
            <a:r>
              <a:rPr lang="en-US" sz="1500" spc="10" dirty="0">
                <a:latin typeface="+mj-lt"/>
              </a:rPr>
              <a:t>may</a:t>
            </a:r>
            <a:r>
              <a:rPr lang="en-US" sz="1500" spc="204" dirty="0">
                <a:latin typeface="+mj-lt"/>
              </a:rPr>
              <a:t> </a:t>
            </a:r>
            <a:r>
              <a:rPr lang="en-US" sz="1500" spc="10" dirty="0">
                <a:latin typeface="+mj-lt"/>
              </a:rPr>
              <a:t>be</a:t>
            </a:r>
            <a:r>
              <a:rPr lang="en-US" sz="1500" spc="210" dirty="0">
                <a:latin typeface="+mj-lt"/>
              </a:rPr>
              <a:t> </a:t>
            </a:r>
            <a:r>
              <a:rPr lang="en-US" sz="1500" spc="10" dirty="0">
                <a:latin typeface="+mj-lt"/>
              </a:rPr>
              <a:t>made</a:t>
            </a:r>
            <a:r>
              <a:rPr lang="en-US" sz="1500" spc="204" dirty="0">
                <a:latin typeface="+mj-lt"/>
              </a:rPr>
              <a:t> </a:t>
            </a:r>
            <a:r>
              <a:rPr lang="en-US" sz="1500" spc="5" dirty="0">
                <a:latin typeface="+mj-lt"/>
              </a:rPr>
              <a:t>of</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information</a:t>
            </a:r>
            <a:r>
              <a:rPr lang="en-US" sz="1500" spc="204" dirty="0">
                <a:latin typeface="+mj-lt"/>
              </a:rPr>
              <a:t> </a:t>
            </a:r>
            <a:r>
              <a:rPr lang="en-US" sz="1500" spc="10" dirty="0">
                <a:latin typeface="+mj-lt"/>
              </a:rPr>
              <a:t>contained </a:t>
            </a:r>
            <a:r>
              <a:rPr lang="en-US" sz="1500" spc="-360" dirty="0">
                <a:latin typeface="+mj-lt"/>
              </a:rPr>
              <a:t> </a:t>
            </a:r>
            <a:r>
              <a:rPr lang="en-US" sz="1500" spc="5" dirty="0">
                <a:latin typeface="+mj-lt"/>
              </a:rPr>
              <a:t>therein."</a:t>
            </a:r>
          </a:p>
        </p:txBody>
      </p:sp>
      <p:sp>
        <p:nvSpPr>
          <p:cNvPr id="11" name="CuadroTexto 10">
            <a:extLst>
              <a:ext uri="{FF2B5EF4-FFF2-40B4-BE49-F238E27FC236}">
                <a16:creationId xmlns:a16="http://schemas.microsoft.com/office/drawing/2014/main" id="{74A6F032-0665-4332-8C25-0049F35350AB}"/>
              </a:ext>
            </a:extLst>
          </p:cNvPr>
          <p:cNvSpPr txBox="1"/>
          <p:nvPr userDrawn="1"/>
        </p:nvSpPr>
        <p:spPr>
          <a:xfrm>
            <a:off x="4572000" y="4023405"/>
            <a:ext cx="7762164" cy="400110"/>
          </a:xfrm>
          <a:prstGeom prst="rect">
            <a:avLst/>
          </a:prstGeom>
          <a:noFill/>
        </p:spPr>
        <p:txBody>
          <a:bodyPr wrap="square">
            <a:spAutoFit/>
          </a:bodyPr>
          <a:lstStyle/>
          <a:p>
            <a:pPr marL="3273425" marR="2317750" algn="ctr">
              <a:spcBef>
                <a:spcPts val="335"/>
              </a:spcBef>
              <a:spcAft>
                <a:spcPts val="0"/>
              </a:spcAft>
            </a:pPr>
            <a:r>
              <a:rPr lang="en-US" sz="2000" b="1" dirty="0">
                <a:effectLst/>
                <a:latin typeface="Microsoft Sans Serif" panose="020B0604020202020204" pitchFamily="34" charset="0"/>
                <a:ea typeface="Microsoft Sans Serif" panose="020B0604020202020204" pitchFamily="34" charset="0"/>
              </a:rPr>
              <a:t>fly-project.eu</a:t>
            </a:r>
            <a:endParaRPr lang="es-ES" sz="2000" b="1" dirty="0">
              <a:effectLst/>
              <a:latin typeface="Microsoft Sans Serif" panose="020B0604020202020204" pitchFamily="34" charset="0"/>
              <a:ea typeface="Microsoft Sans Serif" panose="020B0604020202020204" pitchFamily="34" charset="0"/>
            </a:endParaRPr>
          </a:p>
        </p:txBody>
      </p:sp>
    </p:spTree>
    <p:extLst>
      <p:ext uri="{BB962C8B-B14F-4D97-AF65-F5344CB8AC3E}">
        <p14:creationId xmlns:p14="http://schemas.microsoft.com/office/powerpoint/2010/main" val="337998945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379" y="8907009"/>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FAC709"/>
          </a:solidFill>
        </p:spPr>
        <p:txBody>
          <a:bodyPr wrap="square" lIns="0" tIns="0" rIns="0" bIns="0" rtlCol="0"/>
          <a:lstStyle/>
          <a:p>
            <a:endParaRPr/>
          </a:p>
        </p:txBody>
      </p:sp>
      <p:pic>
        <p:nvPicPr>
          <p:cNvPr id="26" name="object 3">
            <a:extLst>
              <a:ext uri="{FF2B5EF4-FFF2-40B4-BE49-F238E27FC236}">
                <a16:creationId xmlns:a16="http://schemas.microsoft.com/office/drawing/2014/main" id="{96AB2019-3457-4EE8-8672-C1BF6DA1A65C}"/>
              </a:ext>
            </a:extLst>
          </p:cNvPr>
          <p:cNvPicPr/>
          <p:nvPr userDrawn="1"/>
        </p:nvPicPr>
        <p:blipFill>
          <a:blip r:embed="rId3" cstate="print"/>
          <a:stretch>
            <a:fillRect/>
          </a:stretch>
        </p:blipFill>
        <p:spPr>
          <a:xfrm>
            <a:off x="1057881" y="9265523"/>
            <a:ext cx="3152774" cy="666749"/>
          </a:xfrm>
          <a:prstGeom prst="rect">
            <a:avLst/>
          </a:prstGeom>
        </p:spPr>
      </p:pic>
      <p:sp>
        <p:nvSpPr>
          <p:cNvPr id="27" name="object 4">
            <a:extLst>
              <a:ext uri="{FF2B5EF4-FFF2-40B4-BE49-F238E27FC236}">
                <a16:creationId xmlns:a16="http://schemas.microsoft.com/office/drawing/2014/main" id="{ED4DA05C-E544-4608-B1B5-2E5081A4CB0C}"/>
              </a:ext>
            </a:extLst>
          </p:cNvPr>
          <p:cNvSpPr/>
          <p:nvPr userDrawn="1"/>
        </p:nvSpPr>
        <p:spPr>
          <a:xfrm>
            <a:off x="0" y="8856528"/>
            <a:ext cx="18288000" cy="45719"/>
          </a:xfrm>
          <a:custGeom>
            <a:avLst/>
            <a:gdLst/>
            <a:ahLst/>
            <a:cxnLst/>
            <a:rect l="l" t="t" r="r" b="b"/>
            <a:pathLst>
              <a:path w="18202275">
                <a:moveTo>
                  <a:pt x="0" y="0"/>
                </a:moveTo>
                <a:lnTo>
                  <a:pt x="18202273" y="0"/>
                </a:lnTo>
              </a:path>
            </a:pathLst>
          </a:custGeom>
          <a:ln w="85724">
            <a:solidFill>
              <a:srgbClr val="000000"/>
            </a:solidFill>
          </a:ln>
        </p:spPr>
        <p:txBody>
          <a:bodyPr wrap="square" lIns="0" tIns="0" rIns="0" bIns="0" rtlCol="0"/>
          <a:lstStyle/>
          <a:p>
            <a:endParaRPr/>
          </a:p>
        </p:txBody>
      </p:sp>
      <p:pic>
        <p:nvPicPr>
          <p:cNvPr id="33" name="object 5">
            <a:extLst>
              <a:ext uri="{FF2B5EF4-FFF2-40B4-BE49-F238E27FC236}">
                <a16:creationId xmlns:a16="http://schemas.microsoft.com/office/drawing/2014/main" id="{312572A3-0E3D-4C66-9B66-E2B974CE5C58}"/>
              </a:ext>
            </a:extLst>
          </p:cNvPr>
          <p:cNvPicPr/>
          <p:nvPr userDrawn="1"/>
        </p:nvPicPr>
        <p:blipFill>
          <a:blip r:embed="rId4" cstate="print"/>
          <a:stretch>
            <a:fillRect/>
          </a:stretch>
        </p:blipFill>
        <p:spPr>
          <a:xfrm>
            <a:off x="14643394" y="1028700"/>
            <a:ext cx="2606058" cy="761999"/>
          </a:xfrm>
          <a:prstGeom prst="rect">
            <a:avLst/>
          </a:prstGeom>
        </p:spPr>
      </p:pic>
      <p:sp>
        <p:nvSpPr>
          <p:cNvPr id="39" name="CuadroTexto 38">
            <a:extLst>
              <a:ext uri="{FF2B5EF4-FFF2-40B4-BE49-F238E27FC236}">
                <a16:creationId xmlns:a16="http://schemas.microsoft.com/office/drawing/2014/main" id="{1CF81C33-52B8-4275-9F0F-E3E0733D9F05}"/>
              </a:ext>
            </a:extLst>
          </p:cNvPr>
          <p:cNvSpPr txBox="1"/>
          <p:nvPr userDrawn="1"/>
        </p:nvSpPr>
        <p:spPr>
          <a:xfrm>
            <a:off x="4450459" y="9179041"/>
            <a:ext cx="11551541" cy="804772"/>
          </a:xfrm>
          <a:prstGeom prst="rect">
            <a:avLst/>
          </a:prstGeom>
          <a:noFill/>
        </p:spPr>
        <p:txBody>
          <a:bodyPr wrap="square">
            <a:spAutoFit/>
          </a:bodyPr>
          <a:lstStyle/>
          <a:p>
            <a:pPr marL="12700" algn="just">
              <a:lnSpc>
                <a:spcPts val="1614"/>
              </a:lnSpc>
            </a:pPr>
            <a:r>
              <a:rPr lang="en-US" sz="1500" spc="10" dirty="0">
                <a:latin typeface="+mj-lt"/>
              </a:rPr>
              <a:t>"The</a:t>
            </a:r>
            <a:r>
              <a:rPr lang="en-US" sz="1500" spc="105" dirty="0">
                <a:latin typeface="+mj-lt"/>
              </a:rPr>
              <a:t> </a:t>
            </a:r>
            <a:r>
              <a:rPr lang="en-US" sz="1500" spc="10" dirty="0">
                <a:latin typeface="+mj-lt"/>
              </a:rPr>
              <a:t>European</a:t>
            </a:r>
            <a:r>
              <a:rPr lang="en-US" sz="1500" spc="110" dirty="0">
                <a:latin typeface="+mj-lt"/>
              </a:rPr>
              <a:t> </a:t>
            </a:r>
            <a:r>
              <a:rPr lang="en-US" sz="1500" spc="10" dirty="0">
                <a:latin typeface="+mj-lt"/>
              </a:rPr>
              <a:t>Commission</a:t>
            </a:r>
            <a:r>
              <a:rPr lang="en-US" sz="1500" spc="105" dirty="0">
                <a:latin typeface="+mj-lt"/>
              </a:rPr>
              <a:t> </a:t>
            </a:r>
            <a:r>
              <a:rPr lang="en-US" sz="1500" spc="10" dirty="0">
                <a:latin typeface="+mj-lt"/>
              </a:rPr>
              <a:t>support</a:t>
            </a:r>
            <a:r>
              <a:rPr lang="en-US" sz="1500" spc="110" dirty="0">
                <a:latin typeface="+mj-lt"/>
              </a:rPr>
              <a:t> </a:t>
            </a:r>
            <a:r>
              <a:rPr lang="en-US" sz="1500" spc="5" dirty="0">
                <a:latin typeface="+mj-lt"/>
              </a:rPr>
              <a:t>for</a:t>
            </a:r>
            <a:r>
              <a:rPr lang="en-US" sz="1500" spc="105" dirty="0">
                <a:latin typeface="+mj-lt"/>
              </a:rPr>
              <a:t> </a:t>
            </a:r>
            <a:r>
              <a:rPr lang="en-US" sz="1500" spc="10" dirty="0">
                <a:latin typeface="+mj-lt"/>
              </a:rPr>
              <a:t>the</a:t>
            </a:r>
            <a:r>
              <a:rPr lang="en-US" sz="1500" spc="110" dirty="0">
                <a:latin typeface="+mj-lt"/>
              </a:rPr>
              <a:t> </a:t>
            </a:r>
            <a:r>
              <a:rPr lang="en-US" sz="1500" spc="10" dirty="0">
                <a:latin typeface="+mj-lt"/>
              </a:rPr>
              <a:t>production</a:t>
            </a:r>
            <a:r>
              <a:rPr lang="en-US" sz="1500" spc="105" dirty="0">
                <a:latin typeface="+mj-lt"/>
              </a:rPr>
              <a:t> </a:t>
            </a:r>
            <a:r>
              <a:rPr lang="en-US" sz="1500" spc="5" dirty="0">
                <a:latin typeface="+mj-lt"/>
              </a:rPr>
              <a:t>of</a:t>
            </a:r>
            <a:r>
              <a:rPr lang="en-US" sz="1500" spc="110" dirty="0">
                <a:latin typeface="+mj-lt"/>
              </a:rPr>
              <a:t> </a:t>
            </a:r>
            <a:r>
              <a:rPr lang="en-US" sz="1500" spc="5" dirty="0">
                <a:latin typeface="+mj-lt"/>
              </a:rPr>
              <a:t>this</a:t>
            </a:r>
            <a:r>
              <a:rPr lang="en-US" sz="1500" spc="105" dirty="0">
                <a:latin typeface="+mj-lt"/>
              </a:rPr>
              <a:t> </a:t>
            </a:r>
            <a:r>
              <a:rPr lang="en-US" sz="1500" spc="10" dirty="0">
                <a:latin typeface="+mj-lt"/>
              </a:rPr>
              <a:t>publication</a:t>
            </a:r>
            <a:r>
              <a:rPr lang="en-US" sz="1500" spc="110" dirty="0">
                <a:latin typeface="+mj-lt"/>
              </a:rPr>
              <a:t> </a:t>
            </a:r>
            <a:r>
              <a:rPr lang="en-US" sz="1500" spc="10" dirty="0">
                <a:latin typeface="+mj-lt"/>
              </a:rPr>
              <a:t>does</a:t>
            </a:r>
            <a:r>
              <a:rPr lang="en-US" sz="1500" spc="105" dirty="0">
                <a:latin typeface="+mj-lt"/>
              </a:rPr>
              <a:t> </a:t>
            </a:r>
            <a:r>
              <a:rPr lang="en-US" sz="1500" spc="10" dirty="0">
                <a:latin typeface="+mj-lt"/>
              </a:rPr>
              <a:t>not</a:t>
            </a:r>
            <a:r>
              <a:rPr lang="en-US" sz="1500" spc="110" dirty="0">
                <a:latin typeface="+mj-lt"/>
              </a:rPr>
              <a:t> </a:t>
            </a:r>
            <a:r>
              <a:rPr lang="en-US" sz="1500" spc="10" dirty="0">
                <a:latin typeface="+mj-lt"/>
              </a:rPr>
              <a:t>constitute</a:t>
            </a:r>
            <a:r>
              <a:rPr lang="en-US" sz="1500" spc="105" dirty="0">
                <a:latin typeface="+mj-lt"/>
              </a:rPr>
              <a:t> </a:t>
            </a:r>
            <a:r>
              <a:rPr lang="en-US" sz="1500" spc="10" dirty="0">
                <a:latin typeface="+mj-lt"/>
              </a:rPr>
              <a:t>endorsement</a:t>
            </a:r>
            <a:r>
              <a:rPr lang="en-US" sz="1500" spc="110" dirty="0">
                <a:latin typeface="+mj-lt"/>
              </a:rPr>
              <a:t> </a:t>
            </a:r>
            <a:r>
              <a:rPr lang="en-US" sz="1500" spc="5" dirty="0">
                <a:latin typeface="+mj-lt"/>
              </a:rPr>
              <a:t>of</a:t>
            </a:r>
            <a:r>
              <a:rPr lang="en-US" sz="1500" spc="105" dirty="0">
                <a:latin typeface="+mj-lt"/>
              </a:rPr>
              <a:t> </a:t>
            </a:r>
            <a:r>
              <a:rPr lang="en-US" sz="1500" spc="10" dirty="0">
                <a:latin typeface="+mj-lt"/>
              </a:rPr>
              <a:t>the</a:t>
            </a:r>
            <a:r>
              <a:rPr lang="en-US" sz="1500" spc="110" dirty="0">
                <a:latin typeface="+mj-lt"/>
              </a:rPr>
              <a:t> </a:t>
            </a:r>
            <a:r>
              <a:rPr lang="en-US" sz="1500" spc="10" dirty="0">
                <a:latin typeface="+mj-lt"/>
              </a:rPr>
              <a:t>contents</a:t>
            </a:r>
            <a:r>
              <a:rPr lang="en-US" sz="1500" spc="105" dirty="0">
                <a:latin typeface="+mj-lt"/>
              </a:rPr>
              <a:t> </a:t>
            </a:r>
            <a:r>
              <a:rPr lang="en-US" sz="1500" spc="10" dirty="0">
                <a:latin typeface="+mj-lt"/>
              </a:rPr>
              <a:t>which</a:t>
            </a:r>
            <a:r>
              <a:rPr lang="en-US" sz="1500" spc="110" dirty="0">
                <a:latin typeface="+mj-lt"/>
              </a:rPr>
              <a:t> </a:t>
            </a:r>
            <a:r>
              <a:rPr lang="en-US" sz="1500" spc="5" dirty="0">
                <a:latin typeface="+mj-lt"/>
              </a:rPr>
              <a:t>reflects</a:t>
            </a:r>
            <a:r>
              <a:rPr lang="en-US" sz="1500" spc="105" dirty="0">
                <a:latin typeface="+mj-lt"/>
              </a:rPr>
              <a:t> </a:t>
            </a:r>
            <a:r>
              <a:rPr lang="en-US" sz="1500" spc="10" dirty="0">
                <a:latin typeface="+mj-lt"/>
              </a:rPr>
              <a:t>the</a:t>
            </a:r>
          </a:p>
          <a:p>
            <a:pPr marL="12700" marR="8890" algn="just">
              <a:lnSpc>
                <a:spcPct val="113100"/>
              </a:lnSpc>
            </a:pPr>
            <a:r>
              <a:rPr lang="en-US" sz="1500" spc="10" dirty="0">
                <a:latin typeface="+mj-lt"/>
              </a:rPr>
              <a:t>views</a:t>
            </a:r>
            <a:r>
              <a:rPr lang="en-US" sz="1500" spc="204" dirty="0">
                <a:latin typeface="+mj-lt"/>
              </a:rPr>
              <a:t> </a:t>
            </a:r>
            <a:r>
              <a:rPr lang="en-US" sz="1500" spc="10" dirty="0">
                <a:latin typeface="+mj-lt"/>
              </a:rPr>
              <a:t>only</a:t>
            </a:r>
            <a:r>
              <a:rPr lang="en-US" sz="1500" spc="204" dirty="0">
                <a:latin typeface="+mj-lt"/>
              </a:rPr>
              <a:t> </a:t>
            </a:r>
            <a:r>
              <a:rPr lang="en-US" sz="1500" spc="5" dirty="0">
                <a:latin typeface="+mj-lt"/>
              </a:rPr>
              <a:t>of</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authors,</a:t>
            </a:r>
            <a:r>
              <a:rPr lang="en-US" sz="1500" spc="204" dirty="0">
                <a:latin typeface="+mj-lt"/>
              </a:rPr>
              <a:t> </a:t>
            </a:r>
            <a:r>
              <a:rPr lang="en-US" sz="1500" spc="10" dirty="0">
                <a:latin typeface="+mj-lt"/>
              </a:rPr>
              <a:t>and</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Commission</a:t>
            </a:r>
            <a:r>
              <a:rPr lang="en-US" sz="1500" spc="204" dirty="0">
                <a:latin typeface="+mj-lt"/>
              </a:rPr>
              <a:t> </a:t>
            </a:r>
            <a:r>
              <a:rPr lang="en-US" sz="1500" spc="10" dirty="0">
                <a:latin typeface="+mj-lt"/>
              </a:rPr>
              <a:t>cannot</a:t>
            </a:r>
            <a:r>
              <a:rPr lang="en-US" sz="1500" spc="210" dirty="0">
                <a:latin typeface="+mj-lt"/>
              </a:rPr>
              <a:t> </a:t>
            </a:r>
            <a:r>
              <a:rPr lang="en-US" sz="1500" spc="10" dirty="0">
                <a:latin typeface="+mj-lt"/>
              </a:rPr>
              <a:t>be</a:t>
            </a:r>
            <a:r>
              <a:rPr lang="en-US" sz="1500" spc="204" dirty="0">
                <a:latin typeface="+mj-lt"/>
              </a:rPr>
              <a:t> </a:t>
            </a:r>
            <a:r>
              <a:rPr lang="en-US" sz="1500" spc="10" dirty="0">
                <a:latin typeface="+mj-lt"/>
              </a:rPr>
              <a:t>held</a:t>
            </a:r>
            <a:r>
              <a:rPr lang="en-US" sz="1500" spc="204" dirty="0">
                <a:latin typeface="+mj-lt"/>
              </a:rPr>
              <a:t> </a:t>
            </a:r>
            <a:r>
              <a:rPr lang="en-US" sz="1500" spc="10" dirty="0">
                <a:latin typeface="+mj-lt"/>
              </a:rPr>
              <a:t>responsible</a:t>
            </a:r>
            <a:r>
              <a:rPr lang="en-US" sz="1500" spc="204" dirty="0">
                <a:latin typeface="+mj-lt"/>
              </a:rPr>
              <a:t> </a:t>
            </a:r>
            <a:r>
              <a:rPr lang="en-US" sz="1500" spc="5" dirty="0">
                <a:latin typeface="+mj-lt"/>
              </a:rPr>
              <a:t>for</a:t>
            </a:r>
            <a:r>
              <a:rPr lang="en-US" sz="1500" spc="204" dirty="0">
                <a:latin typeface="+mj-lt"/>
              </a:rPr>
              <a:t> </a:t>
            </a:r>
            <a:r>
              <a:rPr lang="en-US" sz="1500" spc="10" dirty="0">
                <a:latin typeface="+mj-lt"/>
              </a:rPr>
              <a:t>any</a:t>
            </a:r>
            <a:r>
              <a:rPr lang="en-US" sz="1500" spc="204" dirty="0">
                <a:latin typeface="+mj-lt"/>
              </a:rPr>
              <a:t> </a:t>
            </a:r>
            <a:r>
              <a:rPr lang="en-US" sz="1500" spc="10" dirty="0">
                <a:latin typeface="+mj-lt"/>
              </a:rPr>
              <a:t>use</a:t>
            </a:r>
            <a:r>
              <a:rPr lang="en-US" sz="1500" spc="204" dirty="0">
                <a:latin typeface="+mj-lt"/>
              </a:rPr>
              <a:t> </a:t>
            </a:r>
            <a:r>
              <a:rPr lang="en-US" sz="1500" spc="10" dirty="0">
                <a:latin typeface="+mj-lt"/>
              </a:rPr>
              <a:t>which</a:t>
            </a:r>
            <a:r>
              <a:rPr lang="en-US" sz="1500" spc="204" dirty="0">
                <a:latin typeface="+mj-lt"/>
              </a:rPr>
              <a:t> </a:t>
            </a:r>
            <a:r>
              <a:rPr lang="en-US" sz="1500" spc="10" dirty="0">
                <a:latin typeface="+mj-lt"/>
              </a:rPr>
              <a:t>may</a:t>
            </a:r>
            <a:r>
              <a:rPr lang="en-US" sz="1500" spc="204" dirty="0">
                <a:latin typeface="+mj-lt"/>
              </a:rPr>
              <a:t> </a:t>
            </a:r>
            <a:r>
              <a:rPr lang="en-US" sz="1500" spc="10" dirty="0">
                <a:latin typeface="+mj-lt"/>
              </a:rPr>
              <a:t>be</a:t>
            </a:r>
            <a:r>
              <a:rPr lang="en-US" sz="1500" spc="210" dirty="0">
                <a:latin typeface="+mj-lt"/>
              </a:rPr>
              <a:t> </a:t>
            </a:r>
            <a:r>
              <a:rPr lang="en-US" sz="1500" spc="10" dirty="0">
                <a:latin typeface="+mj-lt"/>
              </a:rPr>
              <a:t>made</a:t>
            </a:r>
            <a:r>
              <a:rPr lang="en-US" sz="1500" spc="204" dirty="0">
                <a:latin typeface="+mj-lt"/>
              </a:rPr>
              <a:t> </a:t>
            </a:r>
            <a:r>
              <a:rPr lang="en-US" sz="1500" spc="5" dirty="0">
                <a:latin typeface="+mj-lt"/>
              </a:rPr>
              <a:t>of</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information</a:t>
            </a:r>
            <a:r>
              <a:rPr lang="en-US" sz="1500" spc="204" dirty="0">
                <a:latin typeface="+mj-lt"/>
              </a:rPr>
              <a:t> </a:t>
            </a:r>
            <a:r>
              <a:rPr lang="en-US" sz="1500" spc="10" dirty="0">
                <a:latin typeface="+mj-lt"/>
              </a:rPr>
              <a:t>contained </a:t>
            </a:r>
            <a:r>
              <a:rPr lang="en-US" sz="1500" spc="-360" dirty="0">
                <a:latin typeface="+mj-lt"/>
              </a:rPr>
              <a:t> </a:t>
            </a:r>
            <a:r>
              <a:rPr lang="en-US" sz="1500" spc="5" dirty="0">
                <a:latin typeface="+mj-lt"/>
              </a:rPr>
              <a:t>therein."</a:t>
            </a: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5274397-0CC2-4713-984E-865578FB27AF}"/>
              </a:ext>
            </a:extLst>
          </p:cNvPr>
          <p:cNvSpPr txBox="1"/>
          <p:nvPr/>
        </p:nvSpPr>
        <p:spPr>
          <a:xfrm>
            <a:off x="3238500" y="5448300"/>
            <a:ext cx="11811000" cy="2333972"/>
          </a:xfrm>
          <a:prstGeom prst="rect">
            <a:avLst/>
          </a:prstGeom>
          <a:noFill/>
        </p:spPr>
        <p:txBody>
          <a:bodyPr wrap="square">
            <a:spAutoFit/>
          </a:bodyPr>
          <a:lstStyle/>
          <a:p>
            <a:pPr marL="12700" algn="ctr">
              <a:lnSpc>
                <a:spcPct val="100000"/>
              </a:lnSpc>
              <a:spcBef>
                <a:spcPts val="100"/>
              </a:spcBef>
            </a:pPr>
            <a:r>
              <a:rPr lang="it-IT" sz="4800" b="1" spc="-65">
                <a:latin typeface="Calibri" panose="020F0502020204030204" pitchFamily="34" charset="0"/>
                <a:ea typeface="Microsoft Sans Serif" panose="020B0604020202020204" pitchFamily="34" charset="0"/>
                <a:cs typeface="Calibri" panose="020F0502020204030204" pitchFamily="34" charset="0"/>
              </a:rPr>
              <a:t>Prodotti di risparmio: depositi
</a:t>
            </a:r>
            <a:endParaRPr lang="it-IT" sz="4400" b="1" spc="-65">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2700" algn="ctr">
              <a:lnSpc>
                <a:spcPct val="100000"/>
              </a:lnSpc>
              <a:spcBef>
                <a:spcPts val="100"/>
              </a:spcBef>
            </a:pPr>
            <a:r>
              <a:rPr lang="it-IT" sz="4800" b="1" spc="-65">
                <a:ea typeface="Microsoft Sans Serif" panose="020B0604020202020204" pitchFamily="34" charset="0"/>
                <a:cs typeface="Microsoft Sans Serif" panose="020B0604020202020204" pitchFamily="34" charset="0"/>
              </a:rPr>
              <a:t>Partner: Università di Malaga</a:t>
            </a:r>
          </a:p>
        </p:txBody>
      </p:sp>
    </p:spTree>
    <p:extLst>
      <p:ext uri="{BB962C8B-B14F-4D97-AF65-F5344CB8AC3E}">
        <p14:creationId xmlns:p14="http://schemas.microsoft.com/office/powerpoint/2010/main" val="2666135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811000" cy="1446550"/>
          </a:xfrm>
          <a:prstGeom prst="rect">
            <a:avLst/>
          </a:prstGeom>
          <a:noFill/>
        </p:spPr>
        <p:txBody>
          <a:bodyPr wrap="square" rtlCol="0">
            <a:spAutoFit/>
          </a:bodyPr>
          <a:lstStyle/>
          <a:p>
            <a:r>
              <a:rPr lang="it-IT" sz="4400" b="1">
                <a:latin typeface="Calibri" panose="020F0502020204030204" pitchFamily="34" charset="0"/>
                <a:ea typeface="Microsoft Sans Serif" panose="020B0604020202020204" pitchFamily="34" charset="0"/>
                <a:cs typeface="Calibri" panose="020F0502020204030204" pitchFamily="34" charset="0"/>
              </a:rPr>
              <a:t>3.</a:t>
            </a:r>
            <a:r>
              <a:rPr lang="it-IT"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Quali commissioni vengono addebitate per la fornitura di servizi?</a:t>
            </a:r>
            <a:endParaRPr lang="it-IT" sz="4400" b="1">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638300" y="3162300"/>
            <a:ext cx="8877300" cy="4832092"/>
          </a:xfrm>
          <a:prstGeom prst="rect">
            <a:avLst/>
          </a:prstGeom>
          <a:noFill/>
        </p:spPr>
        <p:txBody>
          <a:bodyPr wrap="square" rtlCol="0">
            <a:spAutoFit/>
          </a:bodyPr>
          <a:lstStyle/>
          <a:p>
            <a:pPr marL="342900" lvl="0" indent="-342900" algn="just" fontAlgn="ctr">
              <a:buFont typeface="Calibri" panose="020F0502020204030204" pitchFamily="34" charset="0"/>
              <a:buChar char="-"/>
            </a:pPr>
            <a:r>
              <a:rPr lang="it-IT" sz="2800" b="1">
                <a:ea typeface="Microsoft Sans Serif" panose="020B0604020202020204" pitchFamily="34" charset="0"/>
              </a:rPr>
              <a:t>Commissione di scoperto</a:t>
            </a:r>
            <a:r>
              <a:rPr lang="it-IT" sz="2800">
                <a:ea typeface="Microsoft Sans Serif" panose="020B0604020202020204" pitchFamily="34" charset="0"/>
              </a:rPr>
              <a:t>: una commissione addebitata dalla banca per consentire l’addebito sul tuo conto bancario se non hai un saldo sufficiente
</a:t>
            </a:r>
            <a:r>
              <a:rPr lang="it-IT" sz="2800" b="1">
                <a:ea typeface="Microsoft Sans Serif" panose="020B0604020202020204" pitchFamily="34" charset="0"/>
              </a:rPr>
              <a:t>Commissione per gli ordini di trasferimento</a:t>
            </a:r>
            <a:r>
              <a:rPr lang="it-IT" sz="2800">
                <a:ea typeface="Microsoft Sans Serif" panose="020B0604020202020204" pitchFamily="34" charset="0"/>
              </a:rPr>
              <a:t>: la banca può addebitare una commissione per questo servizio, che di solito è una percentuale dell’importo del trasferimento, con un minimo per operazione
</a:t>
            </a:r>
            <a:r>
              <a:rPr lang="it-IT" sz="2800" b="1">
                <a:ea typeface="Microsoft Sans Serif" panose="020B0604020202020204" pitchFamily="34" charset="0"/>
              </a:rPr>
              <a:t>Commissione per il prelievo di contanti da un’ATM</a:t>
            </a:r>
            <a:r>
              <a:rPr lang="it-IT" sz="2800">
                <a:ea typeface="Microsoft Sans Serif" panose="020B0604020202020204" pitchFamily="34" charset="0"/>
              </a:rPr>
              <a:t>: ti verrà addebitata una commissione se prelevi contanti da qualsiasi ATM che non appartiene alla banca o alla stessa rete della banca</a:t>
            </a:r>
            <a:endParaRPr lang="it-IT" sz="2800">
              <a:latin typeface="Calibri" panose="020F0502020204030204" pitchFamily="34" charset="0"/>
            </a:endParaRPr>
          </a:p>
        </p:txBody>
      </p:sp>
      <p:pic>
        <p:nvPicPr>
          <p:cNvPr id="5" name="Imagen 4" descr="Interfaz de usuario gráfica&#10;&#10;Descripción generada automáticamente">
            <a:extLst>
              <a:ext uri="{FF2B5EF4-FFF2-40B4-BE49-F238E27FC236}">
                <a16:creationId xmlns:a16="http://schemas.microsoft.com/office/drawing/2014/main" id="{3EA58700-16F2-2181-9469-C1E02BEC95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1400" y="3390900"/>
            <a:ext cx="5715000" cy="4290715"/>
          </a:xfrm>
          <a:prstGeom prst="rect">
            <a:avLst/>
          </a:prstGeom>
        </p:spPr>
      </p:pic>
    </p:spTree>
    <p:extLst>
      <p:ext uri="{BB962C8B-B14F-4D97-AF65-F5344CB8AC3E}">
        <p14:creationId xmlns:p14="http://schemas.microsoft.com/office/powerpoint/2010/main" val="1682520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125200" cy="1446550"/>
          </a:xfrm>
          <a:prstGeom prst="rect">
            <a:avLst/>
          </a:prstGeom>
          <a:noFill/>
        </p:spPr>
        <p:txBody>
          <a:bodyPr wrap="square" rtlCol="0">
            <a:spAutoFit/>
          </a:bodyPr>
          <a:lstStyle/>
          <a:p>
            <a:r>
              <a:rPr lang="it-IT" sz="4400" b="1">
                <a:latin typeface="Calibri" panose="020F0502020204030204" pitchFamily="34" charset="0"/>
                <a:ea typeface="Microsoft Sans Serif" panose="020B0604020202020204" pitchFamily="34" charset="0"/>
                <a:cs typeface="Calibri" panose="020F0502020204030204" pitchFamily="34" charset="0"/>
              </a:rPr>
              <a:t>4.</a:t>
            </a:r>
            <a:r>
              <a:rPr lang="it-IT"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Cosa considerare prima di sottoscrivere un deposito a tempo determinato</a:t>
            </a:r>
            <a:endParaRPr lang="it-IT" sz="4400" b="1">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600200" y="3183434"/>
            <a:ext cx="8686800" cy="5693866"/>
          </a:xfrm>
          <a:prstGeom prst="rect">
            <a:avLst/>
          </a:prstGeom>
          <a:noFill/>
        </p:spPr>
        <p:txBody>
          <a:bodyPr wrap="square" rtlCol="0">
            <a:spAutoFit/>
          </a:bodyPr>
          <a:lstStyle/>
          <a:p>
            <a:pPr fontAlgn="base"/>
            <a:r>
              <a:rPr lang="it-IT" sz="2800">
                <a:ea typeface="Microsoft Sans Serif" panose="020B0604020202020204" pitchFamily="34" charset="0"/>
              </a:rPr>
              <a:t>Al momento di decidere su un deposito a tempo determinato, è necessario tenere conto dei seguenti aspetti:
</a:t>
            </a:r>
            <a:endParaRPr lang="it-IT" sz="2800">
              <a:effectLst/>
              <a:ea typeface="Microsoft Sans Serif" panose="020B0604020202020204" pitchFamily="34" charset="0"/>
            </a:endParaRPr>
          </a:p>
          <a:p>
            <a:pPr algn="just"/>
            <a:r>
              <a:rPr lang="it-IT" sz="2800" u="sng">
                <a:ea typeface="Microsoft Sans Serif" panose="020B0604020202020204" pitchFamily="34" charset="0"/>
              </a:rPr>
              <a:t>Termine:</a:t>
            </a:r>
            <a:r>
              <a:rPr lang="it-IT" sz="2800">
                <a:ea typeface="Microsoft Sans Serif" panose="020B0604020202020204" pitchFamily="34" charset="0"/>
              </a:rPr>
              <a:t> Questo è il periodo durante il quale il cliente si impegna a lasciare il suo denaro depositato presso l’istituto. Più lungo è il termine, maggiore è il rendimento, sebbene si assuma anche il rischio di un aumento dei tassi di interesse, da cui il cliente non potrebbe beneficiare di avere i suoi fondi bloccati a un tasso fisso. D’altra parte, tuttavia, in caso di calo dei tassi di interesse, il cliente ha la certezza di ricevere il tasso di interesse concordato per la durata del deposito.</a:t>
            </a:r>
            <a:endParaRPr lang="it-IT" sz="2800">
              <a:latin typeface="Calibri" panose="020F0502020204030204" pitchFamily="34" charset="0"/>
              <a:ea typeface="Times New Roman" panose="02020603050405020304" pitchFamily="18" charset="0"/>
            </a:endParaRPr>
          </a:p>
        </p:txBody>
      </p:sp>
      <p:pic>
        <p:nvPicPr>
          <p:cNvPr id="5" name="Imagen 4" descr="Imagen que contiene Diagrama&#10;&#10;Descripción generada automáticamente">
            <a:extLst>
              <a:ext uri="{FF2B5EF4-FFF2-40B4-BE49-F238E27FC236}">
                <a16:creationId xmlns:a16="http://schemas.microsoft.com/office/drawing/2014/main" id="{1CACC65D-45F2-FEC2-C4B7-923FAF7548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6948" y="3695700"/>
            <a:ext cx="5410974" cy="4163913"/>
          </a:xfrm>
          <a:prstGeom prst="rect">
            <a:avLst/>
          </a:prstGeom>
        </p:spPr>
      </p:pic>
    </p:spTree>
    <p:extLst>
      <p:ext uri="{BB962C8B-B14F-4D97-AF65-F5344CB8AC3E}">
        <p14:creationId xmlns:p14="http://schemas.microsoft.com/office/powerpoint/2010/main" val="3713606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125200" cy="1446550"/>
          </a:xfrm>
          <a:prstGeom prst="rect">
            <a:avLst/>
          </a:prstGeom>
          <a:noFill/>
        </p:spPr>
        <p:txBody>
          <a:bodyPr wrap="square" rtlCol="0">
            <a:spAutoFit/>
          </a:bodyPr>
          <a:lstStyle/>
          <a:p>
            <a:r>
              <a:rPr lang="it-IT" sz="4400" b="1">
                <a:latin typeface="Calibri" panose="020F0502020204030204" pitchFamily="34" charset="0"/>
                <a:ea typeface="Microsoft Sans Serif" panose="020B0604020202020204" pitchFamily="34" charset="0"/>
                <a:cs typeface="Calibri" panose="020F0502020204030204" pitchFamily="34" charset="0"/>
              </a:rPr>
              <a:t>4.</a:t>
            </a:r>
            <a:r>
              <a:rPr lang="it-IT"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Cosa considerare prima di sottoscrivere un deposito a tempo determinato</a:t>
            </a:r>
            <a:endParaRPr lang="it-IT" sz="4400" b="1">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600200" y="3180695"/>
            <a:ext cx="8229600" cy="4401205"/>
          </a:xfrm>
          <a:prstGeom prst="rect">
            <a:avLst/>
          </a:prstGeom>
          <a:noFill/>
        </p:spPr>
        <p:txBody>
          <a:bodyPr wrap="square" rtlCol="0">
            <a:spAutoFit/>
          </a:bodyPr>
          <a:lstStyle/>
          <a:p>
            <a:pPr algn="just"/>
            <a:r>
              <a:rPr lang="it-IT" sz="2800" u="sng" dirty="0">
                <a:effectLst/>
                <a:ea typeface="Microsoft Sans Serif" panose="020B0604020202020204" pitchFamily="34" charset="0"/>
              </a:rPr>
              <a:t>Profittabilità:</a:t>
            </a:r>
            <a:r>
              <a:rPr lang="it-IT" sz="2800" dirty="0">
                <a:ea typeface="Microsoft Sans Serif" panose="020B0604020202020204" pitchFamily="34" charset="0"/>
              </a:rPr>
              <a:t> Maggiore è la redditività, maggiore è il beneficio economico. Normalmente il tasso di interesse è fisso, cioè rimane invariato per tutto il periodo contrattuale, ma è anche possibile che il tasso di interesse applicato possa variare a seconda dell’evoluzione di un indice preso come riferimento, come, ad esempio, l’Euribor o un indice borsistico. Gli interessi maturati su questo investimento saranno accreditati sul conto per l’importo netto, vale a dire dopo la deduzione delle ritenute fiscali.</a:t>
            </a:r>
            <a:endParaRPr lang="it-IT" sz="2800" dirty="0">
              <a:latin typeface="Calibri" panose="020F0502020204030204" pitchFamily="34" charset="0"/>
              <a:ea typeface="Times New Roman" panose="02020603050405020304" pitchFamily="18" charset="0"/>
            </a:endParaRPr>
          </a:p>
        </p:txBody>
      </p:sp>
      <p:pic>
        <p:nvPicPr>
          <p:cNvPr id="5" name="Imagen 4" descr="Logotipo&#10;&#10;Descripción generada automáticamente">
            <a:extLst>
              <a:ext uri="{FF2B5EF4-FFF2-40B4-BE49-F238E27FC236}">
                <a16:creationId xmlns:a16="http://schemas.microsoft.com/office/drawing/2014/main" id="{EBFB6E64-9A5C-91B0-C66D-55AFEA1060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11000" y="3180695"/>
            <a:ext cx="4572000" cy="4572000"/>
          </a:xfrm>
          <a:prstGeom prst="rect">
            <a:avLst/>
          </a:prstGeom>
        </p:spPr>
      </p:pic>
    </p:spTree>
    <p:extLst>
      <p:ext uri="{BB962C8B-B14F-4D97-AF65-F5344CB8AC3E}">
        <p14:creationId xmlns:p14="http://schemas.microsoft.com/office/powerpoint/2010/main" val="624011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lego, juguete&#10;&#10;Descripción generada automáticamente">
            <a:extLst>
              <a:ext uri="{FF2B5EF4-FFF2-40B4-BE49-F238E27FC236}">
                <a16:creationId xmlns:a16="http://schemas.microsoft.com/office/drawing/2014/main" id="{7360205A-0E2B-33AD-9AF1-A8B9F0432F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58600" y="2400300"/>
            <a:ext cx="5829300" cy="5829300"/>
          </a:xfrm>
          <a:prstGeom prst="rect">
            <a:avLst/>
          </a:prstGeom>
        </p:spPr>
      </p:pic>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125200" cy="1446550"/>
          </a:xfrm>
          <a:prstGeom prst="rect">
            <a:avLst/>
          </a:prstGeom>
          <a:noFill/>
        </p:spPr>
        <p:txBody>
          <a:bodyPr wrap="square" rtlCol="0">
            <a:spAutoFit/>
          </a:bodyPr>
          <a:lstStyle/>
          <a:p>
            <a:r>
              <a:rPr lang="it-IT" sz="4400" b="1">
                <a:latin typeface="Calibri" panose="020F0502020204030204" pitchFamily="34" charset="0"/>
                <a:ea typeface="Microsoft Sans Serif" panose="020B0604020202020204" pitchFamily="34" charset="0"/>
                <a:cs typeface="Calibri" panose="020F0502020204030204" pitchFamily="34" charset="0"/>
              </a:rPr>
              <a:t>4.</a:t>
            </a:r>
            <a:r>
              <a:rPr lang="it-IT"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Cosa considerare prima di sottoscrivere un deposito a tempo determinato</a:t>
            </a:r>
            <a:endParaRPr lang="it-IT" sz="4400" b="1">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600200" y="3154382"/>
            <a:ext cx="9906000" cy="5693866"/>
          </a:xfrm>
          <a:prstGeom prst="rect">
            <a:avLst/>
          </a:prstGeom>
          <a:noFill/>
        </p:spPr>
        <p:txBody>
          <a:bodyPr wrap="square" rtlCol="0">
            <a:spAutoFit/>
          </a:bodyPr>
          <a:lstStyle/>
          <a:p>
            <a:pPr algn="just"/>
            <a:r>
              <a:rPr lang="it-IT" sz="2800" u="sng" dirty="0">
                <a:ea typeface="Microsoft Sans Serif" panose="020B0604020202020204" pitchFamily="34" charset="0"/>
              </a:rPr>
              <a:t>Frequenza dei pagamenti degli interessi</a:t>
            </a:r>
            <a:r>
              <a:rPr lang="it-IT" sz="2800" dirty="0">
                <a:ea typeface="Microsoft Sans Serif" panose="020B0604020202020204" pitchFamily="34" charset="0"/>
              </a:rPr>
              <a:t>: La frequenza con cui un deposito a tempo determinato matura interessi. I tipi più comuni sono mensili, trimestrali, semestrali, annuali o alla scadenza. La scelta di un tipo o dell’altro dipende dalle preferenze o dalle esigenze del cliente: ad esempio, per integrare un reddito regolare (stipendio o pensione.
Per un dato tasso di interesse, maggiore è la frequenza dei pagamenti degli interessi, maggiore è il rendimento effettivo, che si riflette nel TAEG (Tasso Annuo Effettivo Globale). Al fine di consentire ai risparmiatori di confrontare diverse offerte di deposito in modo omogeneo, gli istituti finanziari sono obbligati a pubblicare il TAEG dei depositi offerti.</a:t>
            </a:r>
            <a:endParaRPr lang="it-IT" sz="2800"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769105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125200" cy="1446550"/>
          </a:xfrm>
          <a:prstGeom prst="rect">
            <a:avLst/>
          </a:prstGeom>
          <a:noFill/>
        </p:spPr>
        <p:txBody>
          <a:bodyPr wrap="square" rtlCol="0">
            <a:spAutoFit/>
          </a:bodyPr>
          <a:lstStyle/>
          <a:p>
            <a:r>
              <a:rPr lang="it-IT" sz="4400" b="1">
                <a:latin typeface="Calibri" panose="020F0502020204030204" pitchFamily="34" charset="0"/>
                <a:ea typeface="Microsoft Sans Serif" panose="020B0604020202020204" pitchFamily="34" charset="0"/>
                <a:cs typeface="Calibri" panose="020F0502020204030204" pitchFamily="34" charset="0"/>
              </a:rPr>
              <a:t>4.</a:t>
            </a:r>
            <a:r>
              <a:rPr lang="it-IT"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Cosa considerare prima di sottoscrivere un deposito a tempo determinato</a:t>
            </a:r>
            <a:endParaRPr lang="it-IT" sz="4400" b="1">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600200" y="3204270"/>
            <a:ext cx="9144000" cy="4832092"/>
          </a:xfrm>
          <a:prstGeom prst="rect">
            <a:avLst/>
          </a:prstGeom>
          <a:noFill/>
        </p:spPr>
        <p:txBody>
          <a:bodyPr wrap="square" rtlCol="0">
            <a:spAutoFit/>
          </a:bodyPr>
          <a:lstStyle/>
          <a:p>
            <a:pPr algn="just"/>
            <a:r>
              <a:rPr lang="it-IT" sz="2800" u="sng">
                <a:ea typeface="Microsoft Sans Serif" panose="020B0604020202020204" pitchFamily="34" charset="0"/>
              </a:rPr>
              <a:t>Liquidità</a:t>
            </a:r>
            <a:r>
              <a:rPr lang="it-IT" sz="2800">
                <a:ea typeface="Microsoft Sans Serif" panose="020B0604020202020204" pitchFamily="34" charset="0"/>
              </a:rPr>
              <a:t>: Per i depositi, è determinaa dalla facilità con cui è possibile recuperare l’investimento effettuato, senza alcuna perdita di capitale o interesse.
</a:t>
            </a:r>
            <a:endParaRPr lang="it-IT" sz="2800">
              <a:effectLst/>
              <a:ea typeface="Microsoft Sans Serif" panose="020B0604020202020204" pitchFamily="34" charset="0"/>
            </a:endParaRPr>
          </a:p>
          <a:p>
            <a:pPr algn="just"/>
            <a:r>
              <a:rPr lang="it-IT" sz="2800">
                <a:ea typeface="Microsoft Sans Serif" panose="020B0604020202020204" pitchFamily="34" charset="0"/>
              </a:rPr>
              <a:t>I depositi tradizionali a tempo determinato garantiscono il 100% dell'investimento effettuato, quindi fai attenzione alla penale o alla commissione di prelievo anticipato.
</a:t>
            </a:r>
            <a:endParaRPr lang="it-IT" sz="2800">
              <a:effectLst/>
              <a:ea typeface="Microsoft Sans Serif" panose="020B0604020202020204" pitchFamily="34" charset="0"/>
            </a:endParaRPr>
          </a:p>
          <a:p>
            <a:r>
              <a:rPr lang="it-IT" sz="2800">
                <a:ea typeface="Microsoft Sans Serif" panose="020B0604020202020204" pitchFamily="34" charset="0"/>
              </a:rPr>
              <a:t>In ogni caso, la penale o la penale addebitata per cancellazione anticipata non può superare l’importo degli interessi maturati sulla caparra fino alla data di cancellazione.</a:t>
            </a:r>
            <a:endParaRPr lang="it-IT" sz="2800">
              <a:effectLst/>
              <a:latin typeface="Calibri" panose="020F0502020204030204" pitchFamily="34" charset="0"/>
              <a:ea typeface="Times New Roman" panose="02020603050405020304" pitchFamily="18" charset="0"/>
            </a:endParaRPr>
          </a:p>
        </p:txBody>
      </p:sp>
      <p:pic>
        <p:nvPicPr>
          <p:cNvPr id="5" name="Imagen 4" descr="Icono&#10;&#10;Descripción generada automáticamente">
            <a:extLst>
              <a:ext uri="{FF2B5EF4-FFF2-40B4-BE49-F238E27FC236}">
                <a16:creationId xmlns:a16="http://schemas.microsoft.com/office/drawing/2014/main" id="{5E2B9C5C-4D86-DB74-1016-18C29BC65B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13265" y="3021498"/>
            <a:ext cx="4991100" cy="4991100"/>
          </a:xfrm>
          <a:prstGeom prst="rect">
            <a:avLst/>
          </a:prstGeom>
        </p:spPr>
      </p:pic>
    </p:spTree>
    <p:extLst>
      <p:ext uri="{BB962C8B-B14F-4D97-AF65-F5344CB8AC3E}">
        <p14:creationId xmlns:p14="http://schemas.microsoft.com/office/powerpoint/2010/main" val="3298985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0FC66701-B7E7-E69C-5058-DDEC6B4E721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147" t="6201" r="4629" b="8257"/>
          <a:stretch/>
        </p:blipFill>
        <p:spPr>
          <a:xfrm>
            <a:off x="5674287" y="2804058"/>
            <a:ext cx="5938994" cy="3753884"/>
          </a:xfrm>
          <a:prstGeom prst="rect">
            <a:avLst/>
          </a:prstGeom>
        </p:spPr>
      </p:pic>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3581400" cy="769441"/>
          </a:xfrm>
          <a:prstGeom prst="rect">
            <a:avLst/>
          </a:prstGeom>
          <a:noFill/>
        </p:spPr>
        <p:txBody>
          <a:bodyPr wrap="square" rtlCol="0">
            <a:spAutoFit/>
          </a:bodyPr>
          <a:lstStyle/>
          <a:p>
            <a:r>
              <a:rPr lang="it-IT" sz="4400" b="1">
                <a:latin typeface="Calibri" panose="020F0502020204030204" pitchFamily="34" charset="0"/>
                <a:ea typeface="Microsoft Sans Serif" panose="020B0604020202020204" pitchFamily="34" charset="0"/>
                <a:cs typeface="Calibri" panose="020F0502020204030204" pitchFamily="34" charset="0"/>
              </a:rPr>
              <a:t>Riassumendo</a:t>
            </a:r>
          </a:p>
        </p:txBody>
      </p:sp>
      <p:sp>
        <p:nvSpPr>
          <p:cNvPr id="4" name="CuadroTexto 3">
            <a:extLst>
              <a:ext uri="{FF2B5EF4-FFF2-40B4-BE49-F238E27FC236}">
                <a16:creationId xmlns:a16="http://schemas.microsoft.com/office/drawing/2014/main" id="{3C357393-DEA7-C6A2-387E-C00C2B8E46C7}"/>
              </a:ext>
            </a:extLst>
          </p:cNvPr>
          <p:cNvSpPr txBox="1"/>
          <p:nvPr/>
        </p:nvSpPr>
        <p:spPr>
          <a:xfrm>
            <a:off x="2214257" y="2705100"/>
            <a:ext cx="3460029" cy="523220"/>
          </a:xfrm>
          <a:prstGeom prst="rect">
            <a:avLst/>
          </a:prstGeom>
          <a:noFill/>
        </p:spPr>
        <p:txBody>
          <a:bodyPr wrap="square">
            <a:spAutoFit/>
          </a:bodyPr>
          <a:lstStyle/>
          <a:p>
            <a:r>
              <a:rPr lang="it-IT" altLang="ko-KR" sz="2800" b="1">
                <a:latin typeface="Calibri" panose="020F0502020204030204" pitchFamily="34" charset="0"/>
                <a:ea typeface="Microsoft Sans Serif" panose="020B0604020202020204" pitchFamily="34" charset="0"/>
                <a:cs typeface="Calibri" panose="020F0502020204030204" pitchFamily="34" charset="0"/>
              </a:rPr>
              <a:t>Deposito in banca</a:t>
            </a:r>
            <a:endParaRPr lang="it-IT" altLang="ko-KR" sz="2800" b="1">
              <a:latin typeface="Calibri" panose="020F0502020204030204" pitchFamily="34" charset="0"/>
              <a:cs typeface="Calibri" panose="020F0502020204030204" pitchFamily="34" charset="0"/>
            </a:endParaRPr>
          </a:p>
        </p:txBody>
      </p:sp>
      <p:sp>
        <p:nvSpPr>
          <p:cNvPr id="5" name="TextBox 10">
            <a:extLst>
              <a:ext uri="{FF2B5EF4-FFF2-40B4-BE49-F238E27FC236}">
                <a16:creationId xmlns:a16="http://schemas.microsoft.com/office/drawing/2014/main" id="{A47394E2-E6F7-9437-A91E-97F92F8C7377}"/>
              </a:ext>
            </a:extLst>
          </p:cNvPr>
          <p:cNvSpPr txBox="1"/>
          <p:nvPr/>
        </p:nvSpPr>
        <p:spPr>
          <a:xfrm>
            <a:off x="2214256" y="3146585"/>
            <a:ext cx="4643744" cy="1815882"/>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r>
              <a:rPr lang="it-IT" sz="2800">
                <a:latin typeface="Calibri" panose="020F0502020204030204" pitchFamily="34" charset="0"/>
                <a:ea typeface="Microsoft Sans Serif" panose="020B0604020202020204" pitchFamily="34" charset="0"/>
              </a:rPr>
              <a:t>Un deposito bancario è come un piccolo prestito che il cliente fa alla banca e per il quale riceve un profitto</a:t>
            </a:r>
            <a:endParaRPr lang="it-IT" altLang="ko-KR" sz="2800">
              <a:latin typeface="Calibri" panose="020F0502020204030204" pitchFamily="34" charset="0"/>
              <a:ea typeface="Microsoft Sans Serif" panose="020B0604020202020204" pitchFamily="34" charset="0"/>
              <a:cs typeface="Calibri" panose="020F0502020204030204" pitchFamily="34" charset="0"/>
            </a:endParaRPr>
          </a:p>
        </p:txBody>
      </p:sp>
      <p:pic>
        <p:nvPicPr>
          <p:cNvPr id="6" name="object 2">
            <a:extLst>
              <a:ext uri="{FF2B5EF4-FFF2-40B4-BE49-F238E27FC236}">
                <a16:creationId xmlns:a16="http://schemas.microsoft.com/office/drawing/2014/main" id="{018F48C9-FC4D-84C8-1331-4B2E7E9EE33D}"/>
              </a:ext>
            </a:extLst>
          </p:cNvPr>
          <p:cNvPicPr/>
          <p:nvPr/>
        </p:nvPicPr>
        <p:blipFill>
          <a:blip r:embed="rId3" cstate="print"/>
          <a:stretch>
            <a:fillRect/>
          </a:stretch>
        </p:blipFill>
        <p:spPr>
          <a:xfrm>
            <a:off x="1437968" y="2931140"/>
            <a:ext cx="638173" cy="1602760"/>
          </a:xfrm>
          <a:prstGeom prst="rect">
            <a:avLst/>
          </a:prstGeom>
        </p:spPr>
      </p:pic>
      <p:sp>
        <p:nvSpPr>
          <p:cNvPr id="7" name="CuadroTexto 6">
            <a:extLst>
              <a:ext uri="{FF2B5EF4-FFF2-40B4-BE49-F238E27FC236}">
                <a16:creationId xmlns:a16="http://schemas.microsoft.com/office/drawing/2014/main" id="{6BD6A5FD-DB86-2F6B-8FD5-EF209CE0FE7F}"/>
              </a:ext>
            </a:extLst>
          </p:cNvPr>
          <p:cNvSpPr txBox="1"/>
          <p:nvPr/>
        </p:nvSpPr>
        <p:spPr>
          <a:xfrm>
            <a:off x="2214256" y="5621977"/>
            <a:ext cx="3321915" cy="523220"/>
          </a:xfrm>
          <a:prstGeom prst="rect">
            <a:avLst/>
          </a:prstGeom>
          <a:noFill/>
        </p:spPr>
        <p:txBody>
          <a:bodyPr wrap="square">
            <a:spAutoFit/>
          </a:bodyPr>
          <a:lstStyle/>
          <a:p>
            <a:r>
              <a:rPr lang="it-IT" altLang="ko-KR" sz="2800" b="1">
                <a:latin typeface="Calibri" panose="020F0502020204030204" pitchFamily="34" charset="0"/>
                <a:ea typeface="Microsoft Sans Serif" panose="020B0604020202020204" pitchFamily="34" charset="0"/>
                <a:cs typeface="Calibri" panose="020F0502020204030204" pitchFamily="34" charset="0"/>
              </a:rPr>
              <a:t>Commissioni</a:t>
            </a:r>
            <a:endParaRPr lang="it-IT" altLang="ko-KR" sz="2800" b="1">
              <a:latin typeface="Calibri" panose="020F0502020204030204" pitchFamily="34" charset="0"/>
              <a:cs typeface="Calibri" panose="020F0502020204030204" pitchFamily="34" charset="0"/>
            </a:endParaRPr>
          </a:p>
        </p:txBody>
      </p:sp>
      <p:sp>
        <p:nvSpPr>
          <p:cNvPr id="8" name="TextBox 10">
            <a:extLst>
              <a:ext uri="{FF2B5EF4-FFF2-40B4-BE49-F238E27FC236}">
                <a16:creationId xmlns:a16="http://schemas.microsoft.com/office/drawing/2014/main" id="{7DCBD73E-08FE-1BD6-E61E-9F8EF73D8484}"/>
              </a:ext>
            </a:extLst>
          </p:cNvPr>
          <p:cNvSpPr txBox="1"/>
          <p:nvPr/>
        </p:nvSpPr>
        <p:spPr>
          <a:xfrm>
            <a:off x="2214256" y="6140570"/>
            <a:ext cx="3581400" cy="224676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it-IT" altLang="ko-KR" sz="2800">
                <a:latin typeface="Calibri" panose="020F0502020204030204" pitchFamily="34" charset="0"/>
                <a:ea typeface="Microsoft Sans Serif" panose="020B0604020202020204" pitchFamily="34" charset="0"/>
                <a:cs typeface="Calibri" panose="020F0502020204030204" pitchFamily="34" charset="0"/>
              </a:rPr>
              <a:t>Manutenzione, amministrazione, per lo scoperto, per ordine di trasferimento, per uso ATM</a:t>
            </a:r>
            <a:endParaRPr lang="it-IT" altLang="ko-KR" sz="2400">
              <a:latin typeface="Microsoft Sans Serif" panose="020B0604020202020204" pitchFamily="34" charset="0"/>
              <a:cs typeface="Microsoft Sans Serif" panose="020B0604020202020204" pitchFamily="34" charset="0"/>
            </a:endParaRPr>
          </a:p>
        </p:txBody>
      </p:sp>
      <p:pic>
        <p:nvPicPr>
          <p:cNvPr id="9" name="object 2">
            <a:extLst>
              <a:ext uri="{FF2B5EF4-FFF2-40B4-BE49-F238E27FC236}">
                <a16:creationId xmlns:a16="http://schemas.microsoft.com/office/drawing/2014/main" id="{FC64ED36-F27D-A4E8-7D60-5AC661C434B4}"/>
              </a:ext>
            </a:extLst>
          </p:cNvPr>
          <p:cNvPicPr/>
          <p:nvPr/>
        </p:nvPicPr>
        <p:blipFill>
          <a:blip r:embed="rId3" cstate="print"/>
          <a:stretch>
            <a:fillRect/>
          </a:stretch>
        </p:blipFill>
        <p:spPr>
          <a:xfrm>
            <a:off x="1437968" y="5621977"/>
            <a:ext cx="638173" cy="1486244"/>
          </a:xfrm>
          <a:prstGeom prst="rect">
            <a:avLst/>
          </a:prstGeom>
        </p:spPr>
      </p:pic>
      <p:sp>
        <p:nvSpPr>
          <p:cNvPr id="10" name="CuadroTexto 9">
            <a:extLst>
              <a:ext uri="{FF2B5EF4-FFF2-40B4-BE49-F238E27FC236}">
                <a16:creationId xmlns:a16="http://schemas.microsoft.com/office/drawing/2014/main" id="{D98EC897-4108-538C-0545-7CD48DF8D55C}"/>
              </a:ext>
            </a:extLst>
          </p:cNvPr>
          <p:cNvSpPr txBox="1"/>
          <p:nvPr/>
        </p:nvSpPr>
        <p:spPr>
          <a:xfrm>
            <a:off x="13106398" y="2705100"/>
            <a:ext cx="4038600" cy="523220"/>
          </a:xfrm>
          <a:prstGeom prst="rect">
            <a:avLst/>
          </a:prstGeom>
          <a:noFill/>
        </p:spPr>
        <p:txBody>
          <a:bodyPr wrap="square">
            <a:spAutoFit/>
          </a:bodyPr>
          <a:lstStyle/>
          <a:p>
            <a:r>
              <a:rPr lang="it-IT" altLang="ko-KR" sz="2800" b="1">
                <a:latin typeface="Calibri" panose="020F0502020204030204" pitchFamily="34" charset="0"/>
                <a:ea typeface="Microsoft Sans Serif" panose="020B0604020202020204" pitchFamily="34" charset="0"/>
                <a:cs typeface="Calibri" panose="020F0502020204030204" pitchFamily="34" charset="0"/>
              </a:rPr>
              <a:t>Tipi di depositi bancari</a:t>
            </a:r>
            <a:endParaRPr lang="it-IT" altLang="ko-KR" sz="2800" b="1">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F1FC14C4-262B-CFC5-F368-E28B96CC6756}"/>
              </a:ext>
            </a:extLst>
          </p:cNvPr>
          <p:cNvSpPr txBox="1"/>
          <p:nvPr/>
        </p:nvSpPr>
        <p:spPr>
          <a:xfrm>
            <a:off x="13106398" y="3226007"/>
            <a:ext cx="4495801" cy="224676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it-IT" altLang="ko-KR" sz="2800">
                <a:latin typeface="Calibri" panose="020F0502020204030204" pitchFamily="34" charset="0"/>
                <a:ea typeface="Microsoft Sans Serif" panose="020B0604020202020204" pitchFamily="34" charset="0"/>
                <a:cs typeface="Calibri" panose="020F0502020204030204" pitchFamily="34" charset="0"/>
              </a:rPr>
              <a:t>Depositi a vista (conti correnti, conti di risparmio) e depositi a termine (depositi a tempo determinato, depositi strutturati)</a:t>
            </a:r>
            <a:endParaRPr lang="it-IT" altLang="ko-KR" sz="2400">
              <a:latin typeface="Microsoft Sans Serif" panose="020B0604020202020204" pitchFamily="34" charset="0"/>
              <a:cs typeface="Microsoft Sans Serif" panose="020B0604020202020204" pitchFamily="34" charset="0"/>
            </a:endParaRPr>
          </a:p>
        </p:txBody>
      </p:sp>
      <p:pic>
        <p:nvPicPr>
          <p:cNvPr id="12" name="object 2">
            <a:extLst>
              <a:ext uri="{FF2B5EF4-FFF2-40B4-BE49-F238E27FC236}">
                <a16:creationId xmlns:a16="http://schemas.microsoft.com/office/drawing/2014/main" id="{F77757EA-8628-B6E1-F7D6-0406F5167F5D}"/>
              </a:ext>
            </a:extLst>
          </p:cNvPr>
          <p:cNvPicPr/>
          <p:nvPr/>
        </p:nvPicPr>
        <p:blipFill>
          <a:blip r:embed="rId3" cstate="print"/>
          <a:stretch>
            <a:fillRect/>
          </a:stretch>
        </p:blipFill>
        <p:spPr>
          <a:xfrm>
            <a:off x="12330111" y="2931140"/>
            <a:ext cx="638173" cy="1639637"/>
          </a:xfrm>
          <a:prstGeom prst="rect">
            <a:avLst/>
          </a:prstGeom>
        </p:spPr>
      </p:pic>
      <p:sp>
        <p:nvSpPr>
          <p:cNvPr id="13" name="CuadroTexto 12">
            <a:extLst>
              <a:ext uri="{FF2B5EF4-FFF2-40B4-BE49-F238E27FC236}">
                <a16:creationId xmlns:a16="http://schemas.microsoft.com/office/drawing/2014/main" id="{88CDCD3A-3651-DA36-A870-BD08006C8C91}"/>
              </a:ext>
            </a:extLst>
          </p:cNvPr>
          <p:cNvSpPr txBox="1"/>
          <p:nvPr/>
        </p:nvSpPr>
        <p:spPr>
          <a:xfrm>
            <a:off x="13106400" y="5621977"/>
            <a:ext cx="5041336" cy="954107"/>
          </a:xfrm>
          <a:prstGeom prst="rect">
            <a:avLst/>
          </a:prstGeom>
          <a:noFill/>
        </p:spPr>
        <p:txBody>
          <a:bodyPr wrap="square">
            <a:spAutoFit/>
          </a:bodyPr>
          <a:lstStyle/>
          <a:p>
            <a:r>
              <a:rPr lang="it-IT" altLang="ko-KR" sz="2800" b="1">
                <a:latin typeface="Calibri" panose="020F0502020204030204" pitchFamily="34" charset="0"/>
                <a:ea typeface="Microsoft Sans Serif" panose="020B0604020202020204" pitchFamily="34" charset="0"/>
                <a:cs typeface="Calibri" panose="020F0502020204030204" pitchFamily="34" charset="0"/>
              </a:rPr>
              <a:t>Depositi a tempo determinato
</a:t>
            </a:r>
            <a:endParaRPr lang="it-IT" altLang="ko-KR" sz="2800" b="1">
              <a:latin typeface="Calibri" panose="020F0502020204030204" pitchFamily="34" charset="0"/>
              <a:cs typeface="Calibri" panose="020F0502020204030204" pitchFamily="34" charset="0"/>
            </a:endParaRPr>
          </a:p>
        </p:txBody>
      </p:sp>
      <p:sp>
        <p:nvSpPr>
          <p:cNvPr id="14" name="TextBox 10">
            <a:extLst>
              <a:ext uri="{FF2B5EF4-FFF2-40B4-BE49-F238E27FC236}">
                <a16:creationId xmlns:a16="http://schemas.microsoft.com/office/drawing/2014/main" id="{BE22D3DF-9016-ADFE-B491-A981D3CF8358}"/>
              </a:ext>
            </a:extLst>
          </p:cNvPr>
          <p:cNvSpPr txBox="1"/>
          <p:nvPr/>
        </p:nvSpPr>
        <p:spPr>
          <a:xfrm>
            <a:off x="13106398" y="6140569"/>
            <a:ext cx="5041336" cy="224676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r>
              <a:rPr lang="it-IT" sz="2800">
                <a:latin typeface="Calibri" panose="020F0502020204030204" pitchFamily="34" charset="0"/>
                <a:ea typeface="Times New Roman" panose="02020603050405020304" pitchFamily="18" charset="0"/>
              </a:rPr>
              <a:t>Quando stipuliamo un deposito a tempo determinato, dobbiamo considerare termine, redditività, liquidità e frequenza dei pagamenti degli interessi</a:t>
            </a:r>
            <a:endParaRPr lang="it-IT" sz="2800">
              <a:effectLst/>
              <a:latin typeface="Calibri" panose="020F0502020204030204" pitchFamily="34" charset="0"/>
              <a:ea typeface="Times New Roman" panose="02020603050405020304" pitchFamily="18" charset="0"/>
            </a:endParaRPr>
          </a:p>
        </p:txBody>
      </p:sp>
      <p:pic>
        <p:nvPicPr>
          <p:cNvPr id="15" name="object 2">
            <a:extLst>
              <a:ext uri="{FF2B5EF4-FFF2-40B4-BE49-F238E27FC236}">
                <a16:creationId xmlns:a16="http://schemas.microsoft.com/office/drawing/2014/main" id="{0DD2F338-E360-3DE7-6475-1B05002A8749}"/>
              </a:ext>
            </a:extLst>
          </p:cNvPr>
          <p:cNvPicPr/>
          <p:nvPr/>
        </p:nvPicPr>
        <p:blipFill>
          <a:blip r:embed="rId3" cstate="print"/>
          <a:stretch>
            <a:fillRect/>
          </a:stretch>
        </p:blipFill>
        <p:spPr>
          <a:xfrm>
            <a:off x="12330111" y="5621977"/>
            <a:ext cx="638173" cy="1486244"/>
          </a:xfrm>
          <a:prstGeom prst="rect">
            <a:avLst/>
          </a:prstGeom>
        </p:spPr>
      </p:pic>
    </p:spTree>
    <p:extLst>
      <p:ext uri="{BB962C8B-B14F-4D97-AF65-F5344CB8AC3E}">
        <p14:creationId xmlns:p14="http://schemas.microsoft.com/office/powerpoint/2010/main" val="2930964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9E94187-2C23-4078-BF40-98553CAA15C3}"/>
              </a:ext>
            </a:extLst>
          </p:cNvPr>
          <p:cNvSpPr txBox="1"/>
          <p:nvPr/>
        </p:nvSpPr>
        <p:spPr>
          <a:xfrm>
            <a:off x="6221361" y="5176684"/>
            <a:ext cx="5410200" cy="1323439"/>
          </a:xfrm>
          <a:prstGeom prst="rect">
            <a:avLst/>
          </a:prstGeom>
          <a:noFill/>
        </p:spPr>
        <p:txBody>
          <a:bodyPr wrap="square">
            <a:spAutoFit/>
          </a:bodyPr>
          <a:lstStyle/>
          <a:p>
            <a:pPr lvl="0" algn="ctr">
              <a:spcBef>
                <a:spcPts val="5"/>
              </a:spcBef>
              <a:tabLst>
                <a:tab pos="1205230" algn="l"/>
                <a:tab pos="1926589" algn="l"/>
                <a:tab pos="2915920" algn="l"/>
                <a:tab pos="3444875" algn="l"/>
                <a:tab pos="4383405" algn="l"/>
                <a:tab pos="6796405" algn="l"/>
              </a:tabLst>
              <a:defRPr/>
            </a:pPr>
            <a:r>
              <a:rPr lang="it-IT" sz="8000" b="1" spc="-114">
                <a:solidFill>
                  <a:srgbClr val="FAC709"/>
                </a:solidFill>
                <a:latin typeface="Calibri" panose="020F0502020204030204" pitchFamily="34" charset="0"/>
                <a:ea typeface="Microsoft Sans Serif" panose="020B0604020202020204" pitchFamily="34" charset="0"/>
                <a:cs typeface="Calibri" panose="020F0502020204030204" pitchFamily="34" charset="0"/>
              </a:rPr>
              <a:t>Grazie!</a:t>
            </a:r>
            <a:endParaRPr kumimoji="0" lang="it-IT" sz="8000" b="1" i="0" u="none" strike="noStrike" kern="1200" cap="none" spc="0" normalizeH="0" baseline="0">
              <a:ln>
                <a:noFill/>
              </a:ln>
              <a:solidFill>
                <a:srgbClr val="FAC709"/>
              </a:solidFill>
              <a:effectLst/>
              <a:uLnTx/>
              <a:uFillTx/>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85FA7D33-1D53-3061-8F07-5067688E3261}"/>
              </a:ext>
            </a:extLst>
          </p:cNvPr>
          <p:cNvSpPr txBox="1"/>
          <p:nvPr/>
        </p:nvSpPr>
        <p:spPr>
          <a:xfrm>
            <a:off x="4343400" y="6853084"/>
            <a:ext cx="9166122" cy="769441"/>
          </a:xfrm>
          <a:prstGeom prst="rect">
            <a:avLst/>
          </a:prstGeom>
          <a:noFill/>
        </p:spPr>
        <p:txBody>
          <a:bodyPr wrap="square">
            <a:spAutoFit/>
          </a:bodyPr>
          <a:lstStyle/>
          <a:p>
            <a:pPr marL="12700" algn="ctr">
              <a:lnSpc>
                <a:spcPct val="100000"/>
              </a:lnSpc>
              <a:spcBef>
                <a:spcPts val="100"/>
              </a:spcBef>
            </a:pPr>
            <a:r>
              <a:rPr lang="it-IT" sz="4400" b="1" spc="-65">
                <a:latin typeface="Calibri" panose="020F0502020204030204" pitchFamily="34" charset="0"/>
                <a:ea typeface="Microsoft Sans Serif" panose="020B0604020202020204" pitchFamily="34" charset="0"/>
                <a:cs typeface="Calibri" panose="020F0502020204030204" pitchFamily="34" charset="0"/>
              </a:rPr>
              <a:t>Partner: Università di Malaga</a:t>
            </a:r>
          </a:p>
        </p:txBody>
      </p:sp>
    </p:spTree>
    <p:extLst>
      <p:ext uri="{BB962C8B-B14F-4D97-AF65-F5344CB8AC3E}">
        <p14:creationId xmlns:p14="http://schemas.microsoft.com/office/powerpoint/2010/main" val="1768335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6C18BE6-D155-4521-8CAA-E6D770234311}"/>
              </a:ext>
            </a:extLst>
          </p:cNvPr>
          <p:cNvSpPr txBox="1"/>
          <p:nvPr/>
        </p:nvSpPr>
        <p:spPr>
          <a:xfrm>
            <a:off x="1524000" y="1503549"/>
            <a:ext cx="9462656" cy="769441"/>
          </a:xfrm>
          <a:prstGeom prst="rect">
            <a:avLst/>
          </a:prstGeom>
          <a:noFill/>
        </p:spPr>
        <p:txBody>
          <a:bodyPr wrap="square" rtlCol="0">
            <a:spAutoFit/>
          </a:bodyPr>
          <a:lstStyle/>
          <a:p>
            <a:r>
              <a:rPr lang="it-IT" sz="4400" b="1">
                <a:latin typeface="Calibri" panose="020F0502020204030204" pitchFamily="34" charset="0"/>
                <a:ea typeface="Microsoft Sans Serif" panose="020B0604020202020204" pitchFamily="34" charset="0"/>
                <a:cs typeface="Calibri" panose="020F0502020204030204" pitchFamily="34" charset="0"/>
              </a:rPr>
              <a:t>Obiettivi &amp; Finalità</a:t>
            </a:r>
          </a:p>
        </p:txBody>
      </p:sp>
      <p:sp>
        <p:nvSpPr>
          <p:cNvPr id="3" name="CuadroTexto 2">
            <a:extLst>
              <a:ext uri="{FF2B5EF4-FFF2-40B4-BE49-F238E27FC236}">
                <a16:creationId xmlns:a16="http://schemas.microsoft.com/office/drawing/2014/main" id="{94806D19-7757-4ABE-BAED-6D5E2D696DDB}"/>
              </a:ext>
            </a:extLst>
          </p:cNvPr>
          <p:cNvSpPr txBox="1"/>
          <p:nvPr/>
        </p:nvSpPr>
        <p:spPr>
          <a:xfrm>
            <a:off x="1524000" y="2262365"/>
            <a:ext cx="10040186" cy="523220"/>
          </a:xfrm>
          <a:prstGeom prst="rect">
            <a:avLst/>
          </a:prstGeom>
          <a:noFill/>
        </p:spPr>
        <p:txBody>
          <a:bodyPr wrap="square" rtlCol="0">
            <a:spAutoFit/>
          </a:bodyPr>
          <a:lstStyle/>
          <a:p>
            <a:pPr algn="just"/>
            <a:r>
              <a:rPr lang="it-IT" sz="2800">
                <a:latin typeface="Calibri" panose="020F0502020204030204" pitchFamily="34" charset="0"/>
                <a:ea typeface="Microsoft Sans Serif" panose="020B0604020202020204" pitchFamily="34" charset="0"/>
                <a:cs typeface="Calibri" panose="020F0502020204030204" pitchFamily="34" charset="0"/>
              </a:rPr>
              <a:t>Alla fine di questo modulo sarai in grado di:</a:t>
            </a:r>
            <a:endParaRPr lang="it-IT" sz="2800">
              <a:effectLst/>
              <a:latin typeface="Calibri" panose="020F0502020204030204" pitchFamily="34" charset="0"/>
              <a:ea typeface="Microsoft Sans Serif" panose="020B0604020202020204" pitchFamily="34" charset="0"/>
              <a:cs typeface="Calibri" panose="020F0502020204030204" pitchFamily="34" charset="0"/>
            </a:endParaRPr>
          </a:p>
        </p:txBody>
      </p:sp>
      <p:pic>
        <p:nvPicPr>
          <p:cNvPr id="6" name="Imagen 5">
            <a:extLst>
              <a:ext uri="{FF2B5EF4-FFF2-40B4-BE49-F238E27FC236}">
                <a16:creationId xmlns:a16="http://schemas.microsoft.com/office/drawing/2014/main" id="{23063823-CA1E-0A50-5BB7-82A235C90E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146" t="9824" r="3271" b="9271"/>
          <a:stretch/>
        </p:blipFill>
        <p:spPr>
          <a:xfrm>
            <a:off x="10668000" y="4639192"/>
            <a:ext cx="7353671" cy="4058318"/>
          </a:xfrm>
          <a:prstGeom prst="rect">
            <a:avLst/>
          </a:prstGeom>
        </p:spPr>
      </p:pic>
      <p:pic>
        <p:nvPicPr>
          <p:cNvPr id="4" name="object 2">
            <a:extLst>
              <a:ext uri="{FF2B5EF4-FFF2-40B4-BE49-F238E27FC236}">
                <a16:creationId xmlns:a16="http://schemas.microsoft.com/office/drawing/2014/main" id="{326F599C-0902-4E54-BAC7-ADAF9B4BDB92}"/>
              </a:ext>
            </a:extLst>
          </p:cNvPr>
          <p:cNvPicPr/>
          <p:nvPr/>
        </p:nvPicPr>
        <p:blipFill rotWithShape="1">
          <a:blip r:embed="rId3" cstate="print"/>
          <a:srcRect b="68891"/>
          <a:stretch/>
        </p:blipFill>
        <p:spPr>
          <a:xfrm>
            <a:off x="1803952" y="3408525"/>
            <a:ext cx="370416" cy="280000"/>
          </a:xfrm>
          <a:prstGeom prst="rect">
            <a:avLst/>
          </a:prstGeom>
        </p:spPr>
      </p:pic>
      <p:pic>
        <p:nvPicPr>
          <p:cNvPr id="5" name="object 2">
            <a:extLst>
              <a:ext uri="{FF2B5EF4-FFF2-40B4-BE49-F238E27FC236}">
                <a16:creationId xmlns:a16="http://schemas.microsoft.com/office/drawing/2014/main" id="{A503E805-FB64-49DE-8A03-1F50600ABF7A}"/>
              </a:ext>
            </a:extLst>
          </p:cNvPr>
          <p:cNvPicPr/>
          <p:nvPr/>
        </p:nvPicPr>
        <p:blipFill rotWithShape="1">
          <a:blip r:embed="rId3" cstate="print"/>
          <a:srcRect t="63119" r="-2857" b="2657"/>
          <a:stretch/>
        </p:blipFill>
        <p:spPr>
          <a:xfrm>
            <a:off x="1808152" y="6116691"/>
            <a:ext cx="381000" cy="326225"/>
          </a:xfrm>
          <a:prstGeom prst="rect">
            <a:avLst/>
          </a:prstGeom>
        </p:spPr>
      </p:pic>
      <p:grpSp>
        <p:nvGrpSpPr>
          <p:cNvPr id="7" name="Grupo 6">
            <a:extLst>
              <a:ext uri="{FF2B5EF4-FFF2-40B4-BE49-F238E27FC236}">
                <a16:creationId xmlns:a16="http://schemas.microsoft.com/office/drawing/2014/main" id="{6AD18D4C-B589-44B7-8EFF-3DEBF5C41E8D}"/>
              </a:ext>
            </a:extLst>
          </p:cNvPr>
          <p:cNvGrpSpPr/>
          <p:nvPr/>
        </p:nvGrpSpPr>
        <p:grpSpPr>
          <a:xfrm>
            <a:off x="1803952" y="4746969"/>
            <a:ext cx="389419" cy="357695"/>
            <a:chOff x="10576646" y="4322694"/>
            <a:chExt cx="700954" cy="668406"/>
          </a:xfrm>
        </p:grpSpPr>
        <p:pic>
          <p:nvPicPr>
            <p:cNvPr id="23" name="object 2">
              <a:extLst>
                <a:ext uri="{FF2B5EF4-FFF2-40B4-BE49-F238E27FC236}">
                  <a16:creationId xmlns:a16="http://schemas.microsoft.com/office/drawing/2014/main" id="{0EDA923F-8D2D-4611-BB52-E35C95A8EC02}"/>
                </a:ext>
              </a:extLst>
            </p:cNvPr>
            <p:cNvPicPr/>
            <p:nvPr/>
          </p:nvPicPr>
          <p:blipFill rotWithShape="1">
            <a:blip r:embed="rId3" cstate="print"/>
            <a:srcRect l="-2272" t="29946" r="-2859" b="35829"/>
            <a:stretch/>
          </p:blipFill>
          <p:spPr>
            <a:xfrm>
              <a:off x="10576646" y="4381500"/>
              <a:ext cx="700954" cy="609600"/>
            </a:xfrm>
            <a:prstGeom prst="rect">
              <a:avLst/>
            </a:prstGeom>
          </p:spPr>
        </p:pic>
        <p:sp>
          <p:nvSpPr>
            <p:cNvPr id="32" name="Rectángulo 31">
              <a:extLst>
                <a:ext uri="{FF2B5EF4-FFF2-40B4-BE49-F238E27FC236}">
                  <a16:creationId xmlns:a16="http://schemas.microsoft.com/office/drawing/2014/main" id="{180C6FA9-8737-480A-B58C-831393525641}"/>
                </a:ext>
              </a:extLst>
            </p:cNvPr>
            <p:cNvSpPr/>
            <p:nvPr/>
          </p:nvSpPr>
          <p:spPr>
            <a:xfrm>
              <a:off x="10820400" y="4322694"/>
              <a:ext cx="228600" cy="71735"/>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a:solidFill>
                  <a:schemeClr val="tx1"/>
                </a:solidFill>
              </a:endParaRPr>
            </a:p>
          </p:txBody>
        </p:sp>
      </p:grpSp>
      <p:sp>
        <p:nvSpPr>
          <p:cNvPr id="8" name="TextBox 8">
            <a:extLst>
              <a:ext uri="{FF2B5EF4-FFF2-40B4-BE49-F238E27FC236}">
                <a16:creationId xmlns:a16="http://schemas.microsoft.com/office/drawing/2014/main" id="{18538967-CA04-70D1-9C5C-75434C8C7BC3}"/>
              </a:ext>
            </a:extLst>
          </p:cNvPr>
          <p:cNvSpPr txBox="1"/>
          <p:nvPr/>
        </p:nvSpPr>
        <p:spPr>
          <a:xfrm>
            <a:off x="2687320" y="3264538"/>
            <a:ext cx="8077199" cy="954107"/>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ltLang="ko-KR" sz="2800" b="1">
                <a:latin typeface="Calibri" panose="020F0502020204030204" pitchFamily="34" charset="0"/>
                <a:ea typeface="Microsoft Sans Serif" panose="020B0604020202020204" pitchFamily="34" charset="0"/>
                <a:cs typeface="Calibri" panose="020F0502020204030204" pitchFamily="34" charset="0"/>
              </a:rPr>
              <a:t>Conoscere il funzionamento di base di un deposito bancario e di un conto</a:t>
            </a:r>
            <a:endParaRPr lang="it-IT" altLang="ko-KR" sz="2800" b="1">
              <a:latin typeface="Calibri" panose="020F0502020204030204" pitchFamily="34" charset="0"/>
              <a:cs typeface="Calibri" panose="020F0502020204030204" pitchFamily="34" charset="0"/>
            </a:endParaRPr>
          </a:p>
        </p:txBody>
      </p:sp>
      <p:sp>
        <p:nvSpPr>
          <p:cNvPr id="16" name="TextBox 8">
            <a:extLst>
              <a:ext uri="{FF2B5EF4-FFF2-40B4-BE49-F238E27FC236}">
                <a16:creationId xmlns:a16="http://schemas.microsoft.com/office/drawing/2014/main" id="{C36C1177-DB5A-C233-5BDB-C26E2B34FEA0}"/>
              </a:ext>
            </a:extLst>
          </p:cNvPr>
          <p:cNvSpPr txBox="1"/>
          <p:nvPr/>
        </p:nvSpPr>
        <p:spPr>
          <a:xfrm>
            <a:off x="2667000" y="4631062"/>
            <a:ext cx="9448800" cy="954107"/>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ltLang="ko-KR" sz="2800" b="1">
                <a:latin typeface="Calibri" panose="020F0502020204030204" pitchFamily="34" charset="0"/>
                <a:ea typeface="Microsoft Sans Serif" panose="020B0604020202020204" pitchFamily="34" charset="0"/>
                <a:cs typeface="Calibri" panose="020F0502020204030204" pitchFamily="34" charset="0"/>
              </a:rPr>
              <a:t>Sapere come differenziare quale tipo di deposito o conto è più adatto alla situazione finanziaria e personale di ogni persona</a:t>
            </a:r>
            <a:endParaRPr lang="it-IT" altLang="ko-KR" sz="2800" b="1">
              <a:latin typeface="Calibri" panose="020F0502020204030204" pitchFamily="34" charset="0"/>
              <a:cs typeface="Calibri" panose="020F0502020204030204" pitchFamily="34" charset="0"/>
            </a:endParaRPr>
          </a:p>
        </p:txBody>
      </p:sp>
      <p:sp>
        <p:nvSpPr>
          <p:cNvPr id="33" name="TextBox 8">
            <a:extLst>
              <a:ext uri="{FF2B5EF4-FFF2-40B4-BE49-F238E27FC236}">
                <a16:creationId xmlns:a16="http://schemas.microsoft.com/office/drawing/2014/main" id="{98E298AB-B041-3D3D-EFD7-49591702A1FE}"/>
              </a:ext>
            </a:extLst>
          </p:cNvPr>
          <p:cNvSpPr txBox="1"/>
          <p:nvPr/>
        </p:nvSpPr>
        <p:spPr>
          <a:xfrm>
            <a:off x="2674068" y="6018193"/>
            <a:ext cx="9060732" cy="954107"/>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ltLang="ko-KR" sz="2800" b="1">
                <a:latin typeface="Calibri" panose="020F0502020204030204" pitchFamily="34" charset="0"/>
                <a:ea typeface="Microsoft Sans Serif" panose="020B0604020202020204" pitchFamily="34" charset="0"/>
                <a:cs typeface="Calibri" panose="020F0502020204030204" pitchFamily="34" charset="0"/>
              </a:rPr>
              <a:t>Interpretare e confrontare diverse offerte di deposito o conto in termini di rendimento, liquidità e durata</a:t>
            </a:r>
            <a:endParaRPr lang="it-IT" altLang="ko-KR" sz="2800" b="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1092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6C18BE6-D155-4521-8CAA-E6D770234311}"/>
              </a:ext>
            </a:extLst>
          </p:cNvPr>
          <p:cNvSpPr txBox="1"/>
          <p:nvPr/>
        </p:nvSpPr>
        <p:spPr>
          <a:xfrm>
            <a:off x="1532831" y="1145359"/>
            <a:ext cx="9462656" cy="769441"/>
          </a:xfrm>
          <a:prstGeom prst="rect">
            <a:avLst/>
          </a:prstGeom>
          <a:noFill/>
        </p:spPr>
        <p:txBody>
          <a:bodyPr wrap="square" rtlCol="0">
            <a:spAutoFit/>
          </a:bodyPr>
          <a:lstStyle/>
          <a:p>
            <a:r>
              <a:rPr lang="it-IT" sz="4400" b="1">
                <a:latin typeface="Calibri" panose="020F0502020204030204" pitchFamily="34" charset="0"/>
                <a:ea typeface="Microsoft Sans Serif" panose="020B0604020202020204" pitchFamily="34" charset="0"/>
                <a:cs typeface="Calibri" panose="020F0502020204030204" pitchFamily="34" charset="0"/>
              </a:rPr>
              <a:t>Indice</a:t>
            </a:r>
          </a:p>
        </p:txBody>
      </p:sp>
      <p:pic>
        <p:nvPicPr>
          <p:cNvPr id="37" name="Imagen 36">
            <a:extLst>
              <a:ext uri="{FF2B5EF4-FFF2-40B4-BE49-F238E27FC236}">
                <a16:creationId xmlns:a16="http://schemas.microsoft.com/office/drawing/2014/main" id="{60C826FD-FEDF-7F76-8457-C265509D80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5487" y="4230876"/>
            <a:ext cx="6749722" cy="4499814"/>
          </a:xfrm>
          <a:prstGeom prst="rect">
            <a:avLst/>
          </a:prstGeom>
        </p:spPr>
      </p:pic>
      <p:pic>
        <p:nvPicPr>
          <p:cNvPr id="3" name="object 2">
            <a:extLst>
              <a:ext uri="{FF2B5EF4-FFF2-40B4-BE49-F238E27FC236}">
                <a16:creationId xmlns:a16="http://schemas.microsoft.com/office/drawing/2014/main" id="{326F599C-0902-4E54-BAC7-ADAF9B4BDB92}"/>
              </a:ext>
            </a:extLst>
          </p:cNvPr>
          <p:cNvPicPr/>
          <p:nvPr/>
        </p:nvPicPr>
        <p:blipFill rotWithShape="1">
          <a:blip r:embed="rId3" cstate="print"/>
          <a:srcRect b="68891"/>
          <a:stretch/>
        </p:blipFill>
        <p:spPr>
          <a:xfrm>
            <a:off x="1425246" y="3091576"/>
            <a:ext cx="370416" cy="280000"/>
          </a:xfrm>
          <a:prstGeom prst="rect">
            <a:avLst/>
          </a:prstGeom>
        </p:spPr>
      </p:pic>
      <p:pic>
        <p:nvPicPr>
          <p:cNvPr id="4" name="object 2">
            <a:extLst>
              <a:ext uri="{FF2B5EF4-FFF2-40B4-BE49-F238E27FC236}">
                <a16:creationId xmlns:a16="http://schemas.microsoft.com/office/drawing/2014/main" id="{A503E805-FB64-49DE-8A03-1F50600ABF7A}"/>
              </a:ext>
            </a:extLst>
          </p:cNvPr>
          <p:cNvPicPr/>
          <p:nvPr/>
        </p:nvPicPr>
        <p:blipFill rotWithShape="1">
          <a:blip r:embed="rId3" cstate="print"/>
          <a:srcRect t="63119" r="-2857" b="2657"/>
          <a:stretch/>
        </p:blipFill>
        <p:spPr>
          <a:xfrm>
            <a:off x="1404497" y="5045875"/>
            <a:ext cx="381000" cy="326225"/>
          </a:xfrm>
          <a:prstGeom prst="rect">
            <a:avLst/>
          </a:prstGeom>
        </p:spPr>
      </p:pic>
      <p:grpSp>
        <p:nvGrpSpPr>
          <p:cNvPr id="5" name="Grupo 4">
            <a:extLst>
              <a:ext uri="{FF2B5EF4-FFF2-40B4-BE49-F238E27FC236}">
                <a16:creationId xmlns:a16="http://schemas.microsoft.com/office/drawing/2014/main" id="{6AD18D4C-B589-44B7-8EFF-3DEBF5C41E8D}"/>
              </a:ext>
            </a:extLst>
          </p:cNvPr>
          <p:cNvGrpSpPr/>
          <p:nvPr/>
        </p:nvGrpSpPr>
        <p:grpSpPr>
          <a:xfrm>
            <a:off x="1425246" y="4000500"/>
            <a:ext cx="389419" cy="357695"/>
            <a:chOff x="10576646" y="4322694"/>
            <a:chExt cx="700954" cy="668406"/>
          </a:xfrm>
        </p:grpSpPr>
        <p:pic>
          <p:nvPicPr>
            <p:cNvPr id="23" name="object 2">
              <a:extLst>
                <a:ext uri="{FF2B5EF4-FFF2-40B4-BE49-F238E27FC236}">
                  <a16:creationId xmlns:a16="http://schemas.microsoft.com/office/drawing/2014/main" id="{0EDA923F-8D2D-4611-BB52-E35C95A8EC02}"/>
                </a:ext>
              </a:extLst>
            </p:cNvPr>
            <p:cNvPicPr/>
            <p:nvPr/>
          </p:nvPicPr>
          <p:blipFill rotWithShape="1">
            <a:blip r:embed="rId3" cstate="print"/>
            <a:srcRect l="-2272" t="29946" r="-2859" b="35829"/>
            <a:stretch/>
          </p:blipFill>
          <p:spPr>
            <a:xfrm>
              <a:off x="10576646" y="4381500"/>
              <a:ext cx="700954" cy="609600"/>
            </a:xfrm>
            <a:prstGeom prst="rect">
              <a:avLst/>
            </a:prstGeom>
          </p:spPr>
        </p:pic>
        <p:sp>
          <p:nvSpPr>
            <p:cNvPr id="32" name="Rectángulo 31">
              <a:extLst>
                <a:ext uri="{FF2B5EF4-FFF2-40B4-BE49-F238E27FC236}">
                  <a16:creationId xmlns:a16="http://schemas.microsoft.com/office/drawing/2014/main" id="{180C6FA9-8737-480A-B58C-831393525641}"/>
                </a:ext>
              </a:extLst>
            </p:cNvPr>
            <p:cNvSpPr/>
            <p:nvPr/>
          </p:nvSpPr>
          <p:spPr>
            <a:xfrm>
              <a:off x="10820400" y="4322694"/>
              <a:ext cx="228600" cy="71735"/>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a:solidFill>
                  <a:schemeClr val="tx1"/>
                </a:solidFill>
              </a:endParaRPr>
            </a:p>
          </p:txBody>
        </p:sp>
      </p:grpSp>
      <p:sp>
        <p:nvSpPr>
          <p:cNvPr id="6" name="TextBox 8">
            <a:extLst>
              <a:ext uri="{FF2B5EF4-FFF2-40B4-BE49-F238E27FC236}">
                <a16:creationId xmlns:a16="http://schemas.microsoft.com/office/drawing/2014/main" id="{18538967-CA04-70D1-9C5C-75434C8C7BC3}"/>
              </a:ext>
            </a:extLst>
          </p:cNvPr>
          <p:cNvSpPr txBox="1"/>
          <p:nvPr/>
        </p:nvSpPr>
        <p:spPr>
          <a:xfrm>
            <a:off x="2286000" y="2879987"/>
            <a:ext cx="6553200" cy="646331"/>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ltLang="ko-KR" sz="3600" b="1">
                <a:latin typeface="Calibri" panose="020F0502020204030204" pitchFamily="34" charset="0"/>
                <a:ea typeface="Microsoft Sans Serif" panose="020B0604020202020204" pitchFamily="34" charset="0"/>
                <a:cs typeface="Calibri" panose="020F0502020204030204" pitchFamily="34" charset="0"/>
              </a:rPr>
              <a:t>1.- Cos’è un deposito bancario?</a:t>
            </a:r>
            <a:endParaRPr lang="it-IT" altLang="ko-KR" sz="3600" b="1">
              <a:latin typeface="Calibri" panose="020F0502020204030204" pitchFamily="34" charset="0"/>
              <a:cs typeface="Calibri" panose="020F0502020204030204" pitchFamily="34" charset="0"/>
            </a:endParaRPr>
          </a:p>
        </p:txBody>
      </p:sp>
      <p:sp>
        <p:nvSpPr>
          <p:cNvPr id="7" name="TextBox 8">
            <a:extLst>
              <a:ext uri="{FF2B5EF4-FFF2-40B4-BE49-F238E27FC236}">
                <a16:creationId xmlns:a16="http://schemas.microsoft.com/office/drawing/2014/main" id="{C36C1177-DB5A-C233-5BDB-C26E2B34FEA0}"/>
              </a:ext>
            </a:extLst>
          </p:cNvPr>
          <p:cNvSpPr txBox="1"/>
          <p:nvPr/>
        </p:nvSpPr>
        <p:spPr>
          <a:xfrm>
            <a:off x="2286000" y="3853973"/>
            <a:ext cx="8077200" cy="646331"/>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ltLang="ko-KR" sz="3600" b="1">
                <a:latin typeface="Calibri" panose="020F0502020204030204" pitchFamily="34" charset="0"/>
                <a:ea typeface="Microsoft Sans Serif" panose="020B0604020202020204" pitchFamily="34" charset="0"/>
                <a:cs typeface="Calibri" panose="020F0502020204030204" pitchFamily="34" charset="0"/>
              </a:rPr>
              <a:t>2.- Tipi di depositi bancari</a:t>
            </a:r>
            <a:endParaRPr lang="it-IT" altLang="ko-KR" sz="3600" b="1">
              <a:latin typeface="Calibri" panose="020F0502020204030204" pitchFamily="34" charset="0"/>
              <a:cs typeface="Calibri" panose="020F0502020204030204" pitchFamily="34" charset="0"/>
            </a:endParaRPr>
          </a:p>
        </p:txBody>
      </p:sp>
      <p:sp>
        <p:nvSpPr>
          <p:cNvPr id="8" name="TextBox 8">
            <a:extLst>
              <a:ext uri="{FF2B5EF4-FFF2-40B4-BE49-F238E27FC236}">
                <a16:creationId xmlns:a16="http://schemas.microsoft.com/office/drawing/2014/main" id="{726ABA70-2A00-5E18-8F67-4291A0157C19}"/>
              </a:ext>
            </a:extLst>
          </p:cNvPr>
          <p:cNvSpPr txBox="1"/>
          <p:nvPr/>
        </p:nvSpPr>
        <p:spPr>
          <a:xfrm>
            <a:off x="2279374" y="4850925"/>
            <a:ext cx="9607826" cy="1200329"/>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ltLang="ko-KR" sz="3600" b="1">
                <a:latin typeface="Calibri" panose="020F0502020204030204" pitchFamily="34" charset="0"/>
                <a:ea typeface="Microsoft Sans Serif" panose="020B0604020202020204" pitchFamily="34" charset="0"/>
                <a:cs typeface="Calibri" panose="020F0502020204030204" pitchFamily="34" charset="0"/>
              </a:rPr>
              <a:t>3.- Quali commissioni vengono addebitate per la fornitura di servizi?</a:t>
            </a:r>
            <a:endParaRPr lang="it-IT" altLang="ko-KR" sz="3600" b="1">
              <a:latin typeface="Calibri" panose="020F0502020204030204" pitchFamily="34" charset="0"/>
              <a:cs typeface="Calibri" panose="020F0502020204030204" pitchFamily="34" charset="0"/>
            </a:endParaRPr>
          </a:p>
        </p:txBody>
      </p:sp>
      <p:pic>
        <p:nvPicPr>
          <p:cNvPr id="9" name="object 2">
            <a:extLst>
              <a:ext uri="{FF2B5EF4-FFF2-40B4-BE49-F238E27FC236}">
                <a16:creationId xmlns:a16="http://schemas.microsoft.com/office/drawing/2014/main" id="{1198203E-F30C-C231-7F97-00A10E77FEFB}"/>
              </a:ext>
            </a:extLst>
          </p:cNvPr>
          <p:cNvPicPr/>
          <p:nvPr/>
        </p:nvPicPr>
        <p:blipFill rotWithShape="1">
          <a:blip r:embed="rId3" cstate="print"/>
          <a:srcRect b="68891"/>
          <a:stretch/>
        </p:blipFill>
        <p:spPr>
          <a:xfrm>
            <a:off x="1434747" y="6539323"/>
            <a:ext cx="370416" cy="280000"/>
          </a:xfrm>
          <a:prstGeom prst="rect">
            <a:avLst/>
          </a:prstGeom>
        </p:spPr>
      </p:pic>
      <p:sp>
        <p:nvSpPr>
          <p:cNvPr id="12" name="TextBox 8">
            <a:extLst>
              <a:ext uri="{FF2B5EF4-FFF2-40B4-BE49-F238E27FC236}">
                <a16:creationId xmlns:a16="http://schemas.microsoft.com/office/drawing/2014/main" id="{70E3023D-73C2-41CE-30BA-F721A1527644}"/>
              </a:ext>
            </a:extLst>
          </p:cNvPr>
          <p:cNvSpPr txBox="1"/>
          <p:nvPr/>
        </p:nvSpPr>
        <p:spPr>
          <a:xfrm>
            <a:off x="2286000" y="6362700"/>
            <a:ext cx="9462656" cy="1200329"/>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ltLang="ko-KR" sz="3600" b="1">
                <a:latin typeface="Calibri" panose="020F0502020204030204" pitchFamily="34" charset="0"/>
                <a:ea typeface="Microsoft Sans Serif" panose="020B0604020202020204" pitchFamily="34" charset="0"/>
                <a:cs typeface="Calibri" panose="020F0502020204030204" pitchFamily="34" charset="0"/>
              </a:rPr>
              <a:t>4.- Cosa considerare prima di sottoscrivere un deposito a tempo determinato</a:t>
            </a:r>
            <a:endParaRPr lang="it-IT" altLang="ko-KR" sz="3600" b="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8113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7162800" cy="769441"/>
          </a:xfrm>
          <a:prstGeom prst="rect">
            <a:avLst/>
          </a:prstGeom>
          <a:noFill/>
        </p:spPr>
        <p:txBody>
          <a:bodyPr wrap="square" rtlCol="0">
            <a:spAutoFit/>
          </a:bodyPr>
          <a:lstStyle/>
          <a:p>
            <a:r>
              <a:rPr lang="it-IT" sz="4400" b="1">
                <a:latin typeface="Calibri" panose="020F0502020204030204" pitchFamily="34" charset="0"/>
                <a:ea typeface="Microsoft Sans Serif" panose="020B0604020202020204" pitchFamily="34" charset="0"/>
                <a:cs typeface="Calibri" panose="020F0502020204030204" pitchFamily="34" charset="0"/>
              </a:rPr>
              <a:t>1.</a:t>
            </a:r>
            <a:r>
              <a:rPr lang="it-IT"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Cos’è un deposito bancario?</a:t>
            </a:r>
            <a:endParaRPr lang="it-IT" sz="4400" b="1">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524000" y="2562880"/>
            <a:ext cx="8610600" cy="6124754"/>
          </a:xfrm>
          <a:prstGeom prst="rect">
            <a:avLst/>
          </a:prstGeom>
          <a:noFill/>
        </p:spPr>
        <p:txBody>
          <a:bodyPr wrap="square" rtlCol="0">
            <a:spAutoFit/>
          </a:bodyPr>
          <a:lstStyle/>
          <a:p>
            <a:pPr algn="just" fontAlgn="base"/>
            <a:r>
              <a:rPr lang="it-IT" sz="2800">
                <a:latin typeface="Calibri" panose="020F0502020204030204" pitchFamily="34" charset="0"/>
                <a:ea typeface="Microsoft Sans Serif" panose="020B0604020202020204" pitchFamily="34" charset="0"/>
              </a:rPr>
              <a:t>Il modo in cui funziona un deposito è molto semplice. Quando qualcuno, che sia una persona o un’azienda, ha una somma di denaro di cui non ha bisogno al momento e la dà a una banca per un periodo di tempo concordato e a condizioni concordate per ottenere interessi in cambio. Si potrebbe dire che un deposito bancario è come un piccolo prestito che il cliente fa alla banca e per il quale riceve un profitto.
</a:t>
            </a:r>
            <a:endParaRPr lang="it-IT" sz="2800">
              <a:effectLst/>
              <a:latin typeface="Microsoft Sans Serif" panose="020B0604020202020204" pitchFamily="34" charset="0"/>
              <a:ea typeface="Microsoft Sans Serif" panose="020B0604020202020204" pitchFamily="34" charset="0"/>
            </a:endParaRPr>
          </a:p>
          <a:p>
            <a:pPr fontAlgn="base"/>
            <a:r>
              <a:rPr lang="it-IT" sz="2800">
                <a:latin typeface="Calibri" panose="020F0502020204030204" pitchFamily="34" charset="0"/>
                <a:ea typeface="Microsoft Sans Serif" panose="020B0604020202020204" pitchFamily="34" charset="0"/>
              </a:rPr>
              <a:t>Nell’Unione Europea, i primi 100.000 euro che hai investito in un deposito o in un conto corrente sono protetti dal </a:t>
            </a:r>
            <a:r>
              <a:rPr lang="it-IT" sz="2800" b="1">
                <a:latin typeface="Calibri" panose="020F0502020204030204" pitchFamily="34" charset="0"/>
                <a:ea typeface="Microsoft Sans Serif" panose="020B0604020202020204" pitchFamily="34" charset="0"/>
              </a:rPr>
              <a:t>Fondo di garanzia dei depositi </a:t>
            </a:r>
            <a:r>
              <a:rPr lang="it-IT" sz="2800">
                <a:latin typeface="Calibri" panose="020F0502020204030204" pitchFamily="34" charset="0"/>
                <a:ea typeface="Microsoft Sans Serif" panose="020B0604020202020204" pitchFamily="34" charset="0"/>
              </a:rPr>
              <a:t>(DGF), quindi se la banca fallisce quei 100.000 euro devono essere restituiti.</a:t>
            </a:r>
            <a:endParaRPr lang="it-IT" sz="2800">
              <a:effectLst/>
              <a:latin typeface="Microsoft Sans Serif" panose="020B0604020202020204" pitchFamily="34" charset="0"/>
              <a:ea typeface="Microsoft Sans Serif" panose="020B0604020202020204" pitchFamily="34" charset="0"/>
            </a:endParaRPr>
          </a:p>
        </p:txBody>
      </p:sp>
      <p:pic>
        <p:nvPicPr>
          <p:cNvPr id="8" name="Imagen 7" descr="Diagrama&#10;&#10;Descripción generada automáticamente">
            <a:extLst>
              <a:ext uri="{FF2B5EF4-FFF2-40B4-BE49-F238E27FC236}">
                <a16:creationId xmlns:a16="http://schemas.microsoft.com/office/drawing/2014/main" id="{80C9EE4C-6EC8-DDCC-C504-976BA163EB83}"/>
              </a:ext>
            </a:extLst>
          </p:cNvPr>
          <p:cNvPicPr>
            <a:picLocks noChangeAspect="1"/>
          </p:cNvPicPr>
          <p:nvPr/>
        </p:nvPicPr>
        <p:blipFill rotWithShape="1">
          <a:blip r:embed="rId2">
            <a:extLst>
              <a:ext uri="{28A0092B-C50C-407E-A947-70E740481C1C}">
                <a14:useLocalDpi xmlns:a14="http://schemas.microsoft.com/office/drawing/2010/main" val="0"/>
              </a:ext>
            </a:extLst>
          </a:blip>
          <a:srcRect l="13668" r="13785"/>
          <a:stretch/>
        </p:blipFill>
        <p:spPr>
          <a:xfrm>
            <a:off x="11201400" y="2927902"/>
            <a:ext cx="5715000" cy="4431196"/>
          </a:xfrm>
          <a:prstGeom prst="rect">
            <a:avLst/>
          </a:prstGeom>
        </p:spPr>
      </p:pic>
    </p:spTree>
    <p:extLst>
      <p:ext uri="{BB962C8B-B14F-4D97-AF65-F5344CB8AC3E}">
        <p14:creationId xmlns:p14="http://schemas.microsoft.com/office/powerpoint/2010/main" val="1090680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811000" cy="769441"/>
          </a:xfrm>
          <a:prstGeom prst="rect">
            <a:avLst/>
          </a:prstGeom>
          <a:noFill/>
        </p:spPr>
        <p:txBody>
          <a:bodyPr wrap="square" rtlCol="0">
            <a:spAutoFit/>
          </a:bodyPr>
          <a:lstStyle/>
          <a:p>
            <a:r>
              <a:rPr lang="it-IT" sz="4400" b="1">
                <a:latin typeface="Calibri" panose="020F0502020204030204" pitchFamily="34" charset="0"/>
                <a:ea typeface="Microsoft Sans Serif" panose="020B0604020202020204" pitchFamily="34" charset="0"/>
                <a:cs typeface="Calibri" panose="020F0502020204030204" pitchFamily="34" charset="0"/>
              </a:rPr>
              <a:t>2.</a:t>
            </a:r>
            <a:r>
              <a:rPr lang="it-IT"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Tipi di depositi bancari</a:t>
            </a:r>
            <a:endParaRPr lang="it-IT" sz="4400" b="1">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524000" y="2562880"/>
            <a:ext cx="7620000" cy="6124754"/>
          </a:xfrm>
          <a:prstGeom prst="rect">
            <a:avLst/>
          </a:prstGeom>
          <a:noFill/>
        </p:spPr>
        <p:txBody>
          <a:bodyPr wrap="square" rtlCol="0">
            <a:spAutoFit/>
          </a:bodyPr>
          <a:lstStyle/>
          <a:p>
            <a:pPr algn="just" fontAlgn="base"/>
            <a:r>
              <a:rPr lang="it-IT" sz="2800">
                <a:ea typeface="Microsoft Sans Serif" panose="020B0604020202020204" pitchFamily="34" charset="0"/>
              </a:rPr>
              <a:t>Nelle banche puoi trovare diversi tipi di depositi dove puoi mettere i tuoi soldi. I depositi disponibili sono i seguenti:
</a:t>
            </a:r>
            <a:endParaRPr lang="it-IT" sz="2800">
              <a:ea typeface="Times New Roman" panose="02020603050405020304" pitchFamily="18" charset="0"/>
            </a:endParaRPr>
          </a:p>
          <a:p>
            <a:pPr algn="just" fontAlgn="base"/>
            <a:r>
              <a:rPr lang="it-IT" sz="2800" b="1" u="sng">
                <a:ea typeface="Microsoft Sans Serif" panose="020B0604020202020204" pitchFamily="34" charset="0"/>
              </a:rPr>
              <a:t>Depositi a vista:</a:t>
            </a:r>
            <a:r>
              <a:rPr lang="it-IT" sz="2800">
                <a:ea typeface="Microsoft Sans Serif" panose="020B0604020202020204" pitchFamily="34" charset="0"/>
              </a:rPr>
              <a:t> La caratteristica più importante di questo tipo di deposito è che garantiscono la piena liquidità dei fondi depositati. In altre parole, il titolare può prelevare il denaro in qualsiasi momento su richiesta, presso una filiale, presso un bancomat, tramite servizi bancari a distanza o effettuando un trasferimento. D’altra parte, la loro redditività è di solito molto bassa o inesistente (a volte anche negativa, dato il costo delle commissioni).</a:t>
            </a:r>
            <a:endParaRPr lang="it-IT" sz="2800">
              <a:effectLst/>
              <a:ea typeface="Microsoft Sans Serif" panose="020B0604020202020204" pitchFamily="34" charset="0"/>
            </a:endParaRPr>
          </a:p>
        </p:txBody>
      </p:sp>
      <p:pic>
        <p:nvPicPr>
          <p:cNvPr id="6" name="Imagen 5" descr="Imagen que contiene Gráfico&#10;&#10;Descripción generada automáticamente">
            <a:extLst>
              <a:ext uri="{FF2B5EF4-FFF2-40B4-BE49-F238E27FC236}">
                <a16:creationId xmlns:a16="http://schemas.microsoft.com/office/drawing/2014/main" id="{95EE6C67-065E-607B-5600-31FCCDB945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34600" y="2885405"/>
            <a:ext cx="6881812" cy="4516189"/>
          </a:xfrm>
          <a:prstGeom prst="rect">
            <a:avLst/>
          </a:prstGeom>
        </p:spPr>
      </p:pic>
    </p:spTree>
    <p:extLst>
      <p:ext uri="{BB962C8B-B14F-4D97-AF65-F5344CB8AC3E}">
        <p14:creationId xmlns:p14="http://schemas.microsoft.com/office/powerpoint/2010/main" val="3083426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811000" cy="769441"/>
          </a:xfrm>
          <a:prstGeom prst="rect">
            <a:avLst/>
          </a:prstGeom>
          <a:noFill/>
        </p:spPr>
        <p:txBody>
          <a:bodyPr wrap="square" rtlCol="0">
            <a:spAutoFit/>
          </a:bodyPr>
          <a:lstStyle/>
          <a:p>
            <a:r>
              <a:rPr lang="it-IT" sz="4400" b="1">
                <a:latin typeface="Calibri" panose="020F0502020204030204" pitchFamily="34" charset="0"/>
                <a:ea typeface="Microsoft Sans Serif" panose="020B0604020202020204" pitchFamily="34" charset="0"/>
                <a:cs typeface="Calibri" panose="020F0502020204030204" pitchFamily="34" charset="0"/>
              </a:rPr>
              <a:t>2.</a:t>
            </a:r>
            <a:r>
              <a:rPr lang="it-IT"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Tipi di depositi bancari</a:t>
            </a:r>
            <a:endParaRPr lang="it-IT" sz="4400" b="1">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524000" y="2562880"/>
            <a:ext cx="11125200" cy="6124754"/>
          </a:xfrm>
          <a:prstGeom prst="rect">
            <a:avLst/>
          </a:prstGeom>
          <a:noFill/>
        </p:spPr>
        <p:txBody>
          <a:bodyPr wrap="square" rtlCol="0">
            <a:spAutoFit/>
          </a:bodyPr>
          <a:lstStyle/>
          <a:p>
            <a:pPr algn="just" fontAlgn="base"/>
            <a:r>
              <a:rPr lang="it-IT" sz="2800">
                <a:ea typeface="Microsoft Sans Serif" panose="020B0604020202020204" pitchFamily="34" charset="0"/>
              </a:rPr>
              <a:t>Esistono due tipi di depositi a vista:
</a:t>
            </a:r>
            <a:endParaRPr lang="it-IT" sz="2800">
              <a:effectLst/>
              <a:ea typeface="Microsoft Sans Serif" panose="020B0604020202020204" pitchFamily="34" charset="0"/>
            </a:endParaRPr>
          </a:p>
          <a:p>
            <a:pPr marL="514350" indent="-514350" algn="just" fontAlgn="base">
              <a:buFont typeface="+mj-lt"/>
              <a:buAutoNum type="alphaLcParenR"/>
            </a:pPr>
            <a:r>
              <a:rPr lang="it-IT" sz="2800" u="sng">
                <a:ea typeface="Microsoft Sans Serif" panose="020B0604020202020204" pitchFamily="34" charset="0"/>
              </a:rPr>
              <a:t>Conto corrente:</a:t>
            </a:r>
            <a:r>
              <a:rPr lang="it-IT" sz="2800">
                <a:ea typeface="Microsoft Sans Serif" panose="020B0604020202020204" pitchFamily="34" charset="0"/>
              </a:rPr>
              <a:t> Al momento della contrattazione di questo conto, la banca si impegna a fornire un servizio di cassa, che consiste nel ricevere entrate (buste paga, pensioni, ecc.) e nell’effettuare pagamenti (fatture, rate del prestito, ecc.) ordinati dal titolare del conto</a:t>
            </a:r>
          </a:p>
          <a:p>
            <a:pPr algn="just" fontAlgn="base"/>
            <a:endParaRPr lang="it-IT" sz="2800">
              <a:effectLst/>
              <a:ea typeface="Microsoft Sans Serif" panose="020B0604020202020204" pitchFamily="34" charset="0"/>
            </a:endParaRPr>
          </a:p>
          <a:p>
            <a:pPr marL="514350" indent="-514350" algn="just" fontAlgn="base">
              <a:buFont typeface="+mj-lt"/>
              <a:buAutoNum type="alphaLcParenR" startAt="2"/>
            </a:pPr>
            <a:r>
              <a:rPr lang="it-IT" sz="2800" u="sng">
                <a:ea typeface="Microsoft Sans Serif" panose="020B0604020202020204" pitchFamily="34" charset="0"/>
              </a:rPr>
              <a:t>Conto di risparmio:</a:t>
            </a:r>
            <a:r>
              <a:rPr lang="it-IT" sz="2800">
                <a:ea typeface="Microsoft Sans Serif" panose="020B0604020202020204" pitchFamily="34" charset="0"/>
              </a:rPr>
              <a:t> Ppraticamente identico al conto corrente. L’unica differenza tra i due è il “supporto fisico”. Nei conti di risparmio, il mezzo è il libretto cartaceo</a:t>
            </a:r>
          </a:p>
          <a:p>
            <a:pPr marL="514350" indent="-514350" algn="just" fontAlgn="base">
              <a:buFont typeface="+mj-lt"/>
              <a:buAutoNum type="alphaLcParenR" startAt="2"/>
            </a:pPr>
            <a:endParaRPr lang="it-IT" sz="2800">
              <a:effectLst/>
              <a:ea typeface="Microsoft Sans Serif" panose="020B0604020202020204" pitchFamily="34" charset="0"/>
            </a:endParaRPr>
          </a:p>
          <a:p>
            <a:pPr algn="just" fontAlgn="base"/>
            <a:r>
              <a:rPr lang="it-IT" sz="2800">
                <a:ea typeface="Microsoft Sans Serif" panose="020B0604020202020204" pitchFamily="34" charset="0"/>
              </a:rPr>
              <a:t>Lo scopo di questi conti è quello di essere utilizzati come conto operativo, ideale per il pagamento e la ricezione di fatture per le finanze domestiche personali.</a:t>
            </a:r>
            <a:endParaRPr lang="it-IT" sz="2800">
              <a:effectLst/>
              <a:ea typeface="Microsoft Sans Serif" panose="020B0604020202020204" pitchFamily="34" charset="0"/>
            </a:endParaRPr>
          </a:p>
        </p:txBody>
      </p:sp>
      <p:pic>
        <p:nvPicPr>
          <p:cNvPr id="3" name="Imagen 2" descr="Imagen que contiene Icono&#10;&#10;Descripción generada automáticamente">
            <a:extLst>
              <a:ext uri="{FF2B5EF4-FFF2-40B4-BE49-F238E27FC236}">
                <a16:creationId xmlns:a16="http://schemas.microsoft.com/office/drawing/2014/main" id="{2982625B-353F-85B4-6BEF-743EE73F0F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77800" y="2562880"/>
            <a:ext cx="4572000" cy="6402801"/>
          </a:xfrm>
          <a:prstGeom prst="rect">
            <a:avLst/>
          </a:prstGeom>
        </p:spPr>
      </p:pic>
    </p:spTree>
    <p:extLst>
      <p:ext uri="{BB962C8B-B14F-4D97-AF65-F5344CB8AC3E}">
        <p14:creationId xmlns:p14="http://schemas.microsoft.com/office/powerpoint/2010/main" val="2534201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811000" cy="769441"/>
          </a:xfrm>
          <a:prstGeom prst="rect">
            <a:avLst/>
          </a:prstGeom>
          <a:noFill/>
        </p:spPr>
        <p:txBody>
          <a:bodyPr wrap="square" rtlCol="0">
            <a:spAutoFit/>
          </a:bodyPr>
          <a:lstStyle/>
          <a:p>
            <a:r>
              <a:rPr lang="it-IT" sz="4400" b="1">
                <a:latin typeface="Calibri" panose="020F0502020204030204" pitchFamily="34" charset="0"/>
                <a:ea typeface="Microsoft Sans Serif" panose="020B0604020202020204" pitchFamily="34" charset="0"/>
                <a:cs typeface="Calibri" panose="020F0502020204030204" pitchFamily="34" charset="0"/>
              </a:rPr>
              <a:t>2.</a:t>
            </a:r>
            <a:r>
              <a:rPr lang="it-IT"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Tipi di depositi bancari</a:t>
            </a:r>
            <a:endParaRPr lang="it-IT" sz="4400" b="1">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524000" y="2562880"/>
            <a:ext cx="7620000" cy="5693866"/>
          </a:xfrm>
          <a:prstGeom prst="rect">
            <a:avLst/>
          </a:prstGeom>
          <a:noFill/>
        </p:spPr>
        <p:txBody>
          <a:bodyPr wrap="square" rtlCol="0">
            <a:spAutoFit/>
          </a:bodyPr>
          <a:lstStyle/>
          <a:p>
            <a:pPr lvl="0" algn="just" fontAlgn="ctr">
              <a:buSzPts val="1000"/>
              <a:tabLst>
                <a:tab pos="457200" algn="l"/>
              </a:tabLst>
            </a:pPr>
            <a:r>
              <a:rPr lang="it-IT" sz="2800" b="1" u="sng">
                <a:ea typeface="Microsoft Sans Serif" panose="020B0604020202020204" pitchFamily="34" charset="0"/>
              </a:rPr>
              <a:t>Depositi a termine</a:t>
            </a:r>
            <a:r>
              <a:rPr lang="it-IT" sz="2800">
                <a:ea typeface="Microsoft Sans Serif" panose="020B0604020202020204" pitchFamily="34" charset="0"/>
              </a:rPr>
              <a:t>: Questo è un prodotto bancario in cui diamo i nostri soldi alla banca per un certo periodo di tempo e alla fine di questo periodo riceviamo l’importo dato più gli interessi concordati. </a:t>
            </a:r>
            <a:endParaRPr lang="it-IT" sz="2800">
              <a:effectLst/>
              <a:ea typeface="Microsoft Sans Serif" panose="020B0604020202020204" pitchFamily="34" charset="0"/>
            </a:endParaRPr>
          </a:p>
          <a:p>
            <a:pPr lvl="0" algn="just" fontAlgn="ctr">
              <a:buSzPts val="1000"/>
              <a:tabLst>
                <a:tab pos="457200" algn="l"/>
              </a:tabLst>
            </a:pPr>
            <a:endParaRPr lang="it-IT" sz="2800">
              <a:effectLst/>
              <a:ea typeface="Microsoft Sans Serif" panose="020B0604020202020204" pitchFamily="34" charset="0"/>
            </a:endParaRPr>
          </a:p>
          <a:p>
            <a:pPr lvl="0" algn="just" fontAlgn="ctr">
              <a:buSzPts val="1000"/>
              <a:tabLst>
                <a:tab pos="457200" algn="l"/>
              </a:tabLst>
            </a:pPr>
            <a:r>
              <a:rPr lang="it-IT" sz="2800">
                <a:ea typeface="Microsoft Sans Serif" panose="020B0604020202020204" pitchFamily="34" charset="0"/>
              </a:rPr>
              <a:t>Questo tipo di deposito offre generalmente un rendimento più elevato rispetto a un conto a vista, in cambio del sacrificio della disponibilità del denaro durante il periodo contrattuale. Se si preleva il denaro prima del tempo contrattuale, la maggior parte delle banche addebita una penale o una commissione (indicata nel contratto).</a:t>
            </a:r>
            <a:endParaRPr lang="it-IT" sz="2800">
              <a:effectLst/>
              <a:ea typeface="Microsoft Sans Serif" panose="020B0604020202020204" pitchFamily="34" charset="0"/>
            </a:endParaRPr>
          </a:p>
        </p:txBody>
      </p:sp>
      <p:pic>
        <p:nvPicPr>
          <p:cNvPr id="5" name="Imagen 4" descr="Imagen que contiene lego, juguete&#10;&#10;Descripción generada automáticamente">
            <a:extLst>
              <a:ext uri="{FF2B5EF4-FFF2-40B4-BE49-F238E27FC236}">
                <a16:creationId xmlns:a16="http://schemas.microsoft.com/office/drawing/2014/main" id="{5F29E72E-2879-1516-83AE-D1361D6828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2200" y="2866787"/>
            <a:ext cx="7086600" cy="4224278"/>
          </a:xfrm>
          <a:prstGeom prst="rect">
            <a:avLst/>
          </a:prstGeom>
        </p:spPr>
      </p:pic>
    </p:spTree>
    <p:extLst>
      <p:ext uri="{BB962C8B-B14F-4D97-AF65-F5344CB8AC3E}">
        <p14:creationId xmlns:p14="http://schemas.microsoft.com/office/powerpoint/2010/main" val="1736326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811000" cy="769441"/>
          </a:xfrm>
          <a:prstGeom prst="rect">
            <a:avLst/>
          </a:prstGeom>
          <a:noFill/>
        </p:spPr>
        <p:txBody>
          <a:bodyPr wrap="square" rtlCol="0">
            <a:spAutoFit/>
          </a:bodyPr>
          <a:lstStyle/>
          <a:p>
            <a:r>
              <a:rPr lang="it-IT" sz="4400" b="1">
                <a:latin typeface="Calibri" panose="020F0502020204030204" pitchFamily="34" charset="0"/>
                <a:ea typeface="Microsoft Sans Serif" panose="020B0604020202020204" pitchFamily="34" charset="0"/>
                <a:cs typeface="Calibri" panose="020F0502020204030204" pitchFamily="34" charset="0"/>
              </a:rPr>
              <a:t>2.</a:t>
            </a:r>
            <a:r>
              <a:rPr lang="it-IT"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Tipi di depositi bancari</a:t>
            </a:r>
            <a:endParaRPr lang="it-IT" sz="4400" b="1">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524000" y="2562880"/>
            <a:ext cx="14859000" cy="5262979"/>
          </a:xfrm>
          <a:prstGeom prst="rect">
            <a:avLst/>
          </a:prstGeom>
          <a:noFill/>
        </p:spPr>
        <p:txBody>
          <a:bodyPr wrap="square" rtlCol="0">
            <a:spAutoFit/>
          </a:bodyPr>
          <a:lstStyle/>
          <a:p>
            <a:pPr lvl="0" algn="just" fontAlgn="ctr">
              <a:buSzPts val="1000"/>
              <a:tabLst>
                <a:tab pos="457200" algn="l"/>
              </a:tabLst>
            </a:pPr>
            <a:r>
              <a:rPr lang="it-IT" sz="2800">
                <a:ea typeface="Microsoft Sans Serif" panose="020B0604020202020204" pitchFamily="34" charset="0"/>
              </a:rPr>
              <a:t>I depositi a termine possono assumere due forme:
</a:t>
            </a:r>
            <a:endParaRPr lang="it-IT" sz="2800" u="sng">
              <a:ea typeface="Microsoft Sans Serif" panose="020B0604020202020204" pitchFamily="34" charset="0"/>
            </a:endParaRPr>
          </a:p>
          <a:p>
            <a:pPr marL="514350" lvl="0" indent="-514350" algn="just" fontAlgn="ctr">
              <a:buSzPct val="100000"/>
              <a:buFont typeface="+mj-lt"/>
              <a:buAutoNum type="alphaLcParenR"/>
              <a:tabLst>
                <a:tab pos="457200" algn="l"/>
              </a:tabLst>
            </a:pPr>
            <a:r>
              <a:rPr lang="it-IT" sz="2800" u="sng">
                <a:ea typeface="Microsoft Sans Serif" panose="020B0604020202020204" pitchFamily="34" charset="0"/>
              </a:rPr>
              <a:t>Depositi a tempo determinato</a:t>
            </a:r>
            <a:r>
              <a:rPr lang="it-IT" sz="2800" u="sng">
                <a:effectLst/>
                <a:ea typeface="Microsoft Sans Serif" panose="020B0604020202020204" pitchFamily="34" charset="0"/>
              </a:rPr>
              <a:t>:</a:t>
            </a:r>
            <a:r>
              <a:rPr lang="it-IT" sz="2800">
                <a:ea typeface="Microsoft Sans Serif" panose="020B0604020202020204" pitchFamily="34" charset="0"/>
              </a:rPr>
              <a:t> sono caratterizzati dal fatto che l’istituto finanziario si impegna a pagare al cliente un determinato tasso di interesse alla data concordata o alla frequenza concordata, mentre il cliente è obbligato, in linea di principio, a non ritirare i fondi fino alla data di scadenza concordata (le condizioni e il rendimento o il tasso di interesse sono fissati in anticipo). È comune che i contratti includano il tacito rinnovo del deposito</a:t>
            </a:r>
          </a:p>
          <a:p>
            <a:pPr marL="514350" lvl="0" indent="-514350" algn="just" fontAlgn="ctr">
              <a:buSzPct val="100000"/>
              <a:buFont typeface="+mj-lt"/>
              <a:buAutoNum type="alphaLcParenR"/>
              <a:tabLst>
                <a:tab pos="457200" algn="l"/>
              </a:tabLst>
            </a:pPr>
            <a:endParaRPr lang="it-IT" sz="2800">
              <a:effectLst/>
              <a:ea typeface="Microsoft Sans Serif" panose="020B0604020202020204" pitchFamily="34" charset="0"/>
            </a:endParaRPr>
          </a:p>
          <a:p>
            <a:pPr marL="514350" lvl="0" indent="-514350" algn="just" fontAlgn="ctr">
              <a:buSzPct val="100000"/>
              <a:buFont typeface="+mj-lt"/>
              <a:buAutoNum type="alphaLcParenR" startAt="2"/>
              <a:tabLst>
                <a:tab pos="457200" algn="l"/>
              </a:tabLst>
            </a:pPr>
            <a:r>
              <a:rPr lang="it-IT" sz="2800" u="sng">
                <a:ea typeface="Microsoft Sans Serif" panose="020B0604020202020204" pitchFamily="34" charset="0"/>
              </a:rPr>
              <a:t>Depositi strutturati</a:t>
            </a:r>
            <a:r>
              <a:rPr lang="it-IT" sz="2800">
                <a:ea typeface="Microsoft Sans Serif" panose="020B0604020202020204" pitchFamily="34" charset="0"/>
              </a:rPr>
              <a:t>: sono depositi con una durata specifica, in cui il rendimento è legato alla performance di uno o più indicatori del mercato azionario, al prezzo di un gruppo di azioni o al prezzo di qualsiasi altra attività. In questo tipo di deposito, un rendimento minimo o, nel peggiore dei casi, l’importo del capitale investito è solitamente garantito</a:t>
            </a:r>
            <a:endParaRPr lang="it-IT" sz="2800">
              <a:effectLst/>
              <a:ea typeface="Microsoft Sans Serif" panose="020B0604020202020204" pitchFamily="34" charset="0"/>
            </a:endParaRPr>
          </a:p>
        </p:txBody>
      </p:sp>
    </p:spTree>
    <p:extLst>
      <p:ext uri="{BB962C8B-B14F-4D97-AF65-F5344CB8AC3E}">
        <p14:creationId xmlns:p14="http://schemas.microsoft.com/office/powerpoint/2010/main" val="1502195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811000" cy="1446550"/>
          </a:xfrm>
          <a:prstGeom prst="rect">
            <a:avLst/>
          </a:prstGeom>
          <a:noFill/>
        </p:spPr>
        <p:txBody>
          <a:bodyPr wrap="square" rtlCol="0">
            <a:spAutoFit/>
          </a:bodyPr>
          <a:lstStyle/>
          <a:p>
            <a:r>
              <a:rPr lang="it-IT" sz="4400" b="1">
                <a:latin typeface="Calibri" panose="020F0502020204030204" pitchFamily="34" charset="0"/>
                <a:ea typeface="Microsoft Sans Serif" panose="020B0604020202020204" pitchFamily="34" charset="0"/>
                <a:cs typeface="Calibri" panose="020F0502020204030204" pitchFamily="34" charset="0"/>
              </a:rPr>
              <a:t>3.</a:t>
            </a:r>
            <a:r>
              <a:rPr lang="it-IT"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Quali commissioni vengono addebitate per la fornitura di servizi?</a:t>
            </a:r>
            <a:endParaRPr lang="it-IT" sz="4400" b="1">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638300" y="3162300"/>
            <a:ext cx="9486900" cy="5693866"/>
          </a:xfrm>
          <a:prstGeom prst="rect">
            <a:avLst/>
          </a:prstGeom>
          <a:noFill/>
        </p:spPr>
        <p:txBody>
          <a:bodyPr wrap="square" rtlCol="0">
            <a:spAutoFit/>
          </a:bodyPr>
          <a:lstStyle/>
          <a:p>
            <a:pPr algn="just" fontAlgn="ctr"/>
            <a:r>
              <a:rPr lang="it-IT" sz="2800">
                <a:ea typeface="Microsoft Sans Serif" panose="020B0604020202020204" pitchFamily="34" charset="0"/>
              </a:rPr>
              <a:t>Le commissioni sono gli importi dovuti alle banche per i servizi che forniscono. Le più comuni, in relazione a conti e depositi, sono le seguenti:
</a:t>
            </a:r>
            <a:endParaRPr lang="it-IT" sz="2800">
              <a:effectLst/>
              <a:ea typeface="Microsoft Sans Serif" panose="020B0604020202020204" pitchFamily="34" charset="0"/>
            </a:endParaRPr>
          </a:p>
          <a:p>
            <a:pPr marL="342900" lvl="0" indent="-342900" algn="just" fontAlgn="ctr">
              <a:buFont typeface="Calibri" panose="020F0502020204030204" pitchFamily="34" charset="0"/>
              <a:buChar char="-"/>
            </a:pPr>
            <a:r>
              <a:rPr lang="it-IT" sz="2800" b="1">
                <a:ea typeface="Microsoft Sans Serif" panose="020B0604020202020204" pitchFamily="34" charset="0"/>
              </a:rPr>
              <a:t>Commissione di manutenzione</a:t>
            </a:r>
            <a:r>
              <a:rPr lang="it-IT" sz="2800">
                <a:ea typeface="Microsoft Sans Serif" panose="020B0604020202020204" pitchFamily="34" charset="0"/>
              </a:rPr>
              <a:t>: Le banche addebitano una commissione di manutenzione per il mantenimento del conto. Di solito include operazioni di base come, ad esempio, depositi e prelievi in contanti, il diritto di ordinare addebiti e accrediti sul conto, nonché la consegna di libretti di assegni o libretti di pagamento e la custodia di denaro
</a:t>
            </a:r>
            <a:r>
              <a:rPr lang="it-IT" sz="2800" b="1">
                <a:ea typeface="Microsoft Sans Serif" panose="020B0604020202020204" pitchFamily="34" charset="0"/>
              </a:rPr>
              <a:t>Spese amministrative</a:t>
            </a:r>
            <a:r>
              <a:rPr lang="it-IT" sz="2800">
                <a:ea typeface="Microsoft Sans Serif" panose="020B0604020202020204" pitchFamily="34" charset="0"/>
              </a:rPr>
              <a:t>: Si tratta di una commissione addebitata per l’esecuzione di una serie di transazioni o registrazioni</a:t>
            </a:r>
            <a:endParaRPr lang="it-IT" sz="2800">
              <a:latin typeface="Calibri" panose="020F0502020204030204" pitchFamily="34" charset="0"/>
            </a:endParaRPr>
          </a:p>
        </p:txBody>
      </p:sp>
      <p:pic>
        <p:nvPicPr>
          <p:cNvPr id="5" name="Imagen 4" descr="Icono&#10;&#10;Descripción generada automáticamente">
            <a:extLst>
              <a:ext uri="{FF2B5EF4-FFF2-40B4-BE49-F238E27FC236}">
                <a16:creationId xmlns:a16="http://schemas.microsoft.com/office/drawing/2014/main" id="{2178A5F7-5AEE-764F-7595-C37E097CC3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63400" y="3390900"/>
            <a:ext cx="5105400" cy="4299704"/>
          </a:xfrm>
          <a:prstGeom prst="rect">
            <a:avLst/>
          </a:prstGeom>
        </p:spPr>
      </p:pic>
    </p:spTree>
    <p:extLst>
      <p:ext uri="{BB962C8B-B14F-4D97-AF65-F5344CB8AC3E}">
        <p14:creationId xmlns:p14="http://schemas.microsoft.com/office/powerpoint/2010/main" val="934294462"/>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TotalTime>
  <Words>1524</Words>
  <Application>Microsoft Macintosh PowerPoint</Application>
  <PresentationFormat>Personalizzato</PresentationFormat>
  <Paragraphs>61</Paragraphs>
  <Slides>16</Slides>
  <Notes>0</Notes>
  <HiddenSlides>0</HiddenSlides>
  <MMClips>0</MMClips>
  <ScaleCrop>false</ScaleCrop>
  <HeadingPairs>
    <vt:vector size="6" baseType="variant">
      <vt:variant>
        <vt:lpstr>Caratteri utilizzati</vt:lpstr>
      </vt:variant>
      <vt:variant>
        <vt:i4>4</vt:i4>
      </vt:variant>
      <vt:variant>
        <vt:lpstr>Tema</vt:lpstr>
      </vt:variant>
      <vt:variant>
        <vt:i4>2</vt:i4>
      </vt:variant>
      <vt:variant>
        <vt:lpstr>Titoli diapositive</vt:lpstr>
      </vt:variant>
      <vt:variant>
        <vt:i4>16</vt:i4>
      </vt:variant>
    </vt:vector>
  </HeadingPairs>
  <TitlesOfParts>
    <vt:vector size="22" baseType="lpstr">
      <vt:lpstr>Arial</vt:lpstr>
      <vt:lpstr>Calibri</vt:lpstr>
      <vt:lpstr>Calibri Light</vt:lpstr>
      <vt:lpstr>Microsoft Sans Serif</vt:lpstr>
      <vt:lpstr>Diseño personalizado</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FLY - PPT TEMPLATE</dc:title>
  <dc:creator>Monia Coppola</dc:creator>
  <cp:keywords>DAE4gifLBQE,BAEXurJiHZU</cp:keywords>
  <cp:lastModifiedBy>s.natale@studenti.unimc.it</cp:lastModifiedBy>
  <cp:revision>67</cp:revision>
  <dcterms:created xsi:type="dcterms:W3CDTF">2022-02-16T10:54:20Z</dcterms:created>
  <dcterms:modified xsi:type="dcterms:W3CDTF">2023-01-26T17:03:02Z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2022-02-16T00:00:00Z</vt:filetime>
  </property>
  <property fmtid="{D5CDD505-2E9C-101B-9397-08002B2CF9AE}" pid="3" name="Creator">
    <vt:lpwstr>Canva</vt:lpwstr>
  </property>
  <property fmtid="{D5CDD505-2E9C-101B-9397-08002B2CF9AE}" pid="4" name="LastSaved">
    <vt:filetime>2022-02-16T00:00:00Z</vt:filetime>
  </property>
</Properties>
</file>