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21"/>
  </p:notesMasterIdLst>
  <p:sldIdLst>
    <p:sldId id="256" r:id="rId3"/>
    <p:sldId id="257" r:id="rId4"/>
    <p:sldId id="258" r:id="rId5"/>
    <p:sldId id="259" r:id="rId6"/>
    <p:sldId id="264" r:id="rId7"/>
    <p:sldId id="265" r:id="rId8"/>
    <p:sldId id="266" r:id="rId9"/>
    <p:sldId id="267" r:id="rId10"/>
    <p:sldId id="268" r:id="rId11"/>
    <p:sldId id="269" r:id="rId12"/>
    <p:sldId id="270" r:id="rId13"/>
    <p:sldId id="271" r:id="rId14"/>
    <p:sldId id="275" r:id="rId15"/>
    <p:sldId id="272" r:id="rId16"/>
    <p:sldId id="273" r:id="rId17"/>
    <p:sldId id="274" r:id="rId18"/>
    <p:sldId id="261" r:id="rId19"/>
    <p:sldId id="263" r:id="rId20"/>
  </p:sldIdLst>
  <p:sldSz cx="18288000" cy="10287000"/>
  <p:notesSz cx="18288000" cy="10287000"/>
  <p:embeddedFontLst>
    <p:embeddedFont>
      <p:font typeface="Arial Black" panose="020B0A04020102020204" pitchFamily="34" charset="0"/>
      <p:bold r:id="rId22"/>
    </p:embeddedFont>
    <p:embeddedFont>
      <p:font typeface="Calibri" panose="020F0502020204030204" pitchFamily="34" charset="0"/>
      <p:regular r:id="rId23"/>
      <p:bold r:id="rId24"/>
      <p:italic r:id="rId25"/>
      <p:boldItalic r:id="rId26"/>
    </p:embeddedFont>
    <p:embeddedFont>
      <p:font typeface="Helvetica Neue" panose="020B0604020202020204" charset="0"/>
      <p:regular r:id="rId27"/>
      <p:bold r:id="rId28"/>
      <p:italic r:id="rId29"/>
      <p:boldItalic r:id="rId30"/>
    </p:embeddedFont>
    <p:embeddedFont>
      <p:font typeface="Microsoft Sans Serif" panose="020B0604020202020204" pitchFamily="34"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gBuOClnCZ2x+xh5WNFqLaJF6VE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594" y="6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 name="Google Shape;23;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7479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9345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315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1707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9894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3064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7085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 name="Google Shape;28;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 name="Google Shape;49;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6519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2647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597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556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0994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cabezado de sección">
  <p:cSld name="Encabezado de sección">
    <p:spTree>
      <p:nvGrpSpPr>
        <p:cNvPr id="1"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p:nvPr/>
        </p:nvSpPr>
        <p:spPr>
          <a:xfrm>
            <a:off x="379" y="8907009"/>
            <a:ext cx="18287365" cy="1381125"/>
          </a:xfrm>
          <a:custGeom>
            <a:avLst/>
            <a:gdLst/>
            <a:ahLst/>
            <a:cxnLst/>
            <a:rect l="l" t="t" r="r" b="b"/>
            <a:pathLst>
              <a:path w="18287365" h="1381125" extrusionOk="0">
                <a:moveTo>
                  <a:pt x="18287242" y="1381125"/>
                </a:moveTo>
                <a:lnTo>
                  <a:pt x="0" y="1381125"/>
                </a:lnTo>
                <a:lnTo>
                  <a:pt x="0" y="0"/>
                </a:lnTo>
                <a:lnTo>
                  <a:pt x="18287242" y="0"/>
                </a:lnTo>
                <a:lnTo>
                  <a:pt x="18287242" y="1381125"/>
                </a:lnTo>
                <a:close/>
              </a:path>
            </a:pathLst>
          </a:custGeom>
          <a:solidFill>
            <a:srgbClr val="FAC70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 name="Google Shape;7;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94932" y="6698528"/>
            <a:ext cx="666749" cy="1781174"/>
          </a:xfrm>
          <a:prstGeom prst="rect">
            <a:avLst/>
          </a:prstGeom>
          <a:noFill/>
          <a:ln>
            <a:noFill/>
          </a:ln>
        </p:spPr>
      </p:pic>
      <p:sp>
        <p:nvSpPr>
          <p:cNvPr id="8" name="Google Shape;8;p9"/>
          <p:cNvSpPr/>
          <p:nvPr/>
        </p:nvSpPr>
        <p:spPr>
          <a:xfrm>
            <a:off x="0" y="8907781"/>
            <a:ext cx="18287744" cy="45719"/>
          </a:xfrm>
          <a:custGeom>
            <a:avLst/>
            <a:gdLst/>
            <a:ahLst/>
            <a:cxnLst/>
            <a:rect l="l" t="t" r="r" b="b"/>
            <a:pathLst>
              <a:path w="18202275" h="120000" extrusionOk="0">
                <a:moveTo>
                  <a:pt x="0" y="0"/>
                </a:moveTo>
                <a:lnTo>
                  <a:pt x="18202273" y="0"/>
                </a:lnTo>
              </a:path>
            </a:pathLst>
          </a:custGeom>
          <a:noFill/>
          <a:ln w="85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 name="Google Shape;9;p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57881" y="9265523"/>
            <a:ext cx="3152774" cy="666749"/>
          </a:xfrm>
          <a:prstGeom prst="rect">
            <a:avLst/>
          </a:prstGeom>
          <a:noFill/>
          <a:ln>
            <a:noFill/>
          </a:ln>
        </p:spPr>
      </p:pic>
      <p:pic>
        <p:nvPicPr>
          <p:cNvPr id="10" name="Google Shape;10;p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568773" y="1660699"/>
            <a:ext cx="7150197" cy="2095499"/>
          </a:xfrm>
          <a:prstGeom prst="rect">
            <a:avLst/>
          </a:prstGeom>
          <a:noFill/>
          <a:ln>
            <a:noFill/>
          </a:ln>
        </p:spPr>
      </p:pic>
      <p:sp>
        <p:nvSpPr>
          <p:cNvPr id="11" name="Google Shape;11;p9"/>
          <p:cNvSpPr txBox="1"/>
          <p:nvPr/>
        </p:nvSpPr>
        <p:spPr>
          <a:xfrm>
            <a:off x="4450459" y="9179041"/>
            <a:ext cx="11475341" cy="804772"/>
          </a:xfrm>
          <a:prstGeom prst="rect">
            <a:avLst/>
          </a:prstGeom>
          <a:noFill/>
          <a:ln>
            <a:noFill/>
          </a:ln>
        </p:spPr>
        <p:txBody>
          <a:bodyPr spcFirstLastPara="1" wrap="square" lIns="91425" tIns="45700" rIns="91425" bIns="45700" anchor="t" anchorCtr="0">
            <a:spAutoFit/>
          </a:bodyPr>
          <a:lstStyle/>
          <a:p>
            <a:pPr marL="12700" marR="0" lvl="0" indent="0" algn="just" rtl="0">
              <a:lnSpc>
                <a:spcPct val="107600"/>
              </a:lnSpc>
              <a:spcBef>
                <a:spcPts val="0"/>
              </a:spcBef>
              <a:spcAft>
                <a:spcPts val="0"/>
              </a:spcAft>
              <a:buNone/>
              <a:defRPr sz="1500">
                <a:solidFill>
                  <a:schemeClr val="dk1"/>
                </a:solidFill>
                <a:latin typeface="Calibri"/>
                <a:ea typeface="Calibri"/>
                <a:cs typeface="Calibri"/>
                <a:sym typeface="Calibri"/>
              </a:defRPr>
            </a:pPr>
            <a:r>
              <a:t>«El apoyo de la Comisión Europea a la producción de esta publicación no constituye una aprobación de los contenidos que reflejen la</a:t>
            </a:r>
          </a:p>
          <a:p>
            <a:pPr marL="12700" marR="8890" lvl="0" indent="0" algn="just" rtl="0">
              <a:lnSpc>
                <a:spcPct val="113100"/>
              </a:lnSpc>
              <a:spcBef>
                <a:spcPts val="0"/>
              </a:spcBef>
              <a:spcAft>
                <a:spcPts val="0"/>
              </a:spcAft>
              <a:buNone/>
              <a:defRPr sz="1500">
                <a:solidFill>
                  <a:schemeClr val="dk1"/>
                </a:solidFill>
                <a:latin typeface="Calibri"/>
                <a:ea typeface="Calibri"/>
                <a:cs typeface="Calibri"/>
                <a:sym typeface="Calibri"/>
              </a:defRPr>
            </a:pPr>
            <a:r>
              <a:t>las opiniones solo de los autores, y la Comisión no se hace responsable de cualquier uso que se pueda hacer de la información contenida en la misma.»</a:t>
            </a:r>
          </a:p>
        </p:txBody>
      </p:sp>
      <p:sp>
        <p:nvSpPr>
          <p:cNvPr id="12" name="Google Shape;12;p9"/>
          <p:cNvSpPr txBox="1"/>
          <p:nvPr/>
        </p:nvSpPr>
        <p:spPr>
          <a:xfrm>
            <a:off x="4572000" y="4023405"/>
            <a:ext cx="7762164" cy="400110"/>
          </a:xfrm>
          <a:prstGeom prst="rect">
            <a:avLst/>
          </a:prstGeom>
          <a:noFill/>
          <a:ln>
            <a:noFill/>
          </a:ln>
        </p:spPr>
        <p:txBody>
          <a:bodyPr spcFirstLastPara="1" wrap="square" lIns="91425" tIns="45700" rIns="91425" bIns="45700" anchor="t" anchorCtr="0">
            <a:spAutoFit/>
          </a:bodyPr>
          <a:lstStyle/>
          <a:p>
            <a:pPr marL="3273425" marR="2317750" lvl="0" indent="0" algn="ctr" rtl="0">
              <a:spcBef>
                <a:spcPts val="0"/>
              </a:spcBef>
              <a:spcAft>
                <a:spcPts val="0"/>
              </a:spcAft>
              <a:buNone/>
              <a:defRPr sz="2000" b="1">
                <a:solidFill>
                  <a:schemeClr val="dk1"/>
                </a:solidFill>
                <a:latin typeface="Helvetica Neue"/>
                <a:ea typeface="Helvetica Neue"/>
                <a:cs typeface="Helvetica Neue"/>
                <a:sym typeface="Helvetica Neue"/>
              </a:defRPr>
            </a:pPr>
            <a:r>
              <a:t>Fly-project.eu</a:t>
            </a:r>
            <a:endParaRPr sz="2000" b="1">
              <a:solidFill>
                <a:schemeClr val="dk1"/>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sp>
        <p:nvSpPr>
          <p:cNvPr id="15" name="Google Shape;15;p11"/>
          <p:cNvSpPr/>
          <p:nvPr/>
        </p:nvSpPr>
        <p:spPr>
          <a:xfrm>
            <a:off x="379" y="8907009"/>
            <a:ext cx="18287365" cy="1381125"/>
          </a:xfrm>
          <a:custGeom>
            <a:avLst/>
            <a:gdLst/>
            <a:ahLst/>
            <a:cxnLst/>
            <a:rect l="l" t="t" r="r" b="b"/>
            <a:pathLst>
              <a:path w="18287365" h="1381125" extrusionOk="0">
                <a:moveTo>
                  <a:pt x="18287242" y="1381125"/>
                </a:moveTo>
                <a:lnTo>
                  <a:pt x="0" y="1381125"/>
                </a:lnTo>
                <a:lnTo>
                  <a:pt x="0" y="0"/>
                </a:lnTo>
                <a:lnTo>
                  <a:pt x="18287242" y="0"/>
                </a:lnTo>
                <a:lnTo>
                  <a:pt x="18287242" y="1381125"/>
                </a:lnTo>
                <a:close/>
              </a:path>
            </a:pathLst>
          </a:custGeom>
          <a:solidFill>
            <a:srgbClr val="FAC70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 name="Google Shape;16;p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7881" y="9265523"/>
            <a:ext cx="3152774" cy="666749"/>
          </a:xfrm>
          <a:prstGeom prst="rect">
            <a:avLst/>
          </a:prstGeom>
          <a:noFill/>
          <a:ln>
            <a:noFill/>
          </a:ln>
        </p:spPr>
      </p:pic>
      <p:sp>
        <p:nvSpPr>
          <p:cNvPr id="17" name="Google Shape;17;p11"/>
          <p:cNvSpPr/>
          <p:nvPr/>
        </p:nvSpPr>
        <p:spPr>
          <a:xfrm>
            <a:off x="0" y="8856528"/>
            <a:ext cx="18288000" cy="45719"/>
          </a:xfrm>
          <a:custGeom>
            <a:avLst/>
            <a:gdLst/>
            <a:ahLst/>
            <a:cxnLst/>
            <a:rect l="l" t="t" r="r" b="b"/>
            <a:pathLst>
              <a:path w="18202275" h="120000" extrusionOk="0">
                <a:moveTo>
                  <a:pt x="0" y="0"/>
                </a:moveTo>
                <a:lnTo>
                  <a:pt x="18202273" y="0"/>
                </a:lnTo>
              </a:path>
            </a:pathLst>
          </a:custGeom>
          <a:noFill/>
          <a:ln w="85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 name="Google Shape;18;p1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4643394" y="1028700"/>
            <a:ext cx="2606058" cy="761999"/>
          </a:xfrm>
          <a:prstGeom prst="rect">
            <a:avLst/>
          </a:prstGeom>
          <a:noFill/>
          <a:ln>
            <a:noFill/>
          </a:ln>
        </p:spPr>
      </p:pic>
      <p:sp>
        <p:nvSpPr>
          <p:cNvPr id="19" name="Google Shape;19;p11"/>
          <p:cNvSpPr txBox="1"/>
          <p:nvPr/>
        </p:nvSpPr>
        <p:spPr>
          <a:xfrm>
            <a:off x="4450459" y="9179041"/>
            <a:ext cx="11551541" cy="804772"/>
          </a:xfrm>
          <a:prstGeom prst="rect">
            <a:avLst/>
          </a:prstGeom>
          <a:noFill/>
          <a:ln>
            <a:noFill/>
          </a:ln>
        </p:spPr>
        <p:txBody>
          <a:bodyPr spcFirstLastPara="1" wrap="square" lIns="91425" tIns="45700" rIns="91425" bIns="45700" anchor="t" anchorCtr="0">
            <a:spAutoFit/>
          </a:bodyPr>
          <a:lstStyle/>
          <a:p>
            <a:pPr marL="12700" marR="0" lvl="0" indent="0" algn="just" rtl="0">
              <a:lnSpc>
                <a:spcPct val="107600"/>
              </a:lnSpc>
              <a:spcBef>
                <a:spcPts val="0"/>
              </a:spcBef>
              <a:spcAft>
                <a:spcPts val="0"/>
              </a:spcAft>
              <a:buNone/>
              <a:defRPr sz="1500">
                <a:solidFill>
                  <a:schemeClr val="dk1"/>
                </a:solidFill>
                <a:latin typeface="Calibri"/>
                <a:ea typeface="Calibri"/>
                <a:cs typeface="Calibri"/>
                <a:sym typeface="Calibri"/>
              </a:defRPr>
            </a:pPr>
            <a:r>
              <a:t>«El apoyo de la Comisión Europea a la producción de esta publicación no constituye una aprobación de los contenidos que reflejen la</a:t>
            </a:r>
          </a:p>
          <a:p>
            <a:pPr marL="12700" marR="8890" lvl="0" indent="0" algn="just" rtl="0">
              <a:lnSpc>
                <a:spcPct val="113100"/>
              </a:lnSpc>
              <a:spcBef>
                <a:spcPts val="0"/>
              </a:spcBef>
              <a:spcAft>
                <a:spcPts val="0"/>
              </a:spcAft>
              <a:buNone/>
              <a:defRPr sz="1500">
                <a:solidFill>
                  <a:schemeClr val="dk1"/>
                </a:solidFill>
                <a:latin typeface="Calibri"/>
                <a:ea typeface="Calibri"/>
                <a:cs typeface="Calibri"/>
                <a:sym typeface="Calibri"/>
              </a:defRPr>
            </a:pPr>
            <a:r>
              <a:t>las opiniones solo de los autores, y la Comisión no se hace responsable de cualquier uso que se pueda hacer de la información contenida en la misma.»</a:t>
            </a: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Google Shape;25;p1"/>
          <p:cNvSpPr txBox="1"/>
          <p:nvPr/>
        </p:nvSpPr>
        <p:spPr>
          <a:xfrm>
            <a:off x="3238500" y="5448300"/>
            <a:ext cx="11811000" cy="2962309"/>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defRPr sz="4800" b="1">
                <a:solidFill>
                  <a:schemeClr val="dk1"/>
                </a:solidFill>
                <a:latin typeface="Calibri"/>
                <a:ea typeface="Calibri"/>
                <a:cs typeface="Calibri"/>
                <a:sym typeface="Calibri"/>
              </a:defRPr>
            </a:pPr>
            <a:r>
              <a:rPr lang="es-ES" dirty="0"/>
              <a:t>Finanzas éticas para una sociedad justa</a:t>
            </a:r>
          </a:p>
          <a:p>
            <a:pPr marL="12700" marR="0" lvl="0" indent="0" algn="ctr" rtl="0">
              <a:lnSpc>
                <a:spcPct val="100000"/>
              </a:lnSpc>
              <a:spcBef>
                <a:spcPts val="100"/>
              </a:spcBef>
              <a:spcAft>
                <a:spcPts val="0"/>
              </a:spcAft>
              <a:buNone/>
            </a:pPr>
            <a:endParaRPr lang="es-ES" sz="4400" b="1" dirty="0">
              <a:solidFill>
                <a:schemeClr val="dk1"/>
              </a:solidFill>
              <a:latin typeface="Helvetica Neue"/>
              <a:ea typeface="Helvetica Neue"/>
              <a:cs typeface="Helvetica Neue"/>
              <a:sym typeface="Helvetica Neue"/>
            </a:endParaRPr>
          </a:p>
          <a:p>
            <a:pPr marL="12700" marR="0" lvl="0" indent="0" algn="ctr" rtl="0">
              <a:lnSpc>
                <a:spcPct val="100000"/>
              </a:lnSpc>
              <a:spcBef>
                <a:spcPts val="100"/>
              </a:spcBef>
              <a:spcAft>
                <a:spcPts val="0"/>
              </a:spcAft>
              <a:buNone/>
              <a:defRPr sz="4800" b="1">
                <a:solidFill>
                  <a:schemeClr val="dk1"/>
                </a:solidFill>
                <a:latin typeface="Calibri"/>
                <a:ea typeface="Calibri"/>
                <a:cs typeface="Calibri"/>
                <a:sym typeface="Calibri"/>
              </a:defRPr>
            </a:pPr>
            <a:r>
              <a:rPr lang="es-ES" dirty="0"/>
              <a:t>Socio: Fuori </a:t>
            </a:r>
            <a:r>
              <a:rPr lang="es-ES" dirty="0" err="1"/>
              <a:t>dal</a:t>
            </a:r>
            <a:r>
              <a:rPr lang="es-ES" dirty="0"/>
              <a:t> Sommerso Soc. Coop.</a:t>
            </a:r>
          </a:p>
          <a:p>
            <a:pPr marL="12700" marR="0" lvl="0" indent="0" algn="l" rtl="0">
              <a:lnSpc>
                <a:spcPct val="100000"/>
              </a:lnSpc>
              <a:spcBef>
                <a:spcPts val="100"/>
              </a:spcBef>
              <a:spcAft>
                <a:spcPts val="0"/>
              </a:spcAft>
              <a:buNone/>
            </a:pPr>
            <a:endParaRPr sz="4400" b="1" dirty="0">
              <a:solidFill>
                <a:schemeClr val="dk1"/>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p:nvPr/>
        </p:nvSpPr>
        <p:spPr>
          <a:xfrm>
            <a:off x="1447800" y="1573291"/>
            <a:ext cx="991688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400" b="1">
                <a:latin typeface="Calibri"/>
                <a:ea typeface="Calibri"/>
                <a:cs typeface="Calibri"/>
                <a:sym typeface="Calibri"/>
              </a:defRPr>
            </a:pPr>
            <a:r>
              <a:rPr lang="es-ES" dirty="0">
                <a:solidFill>
                  <a:schemeClr val="dk1"/>
                </a:solidFill>
              </a:rPr>
              <a:t>2.</a:t>
            </a:r>
            <a:r>
              <a:rPr lang="es-ES" dirty="0">
                <a:solidFill>
                  <a:srgbClr val="343433"/>
                </a:solidFill>
              </a:rPr>
              <a:t> Finanzas sostenibles y las métricas ESG</a:t>
            </a:r>
            <a:endParaRPr lang="es-ES" sz="4400" b="1" dirty="0">
              <a:solidFill>
                <a:schemeClr val="dk1"/>
              </a:solidFill>
              <a:latin typeface="Calibri"/>
              <a:ea typeface="Calibri"/>
              <a:cs typeface="Calibri"/>
              <a:sym typeface="Calibri"/>
            </a:endParaRPr>
          </a:p>
        </p:txBody>
      </p:sp>
      <p:sp>
        <p:nvSpPr>
          <p:cNvPr id="4" name="CasellaDiTesto 3">
            <a:extLst>
              <a:ext uri="{FF2B5EF4-FFF2-40B4-BE49-F238E27FC236}">
                <a16:creationId xmlns:a16="http://schemas.microsoft.com/office/drawing/2014/main" id="{9783C66C-8580-70FB-C2E5-5E3DC232B01A}"/>
              </a:ext>
            </a:extLst>
          </p:cNvPr>
          <p:cNvSpPr txBox="1"/>
          <p:nvPr/>
        </p:nvSpPr>
        <p:spPr>
          <a:xfrm>
            <a:off x="2679247" y="3657600"/>
            <a:ext cx="9168492" cy="3539430"/>
          </a:xfrm>
          <a:prstGeom prst="rect">
            <a:avLst/>
          </a:prstGeom>
          <a:noFill/>
        </p:spPr>
        <p:txBody>
          <a:bodyPr wrap="square">
            <a:spAutoFit/>
          </a:bodyPr>
          <a:lstStyle/>
          <a:p>
            <a:pPr marL="228600" fontAlgn="base">
              <a:defRPr sz="3200" b="1" i="1" u="sng">
                <a:effectLst/>
                <a:latin typeface="Calibri" panose="020F0502020204030204" pitchFamily="34" charset="0"/>
                <a:ea typeface="Calibri" panose="020F0502020204030204" pitchFamily="34" charset="0"/>
                <a:cs typeface="Calibri" panose="020F0502020204030204" pitchFamily="34" charset="0"/>
              </a:defRPr>
            </a:pPr>
            <a:r>
              <a:rPr lang="es-ES" dirty="0"/>
              <a:t>Punto clave</a:t>
            </a:r>
            <a:endParaRPr lang="es-ES" sz="3200" dirty="0">
              <a:effectLst/>
              <a:latin typeface="Calibri" panose="020F0502020204030204" pitchFamily="34" charset="0"/>
              <a:ea typeface="Calibri" panose="020F0502020204030204" pitchFamily="34" charset="0"/>
              <a:cs typeface="Calibri" panose="020F0502020204030204" pitchFamily="34" charset="0"/>
            </a:endParaRPr>
          </a:p>
          <a:p>
            <a:pPr marL="228600" fontAlgn="base">
              <a:defRPr sz="3200" b="1" i="1">
                <a:effectLst/>
                <a:latin typeface="Calibri" panose="020F0502020204030204" pitchFamily="34" charset="0"/>
                <a:ea typeface="Calibri" panose="020F0502020204030204" pitchFamily="34" charset="0"/>
                <a:cs typeface="Calibri" panose="020F0502020204030204" pitchFamily="34" charset="0"/>
              </a:defRPr>
            </a:pPr>
            <a:r>
              <a:rPr lang="es-ES" dirty="0"/>
              <a:t> </a:t>
            </a:r>
            <a:endParaRPr lang="es-ES" sz="3200" dirty="0">
              <a:effectLst/>
              <a:latin typeface="Calibri" panose="020F0502020204030204" pitchFamily="34" charset="0"/>
              <a:ea typeface="Calibri" panose="020F0502020204030204" pitchFamily="34" charset="0"/>
              <a:cs typeface="Calibri" panose="020F0502020204030204" pitchFamily="34" charset="0"/>
            </a:endParaRPr>
          </a:p>
          <a:p>
            <a:pPr marL="228600" fontAlgn="base">
              <a:defRPr sz="3200" b="1" i="1" u="sng">
                <a:latin typeface="Calibri" panose="020F0502020204030204" pitchFamily="34" charset="0"/>
                <a:ea typeface="Calibri" panose="020F0502020204030204" pitchFamily="34" charset="0"/>
                <a:cs typeface="Calibri" panose="020F0502020204030204" pitchFamily="34" charset="0"/>
              </a:defRPr>
            </a:pPr>
            <a:r>
              <a:rPr lang="es-ES" dirty="0">
                <a:effectLst/>
              </a:rPr>
              <a:t>Así que si decidimos comprar un producto o hacer una inversión debido a las características de sostenibilidad que se reclaman, ¡también debemos informarnos cuidadosamente a través de fuentes distintas a las que proponen el producto!</a:t>
            </a:r>
            <a:endParaRPr lang="es-ES" sz="32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Immagine 4" descr="Immagine che contiene testo, luce  Descrizione generata automaticamente">
            <a:extLst>
              <a:ext uri="{FF2B5EF4-FFF2-40B4-BE49-F238E27FC236}">
                <a16:creationId xmlns:a16="http://schemas.microsoft.com/office/drawing/2014/main" id="{925C2F2C-701B-D143-0296-A55C30F299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5712" y="4030432"/>
            <a:ext cx="2304661" cy="1931992"/>
          </a:xfrm>
          <a:prstGeom prst="rect">
            <a:avLst/>
          </a:prstGeom>
        </p:spPr>
      </p:pic>
      <p:pic>
        <p:nvPicPr>
          <p:cNvPr id="11" name="Immagine 10">
            <a:extLst>
              <a:ext uri="{FF2B5EF4-FFF2-40B4-BE49-F238E27FC236}">
                <a16:creationId xmlns:a16="http://schemas.microsoft.com/office/drawing/2014/main" id="{D2B29DF6-2138-D995-DC62-E796090BD254}"/>
              </a:ext>
            </a:extLst>
          </p:cNvPr>
          <p:cNvPicPr>
            <a:picLocks noChangeAspect="1"/>
          </p:cNvPicPr>
          <p:nvPr/>
        </p:nvPicPr>
        <p:blipFill>
          <a:blip r:embed="rId4"/>
          <a:stretch>
            <a:fillRect/>
          </a:stretch>
        </p:blipFill>
        <p:spPr>
          <a:xfrm>
            <a:off x="12148457" y="2558894"/>
            <a:ext cx="4212772" cy="3923434"/>
          </a:xfrm>
          <a:prstGeom prst="rect">
            <a:avLst/>
          </a:prstGeom>
        </p:spPr>
      </p:pic>
      <p:sp>
        <p:nvSpPr>
          <p:cNvPr id="12" name="CasellaDiTesto 11">
            <a:extLst>
              <a:ext uri="{FF2B5EF4-FFF2-40B4-BE49-F238E27FC236}">
                <a16:creationId xmlns:a16="http://schemas.microsoft.com/office/drawing/2014/main" id="{4DA68624-8C40-4096-CAAD-408655EBD6BE}"/>
              </a:ext>
            </a:extLst>
          </p:cNvPr>
          <p:cNvSpPr txBox="1"/>
          <p:nvPr/>
        </p:nvSpPr>
        <p:spPr>
          <a:xfrm>
            <a:off x="11979156" y="6698530"/>
            <a:ext cx="4551374" cy="1077218"/>
          </a:xfrm>
          <a:prstGeom prst="rect">
            <a:avLst/>
          </a:prstGeom>
          <a:noFill/>
        </p:spPr>
        <p:txBody>
          <a:bodyPr wrap="square">
            <a:spAutoFit/>
          </a:bodyPr>
          <a:lstStyle/>
          <a:p>
            <a:pPr algn="ctr">
              <a:defRPr sz="3200">
                <a:solidFill>
                  <a:srgbClr val="00B050"/>
                </a:solidFill>
                <a:latin typeface="Arial Black" panose="020B0A04020102020204" pitchFamily="34" charset="0"/>
              </a:defRPr>
            </a:pPr>
            <a:r>
              <a:t>¡SÉ CONSCIENTE DEL LAVADO VERDE!</a:t>
            </a:r>
          </a:p>
        </p:txBody>
      </p:sp>
    </p:spTree>
    <p:extLst>
      <p:ext uri="{BB962C8B-B14F-4D97-AF65-F5344CB8AC3E}">
        <p14:creationId xmlns:p14="http://schemas.microsoft.com/office/powerpoint/2010/main" val="2306099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p:nvPr/>
        </p:nvSpPr>
        <p:spPr>
          <a:xfrm>
            <a:off x="1447800" y="1573291"/>
            <a:ext cx="1163138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400" b="1">
                <a:latin typeface="Calibri"/>
                <a:ea typeface="Calibri"/>
                <a:cs typeface="Calibri"/>
                <a:sym typeface="Calibri"/>
              </a:defRPr>
            </a:pPr>
            <a:r>
              <a:rPr>
                <a:solidFill>
                  <a:schemeClr val="dk1"/>
                </a:solidFill>
              </a:rPr>
              <a:t>3.</a:t>
            </a:r>
            <a:r>
              <a:rPr>
                <a:solidFill>
                  <a:srgbClr val="343433"/>
                </a:solidFill>
              </a:rPr>
              <a:t> ¿Las finanzas sostenibles también son éticas?</a:t>
            </a:r>
            <a:endParaRPr sz="4400" b="1">
              <a:solidFill>
                <a:schemeClr val="dk1"/>
              </a:solidFill>
              <a:latin typeface="Calibri"/>
              <a:ea typeface="Calibri"/>
              <a:cs typeface="Calibri"/>
              <a:sym typeface="Calibri"/>
            </a:endParaRPr>
          </a:p>
        </p:txBody>
      </p:sp>
      <p:sp>
        <p:nvSpPr>
          <p:cNvPr id="4" name="CasellaDiTesto 3">
            <a:extLst>
              <a:ext uri="{FF2B5EF4-FFF2-40B4-BE49-F238E27FC236}">
                <a16:creationId xmlns:a16="http://schemas.microsoft.com/office/drawing/2014/main" id="{B8285FA7-2965-C0D3-C3CA-DBB266FD2143}"/>
              </a:ext>
            </a:extLst>
          </p:cNvPr>
          <p:cNvSpPr txBox="1"/>
          <p:nvPr/>
        </p:nvSpPr>
        <p:spPr>
          <a:xfrm>
            <a:off x="1447800" y="4278659"/>
            <a:ext cx="6257924" cy="3046988"/>
          </a:xfrm>
          <a:prstGeom prst="rect">
            <a:avLst/>
          </a:prstGeom>
          <a:noFill/>
        </p:spPr>
        <p:txBody>
          <a:bodyPr wrap="square">
            <a:spAutoFit/>
          </a:bodyPr>
          <a:lstStyle/>
          <a:p>
            <a:pPr marL="228600" fontAlgn="base">
              <a:defRPr sz="3200">
                <a:effectLst/>
                <a:latin typeface="Calibri" panose="020F0502020204030204" pitchFamily="34" charset="0"/>
                <a:ea typeface="Microsoft Sans Serif" panose="020B0604020202020204" pitchFamily="34" charset="0"/>
              </a:defRPr>
            </a:pPr>
            <a:r>
              <a:rPr lang="es-ES" dirty="0"/>
              <a:t>En las </a:t>
            </a:r>
            <a:r>
              <a:rPr lang="es-ES" b="1" dirty="0"/>
              <a:t>finanzas sostenibles</a:t>
            </a:r>
            <a:r>
              <a:rPr lang="es-ES" dirty="0"/>
              <a:t>, la maximización de los beneficios y el valor de las acciones y dividendos siguen siendo predominantes, tratando de no dañar demasiado el medio ambiente.</a:t>
            </a:r>
            <a:endParaRPr lang="es-ES" sz="3200" dirty="0">
              <a:effectLst/>
              <a:latin typeface="Microsoft Sans Serif" panose="020B0604020202020204" pitchFamily="34" charset="0"/>
              <a:ea typeface="Microsoft Sans Serif" panose="020B0604020202020204" pitchFamily="34" charset="0"/>
            </a:endParaRPr>
          </a:p>
        </p:txBody>
      </p:sp>
      <p:sp>
        <p:nvSpPr>
          <p:cNvPr id="6" name="CasellaDiTesto 5">
            <a:extLst>
              <a:ext uri="{FF2B5EF4-FFF2-40B4-BE49-F238E27FC236}">
                <a16:creationId xmlns:a16="http://schemas.microsoft.com/office/drawing/2014/main" id="{2BC4DCC8-113E-3B88-8F72-A354F436570B}"/>
              </a:ext>
            </a:extLst>
          </p:cNvPr>
          <p:cNvSpPr txBox="1"/>
          <p:nvPr/>
        </p:nvSpPr>
        <p:spPr>
          <a:xfrm>
            <a:off x="9144000" y="4278659"/>
            <a:ext cx="6257924" cy="3046988"/>
          </a:xfrm>
          <a:prstGeom prst="rect">
            <a:avLst/>
          </a:prstGeom>
          <a:noFill/>
        </p:spPr>
        <p:txBody>
          <a:bodyPr wrap="square">
            <a:spAutoFit/>
          </a:bodyPr>
          <a:lstStyle/>
          <a:p>
            <a:pPr>
              <a:defRPr sz="3200">
                <a:effectLst/>
                <a:latin typeface="Calibri" panose="020F0502020204030204" pitchFamily="34" charset="0"/>
                <a:ea typeface="Microsoft Sans Serif" panose="020B0604020202020204" pitchFamily="34" charset="0"/>
              </a:defRPr>
            </a:pPr>
            <a:r>
              <a:rPr lang="es-ES" dirty="0"/>
              <a:t>El enfoque de </a:t>
            </a:r>
            <a:r>
              <a:rPr lang="es-ES" b="1" i="1" dirty="0"/>
              <a:t>las finanzas éticas</a:t>
            </a:r>
            <a:r>
              <a:rPr lang="es-ES" dirty="0"/>
              <a:t> es antitético: se persigue la realización de beneficios económicos, pero es funcional al objetivo de maximizar los beneficios para las personas, las comunidades y el planeta.</a:t>
            </a:r>
            <a:endParaRPr lang="es-ES" sz="3200" dirty="0"/>
          </a:p>
        </p:txBody>
      </p:sp>
      <p:sp>
        <p:nvSpPr>
          <p:cNvPr id="7" name="CasellaDiTesto 6">
            <a:extLst>
              <a:ext uri="{FF2B5EF4-FFF2-40B4-BE49-F238E27FC236}">
                <a16:creationId xmlns:a16="http://schemas.microsoft.com/office/drawing/2014/main" id="{987E668B-811B-4C29-AE2D-7CA7277A82AA}"/>
              </a:ext>
            </a:extLst>
          </p:cNvPr>
          <p:cNvSpPr txBox="1"/>
          <p:nvPr/>
        </p:nvSpPr>
        <p:spPr>
          <a:xfrm>
            <a:off x="1763486" y="3018935"/>
            <a:ext cx="5502728" cy="584775"/>
          </a:xfrm>
          <a:prstGeom prst="rect">
            <a:avLst/>
          </a:prstGeom>
          <a:noFill/>
        </p:spPr>
        <p:txBody>
          <a:bodyPr wrap="square">
            <a:spAutoFit/>
          </a:bodyPr>
          <a:lstStyle/>
          <a:p>
            <a:pPr>
              <a:defRPr sz="3200" b="1"/>
            </a:pPr>
            <a:r>
              <a:rPr lang="en-US" dirty="0" err="1"/>
              <a:t>Finanzas</a:t>
            </a:r>
            <a:r>
              <a:rPr lang="en-US" dirty="0"/>
              <a:t> </a:t>
            </a:r>
            <a:r>
              <a:rPr lang="en-US" dirty="0" err="1"/>
              <a:t>sostenibles</a:t>
            </a:r>
            <a:r>
              <a:rPr lang="en-US" dirty="0"/>
              <a:t>....</a:t>
            </a:r>
          </a:p>
        </p:txBody>
      </p:sp>
      <p:sp>
        <p:nvSpPr>
          <p:cNvPr id="8" name="CasellaDiTesto 7">
            <a:extLst>
              <a:ext uri="{FF2B5EF4-FFF2-40B4-BE49-F238E27FC236}">
                <a16:creationId xmlns:a16="http://schemas.microsoft.com/office/drawing/2014/main" id="{2BFBEF89-92FD-A8D6-18AA-7F20CCBCAC3E}"/>
              </a:ext>
            </a:extLst>
          </p:cNvPr>
          <p:cNvSpPr txBox="1"/>
          <p:nvPr/>
        </p:nvSpPr>
        <p:spPr>
          <a:xfrm>
            <a:off x="9144000" y="3018935"/>
            <a:ext cx="5502728" cy="584775"/>
          </a:xfrm>
          <a:prstGeom prst="rect">
            <a:avLst/>
          </a:prstGeom>
          <a:noFill/>
        </p:spPr>
        <p:txBody>
          <a:bodyPr wrap="square">
            <a:spAutoFit/>
          </a:bodyPr>
          <a:lstStyle/>
          <a:p>
            <a:pPr>
              <a:defRPr sz="3200" b="1"/>
            </a:pPr>
            <a:r>
              <a:t>... o finanzas éticas</a:t>
            </a:r>
            <a:endParaRPr sz="3200" b="1"/>
          </a:p>
        </p:txBody>
      </p:sp>
    </p:spTree>
    <p:extLst>
      <p:ext uri="{BB962C8B-B14F-4D97-AF65-F5344CB8AC3E}">
        <p14:creationId xmlns:p14="http://schemas.microsoft.com/office/powerpoint/2010/main" val="2148430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p:nvPr/>
        </p:nvSpPr>
        <p:spPr>
          <a:xfrm>
            <a:off x="1447800" y="1024651"/>
            <a:ext cx="1163138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400" b="1">
                <a:latin typeface="Calibri"/>
                <a:ea typeface="Calibri"/>
                <a:cs typeface="Calibri"/>
                <a:sym typeface="Calibri"/>
              </a:defRPr>
            </a:pPr>
            <a:r>
              <a:rPr lang="es-ES" dirty="0">
                <a:solidFill>
                  <a:schemeClr val="dk1"/>
                </a:solidFill>
              </a:rPr>
              <a:t>3.</a:t>
            </a:r>
            <a:r>
              <a:rPr lang="es-ES" dirty="0">
                <a:solidFill>
                  <a:srgbClr val="343433"/>
                </a:solidFill>
              </a:rPr>
              <a:t> ¿Las finanzas sostenibles también son éticas?</a:t>
            </a:r>
            <a:endParaRPr lang="es-ES" sz="4400" b="1" dirty="0">
              <a:solidFill>
                <a:schemeClr val="dk1"/>
              </a:solidFill>
              <a:latin typeface="Calibri"/>
              <a:ea typeface="Calibri"/>
              <a:cs typeface="Calibri"/>
              <a:sym typeface="Calibri"/>
            </a:endParaRPr>
          </a:p>
        </p:txBody>
      </p:sp>
      <p:sp>
        <p:nvSpPr>
          <p:cNvPr id="3" name="CasellaDiTesto 2">
            <a:extLst>
              <a:ext uri="{FF2B5EF4-FFF2-40B4-BE49-F238E27FC236}">
                <a16:creationId xmlns:a16="http://schemas.microsoft.com/office/drawing/2014/main" id="{AA2D7FAF-D72F-381C-3EFB-3D02C6F75D93}"/>
              </a:ext>
            </a:extLst>
          </p:cNvPr>
          <p:cNvSpPr txBox="1"/>
          <p:nvPr/>
        </p:nvSpPr>
        <p:spPr>
          <a:xfrm>
            <a:off x="1447800" y="2004263"/>
            <a:ext cx="8758528" cy="6924973"/>
          </a:xfrm>
          <a:prstGeom prst="rect">
            <a:avLst/>
          </a:prstGeom>
          <a:noFill/>
        </p:spPr>
        <p:txBody>
          <a:bodyPr wrap="square">
            <a:spAutoFit/>
          </a:bodyPr>
          <a:lstStyle/>
          <a:p>
            <a:pPr marL="228600" fontAlgn="base">
              <a:defRPr sz="3200">
                <a:effectLst/>
                <a:latin typeface="Calibri" panose="020F0502020204030204" pitchFamily="34" charset="0"/>
                <a:ea typeface="Microsoft Sans Serif" panose="020B0604020202020204" pitchFamily="34" charset="0"/>
              </a:defRPr>
            </a:pPr>
            <a:r>
              <a:rPr lang="es-ES" dirty="0"/>
              <a:t>Los riesgos de un enfoque fragmentario recaen principalmente sobre los clientes del banco, el medio ambiente y la sociedad. De hecho, los clientes corren el riesgo de ser engañados pensando que realizan inversiones totalmente ecológicas y justas, y el medio ambiente obtiene un beneficio limitado de la inversión y la sociedad ve amenazados sus derechos a la salud y a un futuro justo.</a:t>
            </a:r>
            <a:endParaRPr lang="es-ES" sz="3200" dirty="0">
              <a:effectLst/>
              <a:latin typeface="Microsoft Sans Serif" panose="020B0604020202020204" pitchFamily="34" charset="0"/>
              <a:ea typeface="Microsoft Sans Serif" panose="020B0604020202020204" pitchFamily="34" charset="0"/>
            </a:endParaRPr>
          </a:p>
          <a:p>
            <a:pPr marL="228600" fontAlgn="base"/>
            <a:endParaRPr lang="es-ES" sz="3200" dirty="0">
              <a:effectLst/>
              <a:latin typeface="Calibri" panose="020F0502020204030204" pitchFamily="34" charset="0"/>
              <a:ea typeface="Microsoft Sans Serif" panose="020B0604020202020204" pitchFamily="34" charset="0"/>
            </a:endParaRPr>
          </a:p>
          <a:p>
            <a:pPr marL="228600" fontAlgn="base">
              <a:defRPr sz="3200">
                <a:effectLst/>
                <a:latin typeface="Calibri" panose="020F0502020204030204" pitchFamily="34" charset="0"/>
                <a:ea typeface="Microsoft Sans Serif" panose="020B0604020202020204" pitchFamily="34" charset="0"/>
              </a:defRPr>
            </a:pPr>
            <a:r>
              <a:rPr lang="es-ES" dirty="0"/>
              <a:t>A pesar de ello, el enfoque fragmentado de las finanzas sostenibles persiste porque beneficia a los operadores económicos.</a:t>
            </a:r>
            <a:endParaRPr lang="es-ES" sz="3200" dirty="0">
              <a:effectLst/>
              <a:latin typeface="Microsoft Sans Serif" panose="020B0604020202020204" pitchFamily="34" charset="0"/>
              <a:ea typeface="Microsoft Sans Serif" panose="020B0604020202020204" pitchFamily="34" charset="0"/>
            </a:endParaRPr>
          </a:p>
          <a:p>
            <a:pPr marL="228600" fontAlgn="base"/>
            <a:endParaRPr sz="2800" dirty="0">
              <a:effectLst/>
              <a:latin typeface="Microsoft Sans Serif" panose="020B0604020202020204" pitchFamily="34" charset="0"/>
              <a:ea typeface="Microsoft Sans Serif" panose="020B0604020202020204" pitchFamily="34" charset="0"/>
            </a:endParaRPr>
          </a:p>
        </p:txBody>
      </p:sp>
      <p:pic>
        <p:nvPicPr>
          <p:cNvPr id="12" name="Immagine 11">
            <a:extLst>
              <a:ext uri="{FF2B5EF4-FFF2-40B4-BE49-F238E27FC236}">
                <a16:creationId xmlns:a16="http://schemas.microsoft.com/office/drawing/2014/main" id="{414FF6B2-797B-4D32-57EF-E15823854F8E}"/>
              </a:ext>
            </a:extLst>
          </p:cNvPr>
          <p:cNvPicPr>
            <a:picLocks noChangeAspect="1"/>
          </p:cNvPicPr>
          <p:nvPr/>
        </p:nvPicPr>
        <p:blipFill>
          <a:blip r:embed="rId3"/>
          <a:stretch>
            <a:fillRect/>
          </a:stretch>
        </p:blipFill>
        <p:spPr>
          <a:xfrm>
            <a:off x="10809461" y="2342692"/>
            <a:ext cx="5584424" cy="5601659"/>
          </a:xfrm>
          <a:prstGeom prst="rect">
            <a:avLst/>
          </a:prstGeom>
        </p:spPr>
      </p:pic>
    </p:spTree>
    <p:extLst>
      <p:ext uri="{BB962C8B-B14F-4D97-AF65-F5344CB8AC3E}">
        <p14:creationId xmlns:p14="http://schemas.microsoft.com/office/powerpoint/2010/main" val="2595770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p:nvPr/>
        </p:nvSpPr>
        <p:spPr>
          <a:xfrm>
            <a:off x="1447800" y="1573291"/>
            <a:ext cx="1163138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400" b="1">
                <a:latin typeface="Calibri"/>
                <a:ea typeface="Calibri"/>
                <a:cs typeface="Calibri"/>
                <a:sym typeface="Calibri"/>
              </a:defRPr>
            </a:pPr>
            <a:r>
              <a:rPr>
                <a:solidFill>
                  <a:schemeClr val="dk1"/>
                </a:solidFill>
              </a:rPr>
              <a:t>3.</a:t>
            </a:r>
            <a:r>
              <a:rPr>
                <a:solidFill>
                  <a:srgbClr val="343433"/>
                </a:solidFill>
              </a:rPr>
              <a:t> ¿Las finanzas sostenibles también son éticas?</a:t>
            </a:r>
            <a:endParaRPr sz="4400" b="1">
              <a:solidFill>
                <a:schemeClr val="dk1"/>
              </a:solidFill>
              <a:latin typeface="Calibri"/>
              <a:ea typeface="Calibri"/>
              <a:cs typeface="Calibri"/>
              <a:sym typeface="Calibri"/>
            </a:endParaRPr>
          </a:p>
        </p:txBody>
      </p:sp>
      <p:sp>
        <p:nvSpPr>
          <p:cNvPr id="3" name="CasellaDiTesto 2">
            <a:extLst>
              <a:ext uri="{FF2B5EF4-FFF2-40B4-BE49-F238E27FC236}">
                <a16:creationId xmlns:a16="http://schemas.microsoft.com/office/drawing/2014/main" id="{AA2D7FAF-D72F-381C-3EFB-3D02C6F75D93}"/>
              </a:ext>
            </a:extLst>
          </p:cNvPr>
          <p:cNvSpPr txBox="1"/>
          <p:nvPr/>
        </p:nvSpPr>
        <p:spPr>
          <a:xfrm>
            <a:off x="1381515" y="2896731"/>
            <a:ext cx="15156996" cy="2246769"/>
          </a:xfrm>
          <a:prstGeom prst="rect">
            <a:avLst/>
          </a:prstGeom>
          <a:noFill/>
        </p:spPr>
        <p:txBody>
          <a:bodyPr wrap="square">
            <a:spAutoFit/>
          </a:bodyPr>
          <a:lstStyle/>
          <a:p>
            <a:pPr marL="228600" fontAlgn="base">
              <a:defRPr sz="2800">
                <a:latin typeface="Calibri" panose="020F0502020204030204" pitchFamily="34" charset="0"/>
                <a:ea typeface="Microsoft Sans Serif" panose="020B0604020202020204" pitchFamily="34" charset="0"/>
              </a:defRPr>
            </a:pPr>
            <a:r>
              <a:rPr lang="es-ES" dirty="0">
                <a:effectLst/>
              </a:rPr>
              <a:t>En el Reglamento (UE</a:t>
            </a:r>
            <a:r>
              <a:rPr lang="es-ES" dirty="0"/>
              <a:t>)</a:t>
            </a:r>
            <a:r>
              <a:rPr lang="es-ES" dirty="0">
                <a:effectLst/>
              </a:rPr>
              <a:t>2019/2088, la sostenibilidad se define casi exclusivamente examinando el componente medioambiental, en particular la reducción de las emisiones de CO2. Para las finanzas éticas, por otro lado, todos los sectores económicos deben ser necesariamente excluidos de las inversiones (armas, combustibles fósiles, tabaco, pornografía, etc.). En el enfoque de las finanzas éticas, los aspectos ambientales, sociales y de gobernanza tienen la misma importancia.</a:t>
            </a:r>
            <a:endParaRPr lang="es-ES" sz="2800" dirty="0">
              <a:effectLst/>
              <a:latin typeface="Microsoft Sans Serif" panose="020B0604020202020204" pitchFamily="34" charset="0"/>
              <a:ea typeface="Microsoft Sans Serif" panose="020B0604020202020204" pitchFamily="34" charset="0"/>
            </a:endParaRPr>
          </a:p>
        </p:txBody>
      </p:sp>
      <p:sp>
        <p:nvSpPr>
          <p:cNvPr id="9" name="CasellaDiTesto 8">
            <a:extLst>
              <a:ext uri="{FF2B5EF4-FFF2-40B4-BE49-F238E27FC236}">
                <a16:creationId xmlns:a16="http://schemas.microsoft.com/office/drawing/2014/main" id="{4AE01B71-C1D9-7DDD-E9F8-E7F27F25CCAD}"/>
              </a:ext>
            </a:extLst>
          </p:cNvPr>
          <p:cNvSpPr txBox="1"/>
          <p:nvPr/>
        </p:nvSpPr>
        <p:spPr>
          <a:xfrm>
            <a:off x="3686176" y="5875525"/>
            <a:ext cx="11156495" cy="2062103"/>
          </a:xfrm>
          <a:prstGeom prst="rect">
            <a:avLst/>
          </a:prstGeom>
          <a:noFill/>
        </p:spPr>
        <p:txBody>
          <a:bodyPr wrap="square">
            <a:spAutoFit/>
          </a:bodyPr>
          <a:lstStyle/>
          <a:p>
            <a:pPr marL="228600" fontAlgn="base">
              <a:defRPr sz="3200" b="1" i="1" u="sng">
                <a:effectLst/>
                <a:latin typeface="Calibri" panose="020F0502020204030204" pitchFamily="34" charset="0"/>
                <a:ea typeface="Microsoft Sans Serif" panose="020B0604020202020204" pitchFamily="34" charset="0"/>
              </a:defRPr>
            </a:pPr>
            <a:r>
              <a:rPr lang="en-GB" dirty="0"/>
              <a:t>Punto clave</a:t>
            </a:r>
            <a:endParaRPr sz="3200" b="1" dirty="0">
              <a:effectLst/>
              <a:latin typeface="Microsoft Sans Serif" panose="020B0604020202020204" pitchFamily="34" charset="0"/>
              <a:ea typeface="Microsoft Sans Serif" panose="020B0604020202020204" pitchFamily="34" charset="0"/>
            </a:endParaRPr>
          </a:p>
          <a:p>
            <a:pPr marL="228600" fontAlgn="base">
              <a:defRPr sz="3200" b="1" i="1" u="sng">
                <a:effectLst/>
                <a:latin typeface="Calibri" panose="020F0502020204030204" pitchFamily="34" charset="0"/>
                <a:ea typeface="Microsoft Sans Serif" panose="020B0604020202020204" pitchFamily="34" charset="0"/>
              </a:defRPr>
            </a:pPr>
            <a:r>
              <a:rPr lang="es-ES" dirty="0"/>
              <a:t>Por lo tanto, podemos decir que las finanzas éticas también son sostenibles, pero las llamadas «finanzas sostenibles» pueden no ser éticas.</a:t>
            </a:r>
            <a:endParaRPr lang="es-ES" sz="3200" b="1" dirty="0">
              <a:effectLst/>
              <a:latin typeface="Microsoft Sans Serif" panose="020B0604020202020204" pitchFamily="34" charset="0"/>
              <a:ea typeface="Microsoft Sans Serif" panose="020B0604020202020204" pitchFamily="34" charset="0"/>
            </a:endParaRPr>
          </a:p>
        </p:txBody>
      </p:sp>
      <p:pic>
        <p:nvPicPr>
          <p:cNvPr id="10" name="Immagine 9" descr="Immagine che contiene testo, luce  Descrizione generata automaticamente">
            <a:extLst>
              <a:ext uri="{FF2B5EF4-FFF2-40B4-BE49-F238E27FC236}">
                <a16:creationId xmlns:a16="http://schemas.microsoft.com/office/drawing/2014/main" id="{89C2C170-B241-C9E9-B7FE-61D25AEB27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81515" y="5602027"/>
            <a:ext cx="2304661" cy="1931992"/>
          </a:xfrm>
          <a:prstGeom prst="rect">
            <a:avLst/>
          </a:prstGeom>
        </p:spPr>
      </p:pic>
    </p:spTree>
    <p:extLst>
      <p:ext uri="{BB962C8B-B14F-4D97-AF65-F5344CB8AC3E}">
        <p14:creationId xmlns:p14="http://schemas.microsoft.com/office/powerpoint/2010/main" val="3722983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p:nvPr/>
        </p:nvSpPr>
        <p:spPr>
          <a:xfrm>
            <a:off x="1447800" y="1573291"/>
            <a:ext cx="1163138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400" b="1">
                <a:latin typeface="Calibri"/>
                <a:ea typeface="Calibri"/>
                <a:cs typeface="Calibri"/>
                <a:sym typeface="Calibri"/>
              </a:defRPr>
            </a:pPr>
            <a:r>
              <a:rPr>
                <a:solidFill>
                  <a:schemeClr val="dk1"/>
                </a:solidFill>
              </a:rPr>
              <a:t>4.</a:t>
            </a:r>
            <a:r>
              <a:rPr>
                <a:solidFill>
                  <a:srgbClr val="343433"/>
                </a:solidFill>
              </a:rPr>
              <a:t> Herramientas de inversión éticas y sostenibles</a:t>
            </a:r>
            <a:endParaRPr sz="4400" b="1">
              <a:solidFill>
                <a:schemeClr val="dk1"/>
              </a:solidFill>
              <a:latin typeface="Calibri"/>
              <a:ea typeface="Calibri"/>
              <a:cs typeface="Calibri"/>
              <a:sym typeface="Calibri"/>
            </a:endParaRPr>
          </a:p>
        </p:txBody>
      </p:sp>
      <p:sp>
        <p:nvSpPr>
          <p:cNvPr id="3" name="CasellaDiTesto 2">
            <a:extLst>
              <a:ext uri="{FF2B5EF4-FFF2-40B4-BE49-F238E27FC236}">
                <a16:creationId xmlns:a16="http://schemas.microsoft.com/office/drawing/2014/main" id="{AA2D7FAF-D72F-381C-3EFB-3D02C6F75D93}"/>
              </a:ext>
            </a:extLst>
          </p:cNvPr>
          <p:cNvSpPr txBox="1"/>
          <p:nvPr/>
        </p:nvSpPr>
        <p:spPr>
          <a:xfrm>
            <a:off x="1447800" y="2845509"/>
            <a:ext cx="10357757" cy="4832092"/>
          </a:xfrm>
          <a:prstGeom prst="rect">
            <a:avLst/>
          </a:prstGeom>
          <a:noFill/>
        </p:spPr>
        <p:txBody>
          <a:bodyPr wrap="square">
            <a:spAutoFit/>
          </a:bodyPr>
          <a:lstStyle/>
          <a:p>
            <a:pPr marL="685800" indent="-457200" algn="just" fontAlgn="base">
              <a:buFont typeface="Wingdings" panose="05000000000000000000" pitchFamily="2" charset="2"/>
              <a:buChar char="v"/>
              <a:defRPr sz="2800">
                <a:effectLst/>
                <a:latin typeface="Calibri" panose="020F0502020204030204" pitchFamily="34" charset="0"/>
                <a:ea typeface="Microsoft Sans Serif" panose="020B0604020202020204" pitchFamily="34" charset="0"/>
              </a:defRPr>
            </a:pPr>
            <a:r>
              <a:rPr lang="es-ES" b="1" i="1" dirty="0"/>
              <a:t>Fondos de Inversión Sostenibles y Responsables (SRI</a:t>
            </a:r>
            <a:r>
              <a:rPr lang="es-ES" b="1" dirty="0"/>
              <a:t>):</a:t>
            </a:r>
            <a:r>
              <a:rPr lang="es-ES" dirty="0"/>
              <a:t> son fondos de inversión que combinan la búsqueda de rendimiento con cuestiones socialmente responsables. Es un tipo de instrumento financiero que opera a través de la captación de capital de múltiples ahorradores e invierte en diferentes activos como acciones, bonos, materias primas y otros instrumentos financieros. Al seleccionar inversiones, estos fondos cumplen los criterios ESG (</a:t>
            </a:r>
            <a:r>
              <a:rPr lang="es-ES" dirty="0" err="1"/>
              <a:t>Environmental</a:t>
            </a:r>
            <a:r>
              <a:rPr lang="es-ES" dirty="0"/>
              <a:t>, Social y Gobernanza). El medio ambiente, los derechos sociales y humanos y la transparencia de la gobernanza caracterizan las opciones de inversión del fondo.</a:t>
            </a:r>
            <a:endParaRPr lang="es-ES" sz="2800" dirty="0">
              <a:effectLst/>
              <a:latin typeface="Microsoft Sans Serif" panose="020B0604020202020204" pitchFamily="34" charset="0"/>
              <a:ea typeface="Microsoft Sans Serif" panose="020B0604020202020204" pitchFamily="34" charset="0"/>
            </a:endParaRPr>
          </a:p>
          <a:p>
            <a:pPr marL="228600" algn="just" fontAlgn="base"/>
            <a:endParaRPr sz="2800" dirty="0">
              <a:effectLst/>
              <a:latin typeface="Microsoft Sans Serif" panose="020B0604020202020204" pitchFamily="34" charset="0"/>
              <a:ea typeface="Microsoft Sans Serif" panose="020B0604020202020204" pitchFamily="34" charset="0"/>
            </a:endParaRPr>
          </a:p>
        </p:txBody>
      </p:sp>
      <p:pic>
        <p:nvPicPr>
          <p:cNvPr id="4" name="Immagine 3">
            <a:extLst>
              <a:ext uri="{FF2B5EF4-FFF2-40B4-BE49-F238E27FC236}">
                <a16:creationId xmlns:a16="http://schemas.microsoft.com/office/drawing/2014/main" id="{4F068BF7-7A23-C047-A84A-26A0EC3E737E}"/>
              </a:ext>
            </a:extLst>
          </p:cNvPr>
          <p:cNvPicPr>
            <a:picLocks noChangeAspect="1"/>
          </p:cNvPicPr>
          <p:nvPr/>
        </p:nvPicPr>
        <p:blipFill>
          <a:blip r:embed="rId3"/>
          <a:stretch>
            <a:fillRect/>
          </a:stretch>
        </p:blipFill>
        <p:spPr>
          <a:xfrm>
            <a:off x="12207814" y="2845509"/>
            <a:ext cx="5002499" cy="4579945"/>
          </a:xfrm>
          <a:prstGeom prst="rect">
            <a:avLst/>
          </a:prstGeom>
        </p:spPr>
      </p:pic>
    </p:spTree>
    <p:extLst>
      <p:ext uri="{BB962C8B-B14F-4D97-AF65-F5344CB8AC3E}">
        <p14:creationId xmlns:p14="http://schemas.microsoft.com/office/powerpoint/2010/main" val="877376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p:nvPr/>
        </p:nvSpPr>
        <p:spPr>
          <a:xfrm>
            <a:off x="1447800" y="1573291"/>
            <a:ext cx="1163138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400" b="1">
                <a:latin typeface="Calibri"/>
                <a:ea typeface="Calibri"/>
                <a:cs typeface="Calibri"/>
                <a:sym typeface="Calibri"/>
              </a:defRPr>
            </a:pPr>
            <a:r>
              <a:rPr>
                <a:solidFill>
                  <a:schemeClr val="dk1"/>
                </a:solidFill>
              </a:rPr>
              <a:t>4.</a:t>
            </a:r>
            <a:r>
              <a:rPr>
                <a:solidFill>
                  <a:srgbClr val="343433"/>
                </a:solidFill>
              </a:rPr>
              <a:t> Herramientas de inversión éticas y sostenibles</a:t>
            </a:r>
            <a:endParaRPr sz="4400" b="1">
              <a:solidFill>
                <a:schemeClr val="dk1"/>
              </a:solidFill>
              <a:latin typeface="Calibri"/>
              <a:ea typeface="Calibri"/>
              <a:cs typeface="Calibri"/>
              <a:sym typeface="Calibri"/>
            </a:endParaRPr>
          </a:p>
        </p:txBody>
      </p:sp>
      <p:sp>
        <p:nvSpPr>
          <p:cNvPr id="3" name="CasellaDiTesto 2">
            <a:extLst>
              <a:ext uri="{FF2B5EF4-FFF2-40B4-BE49-F238E27FC236}">
                <a16:creationId xmlns:a16="http://schemas.microsoft.com/office/drawing/2014/main" id="{AA2D7FAF-D72F-381C-3EFB-3D02C6F75D93}"/>
              </a:ext>
            </a:extLst>
          </p:cNvPr>
          <p:cNvSpPr txBox="1"/>
          <p:nvPr/>
        </p:nvSpPr>
        <p:spPr>
          <a:xfrm>
            <a:off x="1447800" y="2440562"/>
            <a:ext cx="10897571" cy="6555641"/>
          </a:xfrm>
          <a:prstGeom prst="rect">
            <a:avLst/>
          </a:prstGeom>
          <a:noFill/>
        </p:spPr>
        <p:txBody>
          <a:bodyPr wrap="square">
            <a:spAutoFit/>
          </a:bodyPr>
          <a:lstStyle/>
          <a:p>
            <a:pPr marL="1143000" indent="-457200" fontAlgn="base">
              <a:buFont typeface="Wingdings" panose="05000000000000000000" pitchFamily="2" charset="2"/>
              <a:buChar char="v"/>
              <a:defRPr sz="2800">
                <a:effectLst/>
                <a:latin typeface="Calibri" panose="020F0502020204030204" pitchFamily="34" charset="0"/>
                <a:ea typeface="Microsoft Sans Serif" panose="020B0604020202020204" pitchFamily="34" charset="0"/>
              </a:defRPr>
            </a:pPr>
            <a:r>
              <a:rPr lang="es-ES" b="1" i="1" dirty="0"/>
              <a:t>Préstamos sociales:</a:t>
            </a:r>
            <a:r>
              <a:rPr lang="es-ES" dirty="0"/>
              <a:t> estos son préstamos personales proporcionados por individuos a otras personas o empresas a través de plataformas específicas de Internet y, por lo tanto, sin pasar por canales tradicionales como bancos u otras compañías financieras. Significa literalmente «préstamo social» y, como sugiere el término, se traduce en una forma de financiación/inversión realizada a través de portales web especializados y autorizados, que reúnen la oferta y la demanda. En la práctica, conecta a aquellos que necesitan solicitar un préstamo o financiamiento para un proyecto con alto potencial de rendimiento y aquellos que tienen cierta liquidez para invertir. De esta manera, incluso un pequeño ahorrador tiene la oportunidad de garantizar un retorno de una manera directa, autónoma e incluso innovadora.</a:t>
            </a:r>
            <a:endParaRPr lang="es-ES" sz="2800" dirty="0">
              <a:effectLst/>
              <a:latin typeface="Microsoft Sans Serif" panose="020B0604020202020204" pitchFamily="34" charset="0"/>
              <a:ea typeface="Microsoft Sans Serif" panose="020B0604020202020204" pitchFamily="34" charset="0"/>
            </a:endParaRPr>
          </a:p>
          <a:p>
            <a:pPr marL="685800" indent="-457200" algn="just" fontAlgn="base">
              <a:buFont typeface="Wingdings" panose="05000000000000000000" pitchFamily="2" charset="2"/>
              <a:buChar char="v"/>
            </a:pPr>
            <a:endParaRPr sz="2800" dirty="0">
              <a:effectLst/>
              <a:latin typeface="Microsoft Sans Serif" panose="020B0604020202020204" pitchFamily="34" charset="0"/>
              <a:ea typeface="Microsoft Sans Serif" panose="020B0604020202020204" pitchFamily="34" charset="0"/>
            </a:endParaRPr>
          </a:p>
        </p:txBody>
      </p:sp>
      <p:pic>
        <p:nvPicPr>
          <p:cNvPr id="5" name="Immagine 4">
            <a:extLst>
              <a:ext uri="{FF2B5EF4-FFF2-40B4-BE49-F238E27FC236}">
                <a16:creationId xmlns:a16="http://schemas.microsoft.com/office/drawing/2014/main" id="{CD548002-378A-E241-DC96-17BF4F6D5F5B}"/>
              </a:ext>
            </a:extLst>
          </p:cNvPr>
          <p:cNvPicPr>
            <a:picLocks noChangeAspect="1"/>
          </p:cNvPicPr>
          <p:nvPr/>
        </p:nvPicPr>
        <p:blipFill>
          <a:blip r:embed="rId3"/>
          <a:stretch>
            <a:fillRect/>
          </a:stretch>
        </p:blipFill>
        <p:spPr>
          <a:xfrm>
            <a:off x="12524867" y="2845509"/>
            <a:ext cx="4522162" cy="4508623"/>
          </a:xfrm>
          <a:prstGeom prst="rect">
            <a:avLst/>
          </a:prstGeom>
        </p:spPr>
      </p:pic>
    </p:spTree>
    <p:extLst>
      <p:ext uri="{BB962C8B-B14F-4D97-AF65-F5344CB8AC3E}">
        <p14:creationId xmlns:p14="http://schemas.microsoft.com/office/powerpoint/2010/main" val="2634433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p:nvPr/>
        </p:nvSpPr>
        <p:spPr>
          <a:xfrm>
            <a:off x="1447799" y="1181405"/>
            <a:ext cx="1163138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400" b="1">
                <a:latin typeface="Calibri"/>
                <a:ea typeface="Calibri"/>
                <a:cs typeface="Calibri"/>
                <a:sym typeface="Calibri"/>
              </a:defRPr>
            </a:pPr>
            <a:r>
              <a:rPr>
                <a:solidFill>
                  <a:schemeClr val="dk1"/>
                </a:solidFill>
              </a:rPr>
              <a:t>4.</a:t>
            </a:r>
            <a:r>
              <a:rPr>
                <a:solidFill>
                  <a:srgbClr val="343433"/>
                </a:solidFill>
              </a:rPr>
              <a:t> Herramientas de inversión éticas y sostenibles</a:t>
            </a:r>
            <a:endParaRPr sz="4400" b="1">
              <a:solidFill>
                <a:schemeClr val="dk1"/>
              </a:solidFill>
              <a:latin typeface="Calibri"/>
              <a:ea typeface="Calibri"/>
              <a:cs typeface="Calibri"/>
              <a:sym typeface="Calibri"/>
            </a:endParaRPr>
          </a:p>
        </p:txBody>
      </p:sp>
      <p:sp>
        <p:nvSpPr>
          <p:cNvPr id="3" name="CasellaDiTesto 2">
            <a:extLst>
              <a:ext uri="{FF2B5EF4-FFF2-40B4-BE49-F238E27FC236}">
                <a16:creationId xmlns:a16="http://schemas.microsoft.com/office/drawing/2014/main" id="{AA2D7FAF-D72F-381C-3EFB-3D02C6F75D93}"/>
              </a:ext>
            </a:extLst>
          </p:cNvPr>
          <p:cNvSpPr txBox="1"/>
          <p:nvPr/>
        </p:nvSpPr>
        <p:spPr>
          <a:xfrm>
            <a:off x="1447799" y="2192366"/>
            <a:ext cx="15844157" cy="7109639"/>
          </a:xfrm>
          <a:prstGeom prst="rect">
            <a:avLst/>
          </a:prstGeom>
          <a:noFill/>
        </p:spPr>
        <p:txBody>
          <a:bodyPr wrap="square">
            <a:spAutoFit/>
          </a:bodyPr>
          <a:lstStyle/>
          <a:p>
            <a:pPr marL="685800" fontAlgn="base">
              <a:defRPr sz="3200" b="1">
                <a:effectLst/>
                <a:latin typeface="Calibri" panose="020F0502020204030204" pitchFamily="34" charset="0"/>
                <a:ea typeface="Microsoft Sans Serif" panose="020B0604020202020204" pitchFamily="34" charset="0"/>
              </a:defRPr>
            </a:pPr>
            <a:r>
              <a:t>¿Cuáles son las ventajas de los préstamos sociales?</a:t>
            </a:r>
            <a:endParaRPr sz="3200" b="1">
              <a:effectLst/>
              <a:latin typeface="Microsoft Sans Serif" panose="020B0604020202020204" pitchFamily="34" charset="0"/>
              <a:ea typeface="Microsoft Sans Serif" panose="020B0604020202020204" pitchFamily="34" charset="0"/>
            </a:endParaRPr>
          </a:p>
          <a:p>
            <a:pPr marL="685800" fontAlgn="base">
              <a:defRPr sz="2800">
                <a:effectLst/>
                <a:latin typeface="Calibri" panose="020F0502020204030204" pitchFamily="34" charset="0"/>
                <a:ea typeface="Microsoft Sans Serif" panose="020B0604020202020204" pitchFamily="34" charset="0"/>
              </a:defRPr>
            </a:pPr>
            <a:r>
              <a:t> </a:t>
            </a:r>
            <a:endParaRPr sz="2800">
              <a:effectLst/>
              <a:latin typeface="Microsoft Sans Serif" panose="020B0604020202020204" pitchFamily="34" charset="0"/>
              <a:ea typeface="Microsoft Sans Serif" panose="020B0604020202020204" pitchFamily="34" charset="0"/>
            </a:endParaRPr>
          </a:p>
          <a:p>
            <a:pPr marL="1143000" indent="-457200" fontAlgn="base">
              <a:buFont typeface="Wingdings" panose="05000000000000000000" pitchFamily="2" charset="2"/>
              <a:buChar char="ü"/>
              <a:defRPr sz="2800">
                <a:effectLst/>
                <a:latin typeface="Calibri" panose="020F0502020204030204" pitchFamily="34" charset="0"/>
                <a:ea typeface="Microsoft Sans Serif" panose="020B0604020202020204" pitchFamily="34" charset="0"/>
              </a:defRPr>
            </a:pPr>
            <a:r>
              <a:t>Para los prestamistas, la principal ventaja es la facilidad de uso y los buenos rendimientos esperados, porque los proyectos seleccionados, ya han sido clasificados por las propias plataformas, que han recibido una especie de pegatina, o una calificación.</a:t>
            </a:r>
            <a:endParaRPr sz="2800">
              <a:effectLst/>
              <a:latin typeface="Microsoft Sans Serif" panose="020B0604020202020204" pitchFamily="34" charset="0"/>
              <a:ea typeface="Microsoft Sans Serif" panose="020B0604020202020204" pitchFamily="34" charset="0"/>
            </a:endParaRPr>
          </a:p>
          <a:p>
            <a:pPr marL="1143000" indent="-457200" fontAlgn="base">
              <a:buFont typeface="Wingdings" panose="05000000000000000000" pitchFamily="2" charset="2"/>
              <a:buChar char="ü"/>
              <a:defRPr sz="2800">
                <a:effectLst/>
                <a:latin typeface="Calibri" panose="020F0502020204030204" pitchFamily="34" charset="0"/>
                <a:ea typeface="Microsoft Sans Serif" panose="020B0604020202020204" pitchFamily="34" charset="0"/>
              </a:defRPr>
            </a:pPr>
            <a:r>
              <a:t>Para aquellos que reciben el préstamo/financiamiento la ventaja es la velocidad de gestión. Dado que estas operaciones se concluyen digitalmente, todo sucede rápidamente, con pasos estándar y transparentes. No solo eso: en general, también obtiene tasas de interés más bajas que los bancos.</a:t>
            </a:r>
            <a:endParaRPr sz="2800">
              <a:effectLst/>
              <a:latin typeface="Microsoft Sans Serif" panose="020B0604020202020204" pitchFamily="34" charset="0"/>
              <a:ea typeface="Microsoft Sans Serif" panose="020B0604020202020204" pitchFamily="34" charset="0"/>
            </a:endParaRPr>
          </a:p>
          <a:p>
            <a:pPr marL="685800" fontAlgn="base"/>
            <a:endParaRPr sz="2800" b="1">
              <a:effectLst/>
              <a:latin typeface="Calibri" panose="020F0502020204030204" pitchFamily="34" charset="0"/>
              <a:ea typeface="Microsoft Sans Serif" panose="020B0604020202020204" pitchFamily="34" charset="0"/>
            </a:endParaRPr>
          </a:p>
          <a:p>
            <a:pPr marL="685800" fontAlgn="base">
              <a:defRPr sz="3200" b="1">
                <a:effectLst/>
                <a:latin typeface="Calibri" panose="020F0502020204030204" pitchFamily="34" charset="0"/>
                <a:ea typeface="Microsoft Sans Serif" panose="020B0604020202020204" pitchFamily="34" charset="0"/>
              </a:defRPr>
            </a:pPr>
            <a:r>
              <a:t>¿Cuáles son los riesgos de los préstamos sociales?</a:t>
            </a:r>
            <a:endParaRPr sz="3200">
              <a:effectLst/>
              <a:latin typeface="Microsoft Sans Serif" panose="020B0604020202020204" pitchFamily="34" charset="0"/>
              <a:ea typeface="Microsoft Sans Serif" panose="020B0604020202020204" pitchFamily="34" charset="0"/>
            </a:endParaRPr>
          </a:p>
          <a:p>
            <a:pPr marL="685800" fontAlgn="base"/>
            <a:endParaRPr sz="2800">
              <a:effectLst/>
              <a:latin typeface="Calibri" panose="020F0502020204030204" pitchFamily="34" charset="0"/>
              <a:ea typeface="Microsoft Sans Serif" panose="020B0604020202020204" pitchFamily="34" charset="0"/>
            </a:endParaRPr>
          </a:p>
          <a:p>
            <a:pPr marL="685800" fontAlgn="base">
              <a:defRPr sz="2800">
                <a:effectLst/>
                <a:latin typeface="Calibri" panose="020F0502020204030204" pitchFamily="34" charset="0"/>
                <a:ea typeface="Microsoft Sans Serif" panose="020B0604020202020204" pitchFamily="34" charset="0"/>
              </a:defRPr>
            </a:pPr>
            <a:r>
              <a:t>Los riesgos son los de cualquier inversión: no se dice que los rendimientos esperados estén centrados, pero una elección cuidadosa de la cantidad a invertir y el proyecto a financiar, minimiza este riesgo, como de hecho también sucede a través de los canales tradicionales.</a:t>
            </a:r>
            <a:endParaRPr sz="2800">
              <a:effectLst/>
              <a:latin typeface="Microsoft Sans Serif" panose="020B0604020202020204" pitchFamily="34" charset="0"/>
              <a:ea typeface="Microsoft Sans Serif" panose="020B0604020202020204" pitchFamily="34" charset="0"/>
            </a:endParaRPr>
          </a:p>
          <a:p>
            <a:pPr marL="685800" indent="-457200" algn="just" fontAlgn="base">
              <a:buFont typeface="Wingdings" panose="05000000000000000000" pitchFamily="2" charset="2"/>
              <a:buChar char="v"/>
            </a:pPr>
            <a:endParaRPr sz="2800">
              <a:effectLst/>
              <a:latin typeface="Microsoft Sans Serif" panose="020B0604020202020204" pitchFamily="34" charset="0"/>
              <a:ea typeface="Microsoft Sans Serif" panose="020B0604020202020204" pitchFamily="34" charset="0"/>
            </a:endParaRPr>
          </a:p>
          <a:p>
            <a:pPr marL="685800" indent="-457200" algn="just" fontAlgn="base">
              <a:buFont typeface="Wingdings" panose="05000000000000000000" pitchFamily="2" charset="2"/>
              <a:buChar char="v"/>
            </a:pPr>
            <a:endParaRPr sz="2800">
              <a:effectLst/>
              <a:latin typeface="Microsoft Sans Serif" panose="020B0604020202020204" pitchFamily="34" charset="0"/>
              <a:ea typeface="Microsoft Sans Serif" panose="020B0604020202020204" pitchFamily="34" charset="0"/>
            </a:endParaRPr>
          </a:p>
        </p:txBody>
      </p:sp>
    </p:spTree>
    <p:extLst>
      <p:ext uri="{BB962C8B-B14F-4D97-AF65-F5344CB8AC3E}">
        <p14:creationId xmlns:p14="http://schemas.microsoft.com/office/powerpoint/2010/main" val="2877887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96" name="Google Shape;96;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93986" y="2724207"/>
            <a:ext cx="5938994" cy="3753884"/>
          </a:xfrm>
          <a:prstGeom prst="rect">
            <a:avLst/>
          </a:prstGeom>
          <a:noFill/>
          <a:ln>
            <a:noFill/>
          </a:ln>
        </p:spPr>
      </p:pic>
      <p:sp>
        <p:nvSpPr>
          <p:cNvPr id="83" name="Google Shape;83;p6"/>
          <p:cNvSpPr txBox="1"/>
          <p:nvPr/>
        </p:nvSpPr>
        <p:spPr>
          <a:xfrm>
            <a:off x="1447800" y="1573291"/>
            <a:ext cx="35814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400" b="1">
                <a:solidFill>
                  <a:schemeClr val="dk1"/>
                </a:solidFill>
                <a:latin typeface="Calibri"/>
                <a:ea typeface="Calibri"/>
                <a:cs typeface="Calibri"/>
                <a:sym typeface="Calibri"/>
              </a:defRPr>
            </a:pPr>
            <a:r>
              <a:t>Resumiendo</a:t>
            </a:r>
          </a:p>
        </p:txBody>
      </p:sp>
      <p:sp>
        <p:nvSpPr>
          <p:cNvPr id="84" name="Google Shape;84;p6"/>
          <p:cNvSpPr txBox="1"/>
          <p:nvPr/>
        </p:nvSpPr>
        <p:spPr>
          <a:xfrm>
            <a:off x="1861558" y="2565376"/>
            <a:ext cx="35814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800" b="1">
                <a:solidFill>
                  <a:schemeClr val="dk1"/>
                </a:solidFill>
                <a:latin typeface="Calibri"/>
                <a:ea typeface="Calibri"/>
                <a:cs typeface="Calibri"/>
                <a:sym typeface="Calibri"/>
              </a:defRPr>
            </a:pPr>
            <a:r>
              <a:t>Finanzas sostenibles</a:t>
            </a:r>
            <a:endParaRPr sz="2800" b="1">
              <a:solidFill>
                <a:schemeClr val="dk1"/>
              </a:solidFill>
              <a:latin typeface="Calibri"/>
              <a:ea typeface="Calibri"/>
              <a:cs typeface="Calibri"/>
              <a:sym typeface="Calibri"/>
            </a:endParaRPr>
          </a:p>
        </p:txBody>
      </p:sp>
      <p:sp>
        <p:nvSpPr>
          <p:cNvPr id="85" name="Google Shape;85;p6"/>
          <p:cNvSpPr txBox="1"/>
          <p:nvPr/>
        </p:nvSpPr>
        <p:spPr>
          <a:xfrm>
            <a:off x="1861557" y="2782616"/>
            <a:ext cx="4251858" cy="193895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defRPr sz="2400">
                <a:latin typeface="Calibri" panose="020F0502020204030204" pitchFamily="34" charset="0"/>
                <a:ea typeface="Calibri" panose="020F0502020204030204" pitchFamily="34" charset="0"/>
                <a:cs typeface="Calibri" panose="020F0502020204030204" pitchFamily="34" charset="0"/>
              </a:defRPr>
            </a:pPr>
            <a:r>
              <a:rPr dirty="0" err="1"/>
              <a:t>Finanzas</a:t>
            </a:r>
            <a:r>
              <a:rPr dirty="0"/>
              <a:t> que </a:t>
            </a:r>
            <a:r>
              <a:rPr dirty="0" err="1"/>
              <a:t>tienen</a:t>
            </a:r>
            <a:r>
              <a:rPr dirty="0"/>
              <a:t> en </a:t>
            </a:r>
            <a:r>
              <a:rPr dirty="0" err="1"/>
              <a:t>cuenta</a:t>
            </a:r>
            <a:r>
              <a:rPr dirty="0"/>
              <a:t> </a:t>
            </a:r>
            <a:r>
              <a:rPr dirty="0" err="1"/>
              <a:t>los</a:t>
            </a:r>
            <a:r>
              <a:rPr dirty="0"/>
              <a:t> </a:t>
            </a:r>
            <a:r>
              <a:rPr dirty="0" err="1"/>
              <a:t>factores</a:t>
            </a:r>
            <a:r>
              <a:rPr dirty="0"/>
              <a:t> </a:t>
            </a:r>
            <a:r>
              <a:rPr dirty="0" err="1"/>
              <a:t>ambientales</a:t>
            </a:r>
            <a:r>
              <a:rPr dirty="0"/>
              <a:t> a la hora de </a:t>
            </a:r>
            <a:r>
              <a:rPr dirty="0" err="1"/>
              <a:t>realizar</a:t>
            </a:r>
            <a:r>
              <a:rPr dirty="0"/>
              <a:t> </a:t>
            </a:r>
            <a:r>
              <a:rPr dirty="0" err="1"/>
              <a:t>inversiones</a:t>
            </a:r>
            <a:endParaRPr sz="24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2400" dirty="0">
              <a:solidFill>
                <a:schemeClr val="dk1"/>
              </a:solidFill>
              <a:latin typeface="Helvetica Neue"/>
              <a:ea typeface="Helvetica Neue"/>
              <a:cs typeface="Helvetica Neue"/>
              <a:sym typeface="Helvetica Neue"/>
            </a:endParaRPr>
          </a:p>
        </p:txBody>
      </p:sp>
      <p:pic>
        <p:nvPicPr>
          <p:cNvPr id="86" name="Google Shape;86;p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85269" y="2682943"/>
            <a:ext cx="638173" cy="1486244"/>
          </a:xfrm>
          <a:prstGeom prst="rect">
            <a:avLst/>
          </a:prstGeom>
          <a:noFill/>
          <a:ln>
            <a:noFill/>
          </a:ln>
        </p:spPr>
      </p:pic>
      <p:sp>
        <p:nvSpPr>
          <p:cNvPr id="87" name="Google Shape;87;p6"/>
          <p:cNvSpPr txBox="1"/>
          <p:nvPr/>
        </p:nvSpPr>
        <p:spPr>
          <a:xfrm>
            <a:off x="1861558" y="5269276"/>
            <a:ext cx="274320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800" b="1">
                <a:solidFill>
                  <a:schemeClr val="dk1"/>
                </a:solidFill>
                <a:latin typeface="Calibri"/>
                <a:ea typeface="Calibri"/>
                <a:cs typeface="Calibri"/>
                <a:sym typeface="Calibri"/>
              </a:defRPr>
            </a:pPr>
            <a:r>
              <a:rPr dirty="0" err="1"/>
              <a:t>Finanzas</a:t>
            </a:r>
            <a:r>
              <a:rPr dirty="0"/>
              <a:t> </a:t>
            </a:r>
            <a:r>
              <a:rPr dirty="0" err="1"/>
              <a:t>éticas</a:t>
            </a:r>
            <a:endParaRPr sz="2800" b="1" dirty="0">
              <a:solidFill>
                <a:schemeClr val="dk1"/>
              </a:solidFill>
              <a:latin typeface="Calibri"/>
              <a:ea typeface="Calibri"/>
              <a:cs typeface="Calibri"/>
              <a:sym typeface="Calibri"/>
            </a:endParaRPr>
          </a:p>
        </p:txBody>
      </p:sp>
      <p:sp>
        <p:nvSpPr>
          <p:cNvPr id="88" name="Google Shape;88;p6"/>
          <p:cNvSpPr txBox="1"/>
          <p:nvPr/>
        </p:nvSpPr>
        <p:spPr>
          <a:xfrm>
            <a:off x="1861557" y="5678690"/>
            <a:ext cx="4872344" cy="193895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defRPr sz="2400">
                <a:solidFill>
                  <a:schemeClr val="dk1"/>
                </a:solidFill>
                <a:latin typeface="Calibri" panose="020F0502020204030204" pitchFamily="34" charset="0"/>
                <a:ea typeface="Calibri" panose="020F0502020204030204" pitchFamily="34" charset="0"/>
                <a:cs typeface="Calibri" panose="020F0502020204030204" pitchFamily="34" charset="0"/>
                <a:sym typeface="Calibri"/>
              </a:defRPr>
            </a:pPr>
            <a:r>
              <a:rPr dirty="0" err="1"/>
              <a:t>Financiación</a:t>
            </a:r>
            <a:r>
              <a:rPr dirty="0"/>
              <a:t> que </a:t>
            </a:r>
            <a:r>
              <a:rPr dirty="0" err="1"/>
              <a:t>tenga</a:t>
            </a:r>
            <a:r>
              <a:rPr dirty="0"/>
              <a:t> en </a:t>
            </a:r>
            <a:r>
              <a:rPr dirty="0" err="1"/>
              <a:t>cuenta</a:t>
            </a:r>
            <a:r>
              <a:rPr dirty="0"/>
              <a:t> tanto </a:t>
            </a:r>
            <a:r>
              <a:rPr dirty="0" err="1"/>
              <a:t>los</a:t>
            </a:r>
            <a:r>
              <a:rPr dirty="0"/>
              <a:t> </a:t>
            </a:r>
            <a:r>
              <a:rPr dirty="0" err="1"/>
              <a:t>factores</a:t>
            </a:r>
            <a:r>
              <a:rPr dirty="0"/>
              <a:t> </a:t>
            </a:r>
            <a:r>
              <a:rPr dirty="0" err="1"/>
              <a:t>ambientales</a:t>
            </a:r>
            <a:r>
              <a:rPr dirty="0"/>
              <a:t>, </a:t>
            </a:r>
            <a:r>
              <a:rPr dirty="0" err="1"/>
              <a:t>sociales</a:t>
            </a:r>
            <a:r>
              <a:rPr dirty="0"/>
              <a:t> y de </a:t>
            </a:r>
            <a:r>
              <a:rPr dirty="0" err="1"/>
              <a:t>gobernanza</a:t>
            </a:r>
            <a:r>
              <a:rPr dirty="0"/>
              <a:t> a la hora de </a:t>
            </a:r>
            <a:r>
              <a:rPr dirty="0" err="1"/>
              <a:t>realizar</a:t>
            </a:r>
            <a:r>
              <a:rPr dirty="0"/>
              <a:t> </a:t>
            </a:r>
            <a:r>
              <a:rPr dirty="0" err="1"/>
              <a:t>inversiones</a:t>
            </a:r>
            <a:r>
              <a:rPr dirty="0"/>
              <a:t>.</a:t>
            </a:r>
            <a:endParaRPr sz="24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2400" dirty="0">
              <a:solidFill>
                <a:schemeClr val="dk1"/>
              </a:solidFill>
              <a:latin typeface="Helvetica Neue"/>
              <a:ea typeface="Helvetica Neue"/>
              <a:cs typeface="Helvetica Neue"/>
              <a:sym typeface="Helvetica Neue"/>
            </a:endParaRPr>
          </a:p>
        </p:txBody>
      </p:sp>
      <p:pic>
        <p:nvPicPr>
          <p:cNvPr id="89" name="Google Shape;89;p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85269" y="5373780"/>
            <a:ext cx="638173" cy="1486244"/>
          </a:xfrm>
          <a:prstGeom prst="rect">
            <a:avLst/>
          </a:prstGeom>
          <a:noFill/>
          <a:ln>
            <a:noFill/>
          </a:ln>
        </p:spPr>
      </p:pic>
      <p:sp>
        <p:nvSpPr>
          <p:cNvPr id="90" name="Google Shape;90;p6"/>
          <p:cNvSpPr txBox="1"/>
          <p:nvPr/>
        </p:nvSpPr>
        <p:spPr>
          <a:xfrm>
            <a:off x="13106400" y="2317368"/>
            <a:ext cx="509016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800" b="1">
                <a:solidFill>
                  <a:schemeClr val="dk1"/>
                </a:solidFill>
                <a:latin typeface="Calibri"/>
                <a:ea typeface="Calibri"/>
                <a:cs typeface="Calibri"/>
                <a:sym typeface="Calibri"/>
              </a:defRPr>
            </a:pPr>
            <a:r>
              <a:rPr lang="es-ES" dirty="0"/>
              <a:t>Lavado verde o </a:t>
            </a:r>
            <a:r>
              <a:rPr lang="es-ES" dirty="0" err="1"/>
              <a:t>greenwashing</a:t>
            </a:r>
            <a:endParaRPr lang="es-ES" sz="2800" b="1" dirty="0">
              <a:solidFill>
                <a:schemeClr val="dk1"/>
              </a:solidFill>
              <a:latin typeface="Calibri"/>
              <a:ea typeface="Calibri"/>
              <a:cs typeface="Calibri"/>
              <a:sym typeface="Calibri"/>
            </a:endParaRPr>
          </a:p>
        </p:txBody>
      </p:sp>
      <p:sp>
        <p:nvSpPr>
          <p:cNvPr id="91" name="Google Shape;91;p6"/>
          <p:cNvSpPr txBox="1"/>
          <p:nvPr/>
        </p:nvSpPr>
        <p:spPr>
          <a:xfrm>
            <a:off x="13106400" y="2937554"/>
            <a:ext cx="4561115" cy="230828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defRPr sz="2400"/>
            </a:pPr>
            <a:r>
              <a:rPr dirty="0">
                <a:solidFill>
                  <a:srgbClr val="000000"/>
                </a:solidFill>
                <a:effectLst/>
                <a:latin typeface="Calibri" panose="020F0502020204030204" pitchFamily="34" charset="0"/>
              </a:rPr>
              <a:t>Una </a:t>
            </a:r>
            <a:r>
              <a:rPr dirty="0" err="1">
                <a:solidFill>
                  <a:srgbClr val="000000"/>
                </a:solidFill>
                <a:effectLst/>
                <a:latin typeface="Calibri" panose="020F0502020204030204" pitchFamily="34" charset="0"/>
              </a:rPr>
              <a:t>estrategia</a:t>
            </a:r>
            <a:r>
              <a:rPr dirty="0">
                <a:solidFill>
                  <a:srgbClr val="000000"/>
                </a:solidFill>
                <a:effectLst/>
                <a:latin typeface="Calibri" panose="020F0502020204030204" pitchFamily="34" charset="0"/>
              </a:rPr>
              <a:t> de </a:t>
            </a:r>
            <a:r>
              <a:rPr dirty="0" err="1">
                <a:solidFill>
                  <a:srgbClr val="000000"/>
                </a:solidFill>
                <a:effectLst/>
                <a:latin typeface="Calibri" panose="020F0502020204030204" pitchFamily="34" charset="0"/>
              </a:rPr>
              <a:t>comunicación</a:t>
            </a:r>
            <a:r>
              <a:rPr dirty="0">
                <a:solidFill>
                  <a:srgbClr val="000000"/>
                </a:solidFill>
                <a:effectLst/>
                <a:latin typeface="Calibri" panose="020F0502020204030204" pitchFamily="34" charset="0"/>
              </a:rPr>
              <a:t> o marketing de </a:t>
            </a:r>
            <a:r>
              <a:rPr dirty="0" err="1">
                <a:solidFill>
                  <a:srgbClr val="000000"/>
                </a:solidFill>
                <a:effectLst/>
                <a:latin typeface="Calibri" panose="020F0502020204030204" pitchFamily="34" charset="0"/>
              </a:rPr>
              <a:t>empresas</a:t>
            </a:r>
            <a:r>
              <a:rPr dirty="0">
                <a:solidFill>
                  <a:srgbClr val="000000"/>
                </a:solidFill>
                <a:effectLst/>
                <a:latin typeface="Calibri" panose="020F0502020204030204" pitchFamily="34" charset="0"/>
              </a:rPr>
              <a:t>, </a:t>
            </a:r>
            <a:r>
              <a:rPr dirty="0" err="1">
                <a:solidFill>
                  <a:srgbClr val="000000"/>
                </a:solidFill>
                <a:effectLst/>
                <a:latin typeface="Calibri" panose="020F0502020204030204" pitchFamily="34" charset="0"/>
              </a:rPr>
              <a:t>instituciones</a:t>
            </a:r>
            <a:r>
              <a:rPr dirty="0">
                <a:solidFill>
                  <a:srgbClr val="000000"/>
                </a:solidFill>
                <a:effectLst/>
                <a:latin typeface="Calibri" panose="020F0502020204030204" pitchFamily="34" charset="0"/>
              </a:rPr>
              <a:t> u </a:t>
            </a:r>
            <a:r>
              <a:rPr dirty="0" err="1">
                <a:solidFill>
                  <a:srgbClr val="000000"/>
                </a:solidFill>
                <a:effectLst/>
                <a:latin typeface="Calibri" panose="020F0502020204030204" pitchFamily="34" charset="0"/>
              </a:rPr>
              <a:t>organizaciones</a:t>
            </a:r>
            <a:r>
              <a:rPr dirty="0">
                <a:solidFill>
                  <a:srgbClr val="000000"/>
                </a:solidFill>
                <a:effectLst/>
                <a:latin typeface="Calibri" panose="020F0502020204030204" pitchFamily="34" charset="0"/>
              </a:rPr>
              <a:t> que se </a:t>
            </a:r>
            <a:r>
              <a:rPr dirty="0" err="1">
                <a:solidFill>
                  <a:srgbClr val="000000"/>
                </a:solidFill>
                <a:effectLst/>
                <a:latin typeface="Calibri" panose="020F0502020204030204" pitchFamily="34" charset="0"/>
              </a:rPr>
              <a:t>presentan</a:t>
            </a:r>
            <a:r>
              <a:rPr dirty="0">
                <a:solidFill>
                  <a:srgbClr val="000000"/>
                </a:solidFill>
                <a:effectLst/>
                <a:latin typeface="Calibri" panose="020F0502020204030204" pitchFamily="34" charset="0"/>
              </a:rPr>
              <a:t> </a:t>
            </a:r>
            <a:r>
              <a:rPr dirty="0" err="1">
                <a:solidFill>
                  <a:srgbClr val="000000"/>
                </a:solidFill>
                <a:effectLst/>
                <a:latin typeface="Calibri" panose="020F0502020204030204" pitchFamily="34" charset="0"/>
              </a:rPr>
              <a:t>como</a:t>
            </a:r>
            <a:r>
              <a:rPr dirty="0">
                <a:solidFill>
                  <a:srgbClr val="000000"/>
                </a:solidFill>
                <a:effectLst/>
                <a:latin typeface="Calibri" panose="020F0502020204030204" pitchFamily="34" charset="0"/>
              </a:rPr>
              <a:t> </a:t>
            </a:r>
            <a:r>
              <a:rPr dirty="0" err="1">
                <a:solidFill>
                  <a:srgbClr val="000000"/>
                </a:solidFill>
                <a:effectLst/>
                <a:latin typeface="Calibri" panose="020F0502020204030204" pitchFamily="34" charset="0"/>
              </a:rPr>
              <a:t>actividades</a:t>
            </a:r>
            <a:r>
              <a:rPr dirty="0">
                <a:solidFill>
                  <a:srgbClr val="000000"/>
                </a:solidFill>
                <a:effectLst/>
                <a:latin typeface="Calibri" panose="020F0502020204030204" pitchFamily="34" charset="0"/>
              </a:rPr>
              <a:t> y </a:t>
            </a:r>
            <a:r>
              <a:rPr dirty="0" err="1">
                <a:solidFill>
                  <a:srgbClr val="000000"/>
                </a:solidFill>
                <a:effectLst/>
                <a:latin typeface="Calibri" panose="020F0502020204030204" pitchFamily="34" charset="0"/>
              </a:rPr>
              <a:t>productos</a:t>
            </a:r>
            <a:r>
              <a:rPr dirty="0">
                <a:solidFill>
                  <a:srgbClr val="000000"/>
                </a:solidFill>
                <a:effectLst/>
                <a:latin typeface="Calibri" panose="020F0502020204030204" pitchFamily="34" charset="0"/>
              </a:rPr>
              <a:t> </a:t>
            </a:r>
            <a:r>
              <a:rPr dirty="0" err="1">
                <a:solidFill>
                  <a:srgbClr val="000000"/>
                </a:solidFill>
                <a:effectLst/>
                <a:latin typeface="Calibri" panose="020F0502020204030204" pitchFamily="34" charset="0"/>
              </a:rPr>
              <a:t>ecosostenibles</a:t>
            </a:r>
            <a:r>
              <a:rPr dirty="0">
                <a:solidFill>
                  <a:srgbClr val="000000"/>
                </a:solidFill>
                <a:effectLst/>
                <a:latin typeface="Calibri" panose="020F0502020204030204" pitchFamily="34" charset="0"/>
              </a:rPr>
              <a:t> que en </a:t>
            </a:r>
            <a:r>
              <a:rPr dirty="0" err="1">
                <a:solidFill>
                  <a:srgbClr val="000000"/>
                </a:solidFill>
                <a:effectLst/>
                <a:latin typeface="Calibri" panose="020F0502020204030204" pitchFamily="34" charset="0"/>
              </a:rPr>
              <a:t>realidad</a:t>
            </a:r>
            <a:r>
              <a:rPr dirty="0">
                <a:solidFill>
                  <a:srgbClr val="000000"/>
                </a:solidFill>
                <a:effectLst/>
                <a:latin typeface="Calibri" panose="020F0502020204030204" pitchFamily="34" charset="0"/>
              </a:rPr>
              <a:t> no lo son</a:t>
            </a:r>
            <a:r>
              <a:rPr dirty="0">
                <a:solidFill>
                  <a:schemeClr val="dk1"/>
                </a:solidFill>
                <a:latin typeface="Calibri"/>
                <a:ea typeface="Calibri"/>
                <a:cs typeface="Calibri"/>
                <a:sym typeface="Calibri"/>
              </a:rPr>
              <a:t>.</a:t>
            </a:r>
            <a:endParaRPr sz="2400" dirty="0"/>
          </a:p>
          <a:p>
            <a:pPr marL="0" marR="0" lvl="0" indent="0" algn="l" rtl="0">
              <a:spcBef>
                <a:spcPts val="0"/>
              </a:spcBef>
              <a:spcAft>
                <a:spcPts val="0"/>
              </a:spcAft>
              <a:buNone/>
            </a:pPr>
            <a:endParaRPr sz="2400" dirty="0">
              <a:solidFill>
                <a:schemeClr val="dk1"/>
              </a:solidFill>
              <a:latin typeface="Helvetica Neue"/>
              <a:ea typeface="Helvetica Neue"/>
              <a:cs typeface="Helvetica Neue"/>
              <a:sym typeface="Helvetica Neue"/>
            </a:endParaRPr>
          </a:p>
        </p:txBody>
      </p:sp>
      <p:pic>
        <p:nvPicPr>
          <p:cNvPr id="92" name="Google Shape;92;p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330111" y="2578628"/>
            <a:ext cx="638173" cy="1486244"/>
          </a:xfrm>
          <a:prstGeom prst="rect">
            <a:avLst/>
          </a:prstGeom>
          <a:noFill/>
          <a:ln>
            <a:noFill/>
          </a:ln>
        </p:spPr>
      </p:pic>
      <p:sp>
        <p:nvSpPr>
          <p:cNvPr id="93" name="Google Shape;93;p6"/>
          <p:cNvSpPr txBox="1"/>
          <p:nvPr/>
        </p:nvSpPr>
        <p:spPr>
          <a:xfrm>
            <a:off x="13119463" y="5478284"/>
            <a:ext cx="274320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800" b="1">
                <a:solidFill>
                  <a:schemeClr val="dk1"/>
                </a:solidFill>
                <a:latin typeface="Calibri"/>
                <a:ea typeface="Calibri"/>
                <a:cs typeface="Calibri"/>
                <a:sym typeface="Calibri"/>
              </a:defRPr>
            </a:pPr>
            <a:r>
              <a:rPr dirty="0"/>
              <a:t>ESG</a:t>
            </a:r>
            <a:endParaRPr sz="2800" b="1" dirty="0">
              <a:solidFill>
                <a:schemeClr val="dk1"/>
              </a:solidFill>
              <a:latin typeface="Calibri"/>
              <a:ea typeface="Calibri"/>
              <a:cs typeface="Calibri"/>
              <a:sym typeface="Calibri"/>
            </a:endParaRPr>
          </a:p>
        </p:txBody>
      </p:sp>
      <p:sp>
        <p:nvSpPr>
          <p:cNvPr id="94" name="Google Shape;94;p6"/>
          <p:cNvSpPr txBox="1"/>
          <p:nvPr/>
        </p:nvSpPr>
        <p:spPr>
          <a:xfrm>
            <a:off x="13119463" y="5857811"/>
            <a:ext cx="4872344" cy="193895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defRPr sz="2400">
                <a:solidFill>
                  <a:schemeClr val="dk1"/>
                </a:solidFill>
                <a:latin typeface="Calibri"/>
                <a:ea typeface="Calibri"/>
                <a:cs typeface="Calibri"/>
                <a:sym typeface="Calibri"/>
              </a:defRPr>
            </a:pPr>
            <a:r>
              <a:rPr dirty="0"/>
              <a:t>Los </a:t>
            </a:r>
            <a:r>
              <a:rPr dirty="0" err="1"/>
              <a:t>parámetros</a:t>
            </a:r>
            <a:r>
              <a:rPr dirty="0"/>
              <a:t> </a:t>
            </a:r>
            <a:r>
              <a:rPr dirty="0" err="1"/>
              <a:t>más</a:t>
            </a:r>
            <a:r>
              <a:rPr dirty="0"/>
              <a:t> </a:t>
            </a:r>
            <a:r>
              <a:rPr dirty="0" err="1"/>
              <a:t>relevantes</a:t>
            </a:r>
            <a:r>
              <a:rPr dirty="0"/>
              <a:t> que se </a:t>
            </a:r>
            <a:r>
              <a:rPr dirty="0" err="1"/>
              <a:t>utilizan</a:t>
            </a:r>
            <a:r>
              <a:rPr dirty="0"/>
              <a:t> para </a:t>
            </a:r>
            <a:r>
              <a:rPr dirty="0" err="1"/>
              <a:t>evaluar</a:t>
            </a:r>
            <a:r>
              <a:rPr dirty="0"/>
              <a:t> la </a:t>
            </a:r>
            <a:r>
              <a:rPr dirty="0" err="1"/>
              <a:t>sostenibilidad</a:t>
            </a:r>
            <a:r>
              <a:rPr dirty="0"/>
              <a:t> de </a:t>
            </a:r>
            <a:r>
              <a:rPr dirty="0" err="1"/>
              <a:t>una</a:t>
            </a:r>
            <a:r>
              <a:rPr dirty="0"/>
              <a:t> </a:t>
            </a:r>
            <a:r>
              <a:rPr dirty="0" err="1"/>
              <a:t>empresa</a:t>
            </a:r>
            <a:r>
              <a:rPr dirty="0"/>
              <a:t> o de un </a:t>
            </a:r>
            <a:r>
              <a:rPr dirty="0" err="1"/>
              <a:t>producto</a:t>
            </a:r>
            <a:r>
              <a:rPr dirty="0"/>
              <a:t> de </a:t>
            </a:r>
            <a:r>
              <a:rPr dirty="0" err="1"/>
              <a:t>inversión</a:t>
            </a:r>
            <a:r>
              <a:rPr dirty="0"/>
              <a:t>.</a:t>
            </a:r>
            <a:endParaRPr lang="en-GB" dirty="0"/>
          </a:p>
          <a:p>
            <a:pPr marL="0" marR="0" lvl="0" indent="0" algn="l" rtl="0">
              <a:spcBef>
                <a:spcPts val="0"/>
              </a:spcBef>
              <a:spcAft>
                <a:spcPts val="0"/>
              </a:spcAft>
              <a:buNone/>
            </a:pPr>
            <a:endParaRPr lang="en-GB" sz="2400" dirty="0">
              <a:solidFill>
                <a:schemeClr val="dk1"/>
              </a:solidFill>
              <a:latin typeface="Helvetica Neue"/>
              <a:ea typeface="Helvetica Neue"/>
              <a:cs typeface="Helvetica Neue"/>
              <a:sym typeface="Helvetica Neue"/>
            </a:endParaRPr>
          </a:p>
        </p:txBody>
      </p:sp>
      <p:pic>
        <p:nvPicPr>
          <p:cNvPr id="95" name="Google Shape;95;p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330111" y="5621977"/>
            <a:ext cx="638173" cy="148624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8"/>
          <p:cNvSpPr txBox="1"/>
          <p:nvPr/>
        </p:nvSpPr>
        <p:spPr>
          <a:xfrm>
            <a:off x="6221361" y="4353725"/>
            <a:ext cx="54102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AC709"/>
              </a:buClr>
              <a:buSzPts val="8000"/>
              <a:buFont typeface="Calibri"/>
              <a:buNone/>
              <a:defRPr sz="8000" b="1">
                <a:solidFill>
                  <a:srgbClr val="FAC709"/>
                </a:solidFill>
                <a:latin typeface="Calibri"/>
                <a:ea typeface="Calibri"/>
                <a:cs typeface="Calibri"/>
                <a:sym typeface="Calibri"/>
              </a:defRPr>
            </a:pPr>
            <a:r>
              <a:rPr dirty="0"/>
              <a:t>¡Muchas gracias!</a:t>
            </a:r>
            <a:endParaRPr sz="8000" b="1" i="0" u="none" strike="noStrike" cap="none" dirty="0">
              <a:solidFill>
                <a:srgbClr val="FAC709"/>
              </a:solidFill>
              <a:latin typeface="Calibri"/>
              <a:ea typeface="Calibri"/>
              <a:cs typeface="Calibri"/>
              <a:sym typeface="Calibri"/>
            </a:endParaRPr>
          </a:p>
        </p:txBody>
      </p:sp>
      <p:sp>
        <p:nvSpPr>
          <p:cNvPr id="112" name="Google Shape;112;p8"/>
          <p:cNvSpPr txBox="1"/>
          <p:nvPr/>
        </p:nvSpPr>
        <p:spPr>
          <a:xfrm>
            <a:off x="4343400" y="6905336"/>
            <a:ext cx="9166122" cy="769401"/>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defRPr sz="4400" b="1">
                <a:solidFill>
                  <a:schemeClr val="dk1"/>
                </a:solidFill>
                <a:latin typeface="Calibri"/>
                <a:ea typeface="Calibri"/>
                <a:cs typeface="Calibri"/>
                <a:sym typeface="Calibri"/>
              </a:defRPr>
            </a:pPr>
            <a:r>
              <a:rPr dirty="0"/>
              <a:t>Socio: </a:t>
            </a:r>
            <a:r>
              <a:rPr lang="it-IT" dirty="0"/>
              <a:t>Fuori dal Sommerso Soc. Coop.</a:t>
            </a:r>
            <a:endParaRPr lang="it-IT" sz="4400" b="1" dirty="0">
              <a:solidFill>
                <a:schemeClr val="dk1"/>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Google Shape;30;p2"/>
          <p:cNvSpPr txBox="1"/>
          <p:nvPr/>
        </p:nvSpPr>
        <p:spPr>
          <a:xfrm>
            <a:off x="1524000" y="1503549"/>
            <a:ext cx="9462656"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400" b="1">
                <a:solidFill>
                  <a:schemeClr val="dk1"/>
                </a:solidFill>
                <a:latin typeface="Calibri"/>
                <a:ea typeface="Calibri"/>
                <a:cs typeface="Calibri"/>
                <a:sym typeface="Calibri"/>
              </a:defRPr>
            </a:pPr>
            <a:r>
              <a:t>Objetivos y metas </a:t>
            </a:r>
          </a:p>
        </p:txBody>
      </p:sp>
      <p:sp>
        <p:nvSpPr>
          <p:cNvPr id="31" name="Google Shape;31;p2"/>
          <p:cNvSpPr txBox="1"/>
          <p:nvPr/>
        </p:nvSpPr>
        <p:spPr>
          <a:xfrm>
            <a:off x="1524000" y="2262365"/>
            <a:ext cx="1004018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defRPr sz="2800">
                <a:solidFill>
                  <a:schemeClr val="dk1"/>
                </a:solidFill>
                <a:latin typeface="Calibri"/>
                <a:ea typeface="Calibri"/>
                <a:cs typeface="Calibri"/>
                <a:sym typeface="Calibri"/>
              </a:defRPr>
            </a:pPr>
            <a:r>
              <a:rPr lang="es-ES" dirty="0"/>
              <a:t>Al final de este módulo podrás:</a:t>
            </a:r>
          </a:p>
        </p:txBody>
      </p:sp>
      <p:pic>
        <p:nvPicPr>
          <p:cNvPr id="32" name="Google Shape;32;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97413" y="3226905"/>
            <a:ext cx="370416" cy="280000"/>
          </a:xfrm>
          <a:prstGeom prst="rect">
            <a:avLst/>
          </a:prstGeom>
          <a:noFill/>
          <a:ln>
            <a:noFill/>
          </a:ln>
        </p:spPr>
      </p:pic>
      <p:pic>
        <p:nvPicPr>
          <p:cNvPr id="33" name="Google Shape;33;p2"/>
          <p:cNvPicPr preferRelativeResize="0"/>
          <p:nvPr/>
        </p:nvPicPr>
        <p:blipFill rotWithShape="1">
          <a:blip r:embed="rId4" cstate="email">
            <a:alphaModFix/>
            <a:extLst>
              <a:ext uri="{28A0092B-C50C-407E-A947-70E740481C1C}">
                <a14:useLocalDpi xmlns:a14="http://schemas.microsoft.com/office/drawing/2010/main"/>
              </a:ext>
            </a:extLst>
          </a:blip>
          <a:srcRect r="-2857"/>
          <a:stretch/>
        </p:blipFill>
        <p:spPr>
          <a:xfrm>
            <a:off x="1782619" y="6201921"/>
            <a:ext cx="381000" cy="326225"/>
          </a:xfrm>
          <a:prstGeom prst="rect">
            <a:avLst/>
          </a:prstGeom>
          <a:noFill/>
          <a:ln>
            <a:noFill/>
          </a:ln>
        </p:spPr>
      </p:pic>
      <p:grpSp>
        <p:nvGrpSpPr>
          <p:cNvPr id="34" name="Google Shape;34;p2"/>
          <p:cNvGrpSpPr/>
          <p:nvPr/>
        </p:nvGrpSpPr>
        <p:grpSpPr>
          <a:xfrm>
            <a:off x="1797413" y="4583130"/>
            <a:ext cx="389419" cy="357695"/>
            <a:chOff x="10576646" y="4322694"/>
            <a:chExt cx="700954" cy="668406"/>
          </a:xfrm>
        </p:grpSpPr>
        <p:pic>
          <p:nvPicPr>
            <p:cNvPr id="35" name="Google Shape;35;p2"/>
            <p:cNvPicPr preferRelativeResize="0"/>
            <p:nvPr/>
          </p:nvPicPr>
          <p:blipFill rotWithShape="1">
            <a:blip r:embed="rId5" cstate="email">
              <a:alphaModFix/>
              <a:extLst>
                <a:ext uri="{28A0092B-C50C-407E-A947-70E740481C1C}">
                  <a14:useLocalDpi xmlns:a14="http://schemas.microsoft.com/office/drawing/2010/main"/>
                </a:ext>
              </a:extLst>
            </a:blip>
            <a:srcRect l="-2272" r="-2858"/>
            <a:stretch/>
          </p:blipFill>
          <p:spPr>
            <a:xfrm>
              <a:off x="10576646" y="4381500"/>
              <a:ext cx="700954" cy="609600"/>
            </a:xfrm>
            <a:prstGeom prst="rect">
              <a:avLst/>
            </a:prstGeom>
            <a:noFill/>
            <a:ln>
              <a:noFill/>
            </a:ln>
          </p:spPr>
        </p:pic>
        <p:sp>
          <p:nvSpPr>
            <p:cNvPr id="36" name="Google Shape;36;p2"/>
            <p:cNvSpPr/>
            <p:nvPr/>
          </p:nvSpPr>
          <p:spPr>
            <a:xfrm>
              <a:off x="10820400" y="4322694"/>
              <a:ext cx="228600" cy="71735"/>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38" name="Google Shape;38;p2"/>
          <p:cNvSpPr txBox="1"/>
          <p:nvPr/>
        </p:nvSpPr>
        <p:spPr>
          <a:xfrm>
            <a:off x="2666998" y="3103818"/>
            <a:ext cx="7113816"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800">
                <a:solidFill>
                  <a:schemeClr val="dk1"/>
                </a:solidFill>
                <a:latin typeface="Calibri"/>
                <a:ea typeface="Calibri"/>
                <a:cs typeface="Calibri"/>
                <a:sym typeface="Calibri"/>
              </a:defRPr>
            </a:pPr>
            <a:r>
              <a:rPr lang="es-ES" dirty="0"/>
              <a:t>Ser más consciente del impacto que tu dinero puede tener en la sociedad y el medio ambiente</a:t>
            </a:r>
          </a:p>
        </p:txBody>
      </p:sp>
      <p:sp>
        <p:nvSpPr>
          <p:cNvPr id="42" name="Google Shape;42;p2"/>
          <p:cNvSpPr txBox="1"/>
          <p:nvPr/>
        </p:nvSpPr>
        <p:spPr>
          <a:xfrm>
            <a:off x="2666998" y="4583130"/>
            <a:ext cx="7587345" cy="138495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defRPr sz="2800">
                <a:solidFill>
                  <a:schemeClr val="dk1"/>
                </a:solidFill>
                <a:latin typeface="Calibri"/>
                <a:ea typeface="Calibri"/>
                <a:cs typeface="Calibri"/>
                <a:sym typeface="Calibri"/>
              </a:defRPr>
            </a:pPr>
            <a:r>
              <a:rPr lang="es-ES" dirty="0"/>
              <a:t>Ser estimulado para dirigir tus ahorros hacia bancos y productos de inversión responsables y sostenibles</a:t>
            </a:r>
            <a:endParaRPr lang="es-ES" sz="2800" dirty="0">
              <a:solidFill>
                <a:schemeClr val="dk1"/>
              </a:solidFill>
              <a:latin typeface="Calibri"/>
              <a:ea typeface="Calibri"/>
              <a:cs typeface="Calibri"/>
              <a:sym typeface="Calibri"/>
            </a:endParaRPr>
          </a:p>
        </p:txBody>
      </p:sp>
      <p:sp>
        <p:nvSpPr>
          <p:cNvPr id="45" name="Google Shape;45;p2"/>
          <p:cNvSpPr txBox="1"/>
          <p:nvPr/>
        </p:nvSpPr>
        <p:spPr>
          <a:xfrm>
            <a:off x="2666998" y="6075874"/>
            <a:ext cx="6983188" cy="138495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defRPr sz="2800">
                <a:solidFill>
                  <a:schemeClr val="dk1"/>
                </a:solidFill>
                <a:latin typeface="Calibri"/>
                <a:ea typeface="Calibri"/>
                <a:cs typeface="Calibri"/>
                <a:sym typeface="Calibri"/>
              </a:defRPr>
            </a:pPr>
            <a:r>
              <a:rPr lang="es-ES" dirty="0"/>
              <a:t>Saber qué parámetros y documentos buscar para verificar la sostenibilidad de un producto financiero</a:t>
            </a:r>
            <a:endParaRPr lang="es-ES" sz="2800" dirty="0">
              <a:solidFill>
                <a:schemeClr val="dk1"/>
              </a:solidFill>
              <a:latin typeface="Calibri"/>
              <a:ea typeface="Calibri"/>
              <a:cs typeface="Calibri"/>
              <a:sym typeface="Calibri"/>
            </a:endParaRPr>
          </a:p>
        </p:txBody>
      </p:sp>
      <p:pic>
        <p:nvPicPr>
          <p:cNvPr id="46" name="Google Shape;46;p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0284192" y="4319144"/>
            <a:ext cx="7357337" cy="4357108"/>
          </a:xfrm>
          <a:prstGeom prst="rect">
            <a:avLst/>
          </a:prstGeom>
          <a:noFill/>
          <a:ln>
            <a:noFill/>
          </a:ln>
        </p:spPr>
      </p:pic>
      <p:grpSp>
        <p:nvGrpSpPr>
          <p:cNvPr id="2" name="Google Shape;34;p2">
            <a:extLst>
              <a:ext uri="{FF2B5EF4-FFF2-40B4-BE49-F238E27FC236}">
                <a16:creationId xmlns:a16="http://schemas.microsoft.com/office/drawing/2014/main" id="{BE0894AF-DEFF-DB73-D694-32C302ECF54C}"/>
              </a:ext>
            </a:extLst>
          </p:cNvPr>
          <p:cNvGrpSpPr/>
          <p:nvPr/>
        </p:nvGrpSpPr>
        <p:grpSpPr>
          <a:xfrm>
            <a:off x="1778410" y="7665625"/>
            <a:ext cx="389419" cy="357695"/>
            <a:chOff x="10576646" y="4322694"/>
            <a:chExt cx="700954" cy="668406"/>
          </a:xfrm>
        </p:grpSpPr>
        <p:pic>
          <p:nvPicPr>
            <p:cNvPr id="3" name="Google Shape;35;p2">
              <a:extLst>
                <a:ext uri="{FF2B5EF4-FFF2-40B4-BE49-F238E27FC236}">
                  <a16:creationId xmlns:a16="http://schemas.microsoft.com/office/drawing/2014/main" id="{07050541-AD33-02DD-4DB1-B119F9C4FB93}"/>
                </a:ext>
              </a:extLst>
            </p:cNvPr>
            <p:cNvPicPr preferRelativeResize="0"/>
            <p:nvPr/>
          </p:nvPicPr>
          <p:blipFill rotWithShape="1">
            <a:blip r:embed="rId5" cstate="email">
              <a:alphaModFix/>
              <a:extLst>
                <a:ext uri="{28A0092B-C50C-407E-A947-70E740481C1C}">
                  <a14:useLocalDpi xmlns:a14="http://schemas.microsoft.com/office/drawing/2010/main"/>
                </a:ext>
              </a:extLst>
            </a:blip>
            <a:srcRect l="-2272" r="-2858"/>
            <a:stretch/>
          </p:blipFill>
          <p:spPr>
            <a:xfrm>
              <a:off x="10576646" y="4381500"/>
              <a:ext cx="700954" cy="609600"/>
            </a:xfrm>
            <a:prstGeom prst="rect">
              <a:avLst/>
            </a:prstGeom>
            <a:noFill/>
            <a:ln>
              <a:noFill/>
            </a:ln>
          </p:spPr>
        </p:pic>
        <p:sp>
          <p:nvSpPr>
            <p:cNvPr id="4" name="Google Shape;36;p2">
              <a:extLst>
                <a:ext uri="{FF2B5EF4-FFF2-40B4-BE49-F238E27FC236}">
                  <a16:creationId xmlns:a16="http://schemas.microsoft.com/office/drawing/2014/main" id="{C4103701-15D3-7C13-78C4-1790BA02A0AC}"/>
                </a:ext>
              </a:extLst>
            </p:cNvPr>
            <p:cNvSpPr/>
            <p:nvPr/>
          </p:nvSpPr>
          <p:spPr>
            <a:xfrm>
              <a:off x="10820400" y="4322694"/>
              <a:ext cx="228600" cy="71735"/>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5" name="Google Shape;45;p2">
            <a:extLst>
              <a:ext uri="{FF2B5EF4-FFF2-40B4-BE49-F238E27FC236}">
                <a16:creationId xmlns:a16="http://schemas.microsoft.com/office/drawing/2014/main" id="{4FF92855-12B9-7340-9CF1-E4F4CC514F9C}"/>
              </a:ext>
            </a:extLst>
          </p:cNvPr>
          <p:cNvSpPr txBox="1"/>
          <p:nvPr/>
        </p:nvSpPr>
        <p:spPr>
          <a:xfrm>
            <a:off x="2666998" y="7608873"/>
            <a:ext cx="6983188" cy="52318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defRPr sz="2800">
                <a:solidFill>
                  <a:schemeClr val="dk1"/>
                </a:solidFill>
                <a:latin typeface="Calibri"/>
                <a:ea typeface="Calibri"/>
                <a:cs typeface="Calibri"/>
                <a:sym typeface="Calibri"/>
              </a:defRPr>
            </a:pPr>
            <a:r>
              <a:rPr dirty="0" err="1"/>
              <a:t>Reconocer</a:t>
            </a:r>
            <a:r>
              <a:rPr dirty="0"/>
              <a:t> las </a:t>
            </a:r>
            <a:r>
              <a:rPr dirty="0" err="1"/>
              <a:t>prácticas</a:t>
            </a:r>
            <a:r>
              <a:rPr dirty="0"/>
              <a:t> de </a:t>
            </a:r>
            <a:r>
              <a:rPr dirty="0" err="1"/>
              <a:t>lavado</a:t>
            </a:r>
            <a:r>
              <a:rPr dirty="0"/>
              <a:t> </a:t>
            </a:r>
            <a:r>
              <a:rPr dirty="0" err="1"/>
              <a:t>ecológico</a:t>
            </a:r>
            <a:endParaRPr sz="2800"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3"/>
          <p:cNvSpPr txBox="1"/>
          <p:nvPr/>
        </p:nvSpPr>
        <p:spPr>
          <a:xfrm>
            <a:off x="1524000" y="1451297"/>
            <a:ext cx="9462656"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400" b="1">
                <a:solidFill>
                  <a:schemeClr val="dk1"/>
                </a:solidFill>
                <a:latin typeface="Calibri"/>
                <a:ea typeface="Calibri"/>
                <a:cs typeface="Calibri"/>
                <a:sym typeface="Calibri"/>
              </a:defRPr>
            </a:pPr>
            <a:r>
              <a:rPr dirty="0" err="1"/>
              <a:t>Índice</a:t>
            </a:r>
            <a:endParaRPr dirty="0"/>
          </a:p>
        </p:txBody>
      </p:sp>
      <p:pic>
        <p:nvPicPr>
          <p:cNvPr id="52" name="Google Shape;52;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2476" y="2977240"/>
            <a:ext cx="370416" cy="280000"/>
          </a:xfrm>
          <a:prstGeom prst="rect">
            <a:avLst/>
          </a:prstGeom>
          <a:noFill/>
          <a:ln>
            <a:noFill/>
          </a:ln>
        </p:spPr>
      </p:pic>
      <p:pic>
        <p:nvPicPr>
          <p:cNvPr id="53" name="Google Shape;53;p3"/>
          <p:cNvPicPr preferRelativeResize="0"/>
          <p:nvPr/>
        </p:nvPicPr>
        <p:blipFill rotWithShape="1">
          <a:blip r:embed="rId4" cstate="email">
            <a:alphaModFix/>
            <a:extLst>
              <a:ext uri="{28A0092B-C50C-407E-A947-70E740481C1C}">
                <a14:useLocalDpi xmlns:a14="http://schemas.microsoft.com/office/drawing/2010/main"/>
              </a:ext>
            </a:extLst>
          </a:blip>
          <a:srcRect r="-2857"/>
          <a:stretch/>
        </p:blipFill>
        <p:spPr>
          <a:xfrm>
            <a:off x="1552476" y="5369400"/>
            <a:ext cx="381000" cy="326225"/>
          </a:xfrm>
          <a:prstGeom prst="rect">
            <a:avLst/>
          </a:prstGeom>
          <a:noFill/>
          <a:ln>
            <a:noFill/>
          </a:ln>
        </p:spPr>
      </p:pic>
      <p:grpSp>
        <p:nvGrpSpPr>
          <p:cNvPr id="54" name="Google Shape;54;p3"/>
          <p:cNvGrpSpPr/>
          <p:nvPr/>
        </p:nvGrpSpPr>
        <p:grpSpPr>
          <a:xfrm>
            <a:off x="1535373" y="4411181"/>
            <a:ext cx="389419" cy="357695"/>
            <a:chOff x="10576646" y="4322694"/>
            <a:chExt cx="700954" cy="668406"/>
          </a:xfrm>
        </p:grpSpPr>
        <p:pic>
          <p:nvPicPr>
            <p:cNvPr id="55" name="Google Shape;55;p3"/>
            <p:cNvPicPr preferRelativeResize="0"/>
            <p:nvPr/>
          </p:nvPicPr>
          <p:blipFill rotWithShape="1">
            <a:blip r:embed="rId5" cstate="email">
              <a:alphaModFix/>
              <a:extLst>
                <a:ext uri="{28A0092B-C50C-407E-A947-70E740481C1C}">
                  <a14:useLocalDpi xmlns:a14="http://schemas.microsoft.com/office/drawing/2010/main"/>
                </a:ext>
              </a:extLst>
            </a:blip>
            <a:srcRect l="-2272" r="-2858"/>
            <a:stretch/>
          </p:blipFill>
          <p:spPr>
            <a:xfrm>
              <a:off x="10576646" y="4381500"/>
              <a:ext cx="700954" cy="609600"/>
            </a:xfrm>
            <a:prstGeom prst="rect">
              <a:avLst/>
            </a:prstGeom>
            <a:noFill/>
            <a:ln>
              <a:noFill/>
            </a:ln>
          </p:spPr>
        </p:pic>
        <p:sp>
          <p:nvSpPr>
            <p:cNvPr id="56" name="Google Shape;56;p3"/>
            <p:cNvSpPr/>
            <p:nvPr/>
          </p:nvSpPr>
          <p:spPr>
            <a:xfrm>
              <a:off x="10820400" y="4322694"/>
              <a:ext cx="228600" cy="71735"/>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7" name="Google Shape;57;p3"/>
          <p:cNvGrpSpPr/>
          <p:nvPr/>
        </p:nvGrpSpPr>
        <p:grpSpPr>
          <a:xfrm>
            <a:off x="2422061" y="2689842"/>
            <a:ext cx="7440396" cy="1383292"/>
            <a:chOff x="6420992" y="1321255"/>
            <a:chExt cx="5124927" cy="1383292"/>
          </a:xfrm>
        </p:grpSpPr>
        <p:sp>
          <p:nvSpPr>
            <p:cNvPr id="58" name="Google Shape;58;p3"/>
            <p:cNvSpPr txBox="1"/>
            <p:nvPr/>
          </p:nvSpPr>
          <p:spPr>
            <a:xfrm>
              <a:off x="6420994" y="1750480"/>
              <a:ext cx="5124925"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800">
                  <a:solidFill>
                    <a:schemeClr val="dk1"/>
                  </a:solidFill>
                  <a:latin typeface="Calibri"/>
                  <a:ea typeface="Calibri"/>
                  <a:cs typeface="Calibri"/>
                  <a:sym typeface="Calibri"/>
                </a:defRPr>
              </a:pPr>
              <a:r>
                <a:rPr dirty="0"/>
                <a:t>La </a:t>
              </a:r>
              <a:r>
                <a:rPr dirty="0" err="1"/>
                <a:t>gestión</a:t>
              </a:r>
              <a:r>
                <a:rPr dirty="0"/>
                <a:t> del </a:t>
              </a:r>
              <a:r>
                <a:rPr dirty="0" err="1"/>
                <a:t>ahorro</a:t>
              </a:r>
              <a:r>
                <a:rPr dirty="0"/>
                <a:t> y </a:t>
              </a:r>
              <a:r>
                <a:rPr dirty="0" err="1"/>
                <a:t>su</a:t>
              </a:r>
              <a:r>
                <a:rPr dirty="0"/>
                <a:t> </a:t>
              </a:r>
              <a:r>
                <a:rPr dirty="0" err="1"/>
                <a:t>impacto</a:t>
              </a:r>
              <a:r>
                <a:rPr dirty="0"/>
                <a:t> en la </a:t>
              </a:r>
              <a:r>
                <a:rPr dirty="0" err="1"/>
                <a:t>sociedad</a:t>
              </a:r>
              <a:r>
                <a:rPr dirty="0"/>
                <a:t> y </a:t>
              </a:r>
              <a:r>
                <a:rPr dirty="0" err="1"/>
                <a:t>el</a:t>
              </a:r>
              <a:r>
                <a:rPr dirty="0"/>
                <a:t> medio </a:t>
              </a:r>
              <a:r>
                <a:rPr dirty="0" err="1"/>
                <a:t>ambiente</a:t>
              </a:r>
              <a:endParaRPr dirty="0"/>
            </a:p>
          </p:txBody>
        </p:sp>
        <p:sp>
          <p:nvSpPr>
            <p:cNvPr id="59" name="Google Shape;59;p3"/>
            <p:cNvSpPr txBox="1"/>
            <p:nvPr/>
          </p:nvSpPr>
          <p:spPr>
            <a:xfrm>
              <a:off x="6420992" y="1321255"/>
              <a:ext cx="5124925" cy="584735"/>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defRPr sz="3200" b="1">
                  <a:solidFill>
                    <a:schemeClr val="dk1"/>
                  </a:solidFill>
                  <a:latin typeface="Calibri"/>
                  <a:ea typeface="Calibri"/>
                  <a:cs typeface="Calibri"/>
                  <a:sym typeface="Calibri"/>
                </a:defRPr>
              </a:pPr>
              <a:r>
                <a:rPr dirty="0"/>
                <a:t>Unidad 1</a:t>
              </a:r>
              <a:endParaRPr sz="3200" b="1" dirty="0">
                <a:solidFill>
                  <a:schemeClr val="dk1"/>
                </a:solidFill>
                <a:latin typeface="Calibri"/>
                <a:ea typeface="Calibri"/>
                <a:cs typeface="Calibri"/>
                <a:sym typeface="Calibri"/>
              </a:endParaRPr>
            </a:p>
          </p:txBody>
        </p:sp>
      </p:grpSp>
      <p:grpSp>
        <p:nvGrpSpPr>
          <p:cNvPr id="60" name="Google Shape;60;p3"/>
          <p:cNvGrpSpPr/>
          <p:nvPr/>
        </p:nvGrpSpPr>
        <p:grpSpPr>
          <a:xfrm>
            <a:off x="2422060" y="4167877"/>
            <a:ext cx="5987153" cy="937286"/>
            <a:chOff x="6420993" y="1336374"/>
            <a:chExt cx="5124926" cy="937286"/>
          </a:xfrm>
        </p:grpSpPr>
        <p:sp>
          <p:nvSpPr>
            <p:cNvPr id="61" name="Google Shape;61;p3"/>
            <p:cNvSpPr txBox="1"/>
            <p:nvPr/>
          </p:nvSpPr>
          <p:spPr>
            <a:xfrm>
              <a:off x="6420994" y="1750480"/>
              <a:ext cx="512492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800">
                  <a:solidFill>
                    <a:schemeClr val="dk1"/>
                  </a:solidFill>
                  <a:latin typeface="Calibri"/>
                  <a:ea typeface="Calibri"/>
                  <a:cs typeface="Calibri"/>
                  <a:sym typeface="Calibri"/>
                </a:defRPr>
              </a:pPr>
              <a:r>
                <a:t>Finanzas sostenibles y métricas ESG</a:t>
              </a:r>
            </a:p>
          </p:txBody>
        </p:sp>
        <p:sp>
          <p:nvSpPr>
            <p:cNvPr id="62" name="Google Shape;62;p3"/>
            <p:cNvSpPr txBox="1"/>
            <p:nvPr/>
          </p:nvSpPr>
          <p:spPr>
            <a:xfrm>
              <a:off x="6420993" y="1336374"/>
              <a:ext cx="5124925" cy="584735"/>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defRPr sz="3200" b="1">
                  <a:solidFill>
                    <a:schemeClr val="dk1"/>
                  </a:solidFill>
                  <a:latin typeface="Calibri"/>
                  <a:ea typeface="Calibri"/>
                  <a:cs typeface="Calibri"/>
                  <a:sym typeface="Calibri"/>
                </a:defRPr>
              </a:pPr>
              <a:r>
                <a:rPr dirty="0"/>
                <a:t>Unidad 2</a:t>
              </a:r>
              <a:endParaRPr sz="3200" b="1" dirty="0">
                <a:solidFill>
                  <a:schemeClr val="dk1"/>
                </a:solidFill>
                <a:latin typeface="Calibri"/>
                <a:ea typeface="Calibri"/>
                <a:cs typeface="Calibri"/>
                <a:sym typeface="Calibri"/>
              </a:endParaRPr>
            </a:p>
          </p:txBody>
        </p:sp>
      </p:grpSp>
      <p:grpSp>
        <p:nvGrpSpPr>
          <p:cNvPr id="63" name="Google Shape;63;p3"/>
          <p:cNvGrpSpPr/>
          <p:nvPr/>
        </p:nvGrpSpPr>
        <p:grpSpPr>
          <a:xfrm>
            <a:off x="2422061" y="5261159"/>
            <a:ext cx="6362711" cy="970848"/>
            <a:chOff x="6420993" y="1302812"/>
            <a:chExt cx="5124926" cy="970848"/>
          </a:xfrm>
        </p:grpSpPr>
        <p:sp>
          <p:nvSpPr>
            <p:cNvPr id="64" name="Google Shape;64;p3"/>
            <p:cNvSpPr txBox="1"/>
            <p:nvPr/>
          </p:nvSpPr>
          <p:spPr>
            <a:xfrm>
              <a:off x="6420994" y="1750480"/>
              <a:ext cx="512492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800">
                  <a:solidFill>
                    <a:schemeClr val="dk1"/>
                  </a:solidFill>
                  <a:latin typeface="Calibri"/>
                  <a:ea typeface="Calibri"/>
                  <a:cs typeface="Calibri"/>
                  <a:sym typeface="Calibri"/>
                </a:defRPr>
              </a:pPr>
              <a:r>
                <a:rPr dirty="0"/>
                <a:t>¿Las </a:t>
              </a:r>
              <a:r>
                <a:rPr dirty="0" err="1"/>
                <a:t>finanzas</a:t>
              </a:r>
              <a:r>
                <a:rPr dirty="0"/>
                <a:t> </a:t>
              </a:r>
              <a:r>
                <a:rPr dirty="0" err="1"/>
                <a:t>sostenibles</a:t>
              </a:r>
              <a:r>
                <a:rPr dirty="0"/>
                <a:t> </a:t>
              </a:r>
              <a:r>
                <a:rPr dirty="0" err="1"/>
                <a:t>también</a:t>
              </a:r>
              <a:r>
                <a:rPr dirty="0"/>
                <a:t> son </a:t>
              </a:r>
              <a:r>
                <a:rPr dirty="0" err="1"/>
                <a:t>éticas</a:t>
              </a:r>
              <a:r>
                <a:rPr dirty="0"/>
                <a:t>?</a:t>
              </a:r>
            </a:p>
          </p:txBody>
        </p:sp>
        <p:sp>
          <p:nvSpPr>
            <p:cNvPr id="65" name="Google Shape;65;p3"/>
            <p:cNvSpPr txBox="1"/>
            <p:nvPr/>
          </p:nvSpPr>
          <p:spPr>
            <a:xfrm>
              <a:off x="6420993" y="1302812"/>
              <a:ext cx="5124925" cy="584735"/>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defRPr sz="3200" b="1">
                  <a:solidFill>
                    <a:schemeClr val="dk1"/>
                  </a:solidFill>
                  <a:latin typeface="Calibri"/>
                  <a:ea typeface="Calibri"/>
                  <a:cs typeface="Calibri"/>
                  <a:sym typeface="Calibri"/>
                </a:defRPr>
              </a:pPr>
              <a:r>
                <a:t>Unidad 3</a:t>
              </a:r>
              <a:endParaRPr sz="3200" b="1">
                <a:solidFill>
                  <a:schemeClr val="dk1"/>
                </a:solidFill>
                <a:latin typeface="Calibri"/>
                <a:ea typeface="Calibri"/>
                <a:cs typeface="Calibri"/>
                <a:sym typeface="Calibri"/>
              </a:endParaRPr>
            </a:p>
          </p:txBody>
        </p:sp>
      </p:grpSp>
      <p:pic>
        <p:nvPicPr>
          <p:cNvPr id="66" name="Google Shape;66;p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03229" y="3238500"/>
            <a:ext cx="8143646" cy="5584385"/>
          </a:xfrm>
          <a:prstGeom prst="rect">
            <a:avLst/>
          </a:prstGeom>
          <a:noFill/>
          <a:ln>
            <a:noFill/>
          </a:ln>
        </p:spPr>
      </p:pic>
      <p:pic>
        <p:nvPicPr>
          <p:cNvPr id="2" name="Google Shape;52;p3">
            <a:extLst>
              <a:ext uri="{FF2B5EF4-FFF2-40B4-BE49-F238E27FC236}">
                <a16:creationId xmlns:a16="http://schemas.microsoft.com/office/drawing/2014/main" id="{240A3CAA-E672-5D3F-DEAD-48587F30A462}"/>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7768" y="6736170"/>
            <a:ext cx="370416" cy="280000"/>
          </a:xfrm>
          <a:prstGeom prst="rect">
            <a:avLst/>
          </a:prstGeom>
          <a:noFill/>
          <a:ln>
            <a:noFill/>
          </a:ln>
        </p:spPr>
      </p:pic>
      <p:grpSp>
        <p:nvGrpSpPr>
          <p:cNvPr id="3" name="Google Shape;57;p3">
            <a:extLst>
              <a:ext uri="{FF2B5EF4-FFF2-40B4-BE49-F238E27FC236}">
                <a16:creationId xmlns:a16="http://schemas.microsoft.com/office/drawing/2014/main" id="{77BEE3C8-E59C-69F5-C6AB-C153A31F4E47}"/>
              </a:ext>
            </a:extLst>
          </p:cNvPr>
          <p:cNvGrpSpPr/>
          <p:nvPr/>
        </p:nvGrpSpPr>
        <p:grpSpPr>
          <a:xfrm>
            <a:off x="2422060" y="6632301"/>
            <a:ext cx="7440396" cy="952405"/>
            <a:chOff x="6420992" y="1321255"/>
            <a:chExt cx="5124927" cy="952405"/>
          </a:xfrm>
        </p:grpSpPr>
        <p:sp>
          <p:nvSpPr>
            <p:cNvPr id="4" name="Google Shape;58;p3">
              <a:extLst>
                <a:ext uri="{FF2B5EF4-FFF2-40B4-BE49-F238E27FC236}">
                  <a16:creationId xmlns:a16="http://schemas.microsoft.com/office/drawing/2014/main" id="{4037E391-6648-CB8C-41BE-9092DC0E075C}"/>
                </a:ext>
              </a:extLst>
            </p:cNvPr>
            <p:cNvSpPr txBox="1"/>
            <p:nvPr/>
          </p:nvSpPr>
          <p:spPr>
            <a:xfrm>
              <a:off x="6420994" y="1750480"/>
              <a:ext cx="512492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800">
                  <a:solidFill>
                    <a:schemeClr val="dk1"/>
                  </a:solidFill>
                  <a:latin typeface="Calibri"/>
                  <a:ea typeface="Calibri"/>
                  <a:cs typeface="Calibri"/>
                  <a:sym typeface="Calibri"/>
                </a:defRPr>
              </a:pPr>
              <a:r>
                <a:rPr dirty="0" err="1"/>
                <a:t>Herramientas</a:t>
              </a:r>
              <a:r>
                <a:rPr dirty="0"/>
                <a:t> de </a:t>
              </a:r>
              <a:r>
                <a:rPr dirty="0" err="1"/>
                <a:t>inversión</a:t>
              </a:r>
              <a:r>
                <a:rPr dirty="0"/>
                <a:t> </a:t>
              </a:r>
              <a:r>
                <a:rPr dirty="0" err="1"/>
                <a:t>éticas</a:t>
              </a:r>
              <a:r>
                <a:rPr dirty="0"/>
                <a:t> y </a:t>
              </a:r>
              <a:r>
                <a:rPr dirty="0" err="1"/>
                <a:t>sostenibles</a:t>
              </a:r>
              <a:endParaRPr dirty="0"/>
            </a:p>
          </p:txBody>
        </p:sp>
        <p:sp>
          <p:nvSpPr>
            <p:cNvPr id="5" name="Google Shape;59;p3">
              <a:extLst>
                <a:ext uri="{FF2B5EF4-FFF2-40B4-BE49-F238E27FC236}">
                  <a16:creationId xmlns:a16="http://schemas.microsoft.com/office/drawing/2014/main" id="{C7D4067D-6E58-4FBF-AFB9-A17C4230EB8D}"/>
                </a:ext>
              </a:extLst>
            </p:cNvPr>
            <p:cNvSpPr txBox="1"/>
            <p:nvPr/>
          </p:nvSpPr>
          <p:spPr>
            <a:xfrm>
              <a:off x="6420992" y="1321255"/>
              <a:ext cx="5124925" cy="584735"/>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defRPr sz="3200" b="1">
                  <a:solidFill>
                    <a:schemeClr val="dk1"/>
                  </a:solidFill>
                  <a:latin typeface="Calibri"/>
                  <a:ea typeface="Calibri"/>
                  <a:cs typeface="Calibri"/>
                  <a:sym typeface="Calibri"/>
                </a:defRPr>
              </a:pPr>
              <a:r>
                <a:rPr dirty="0"/>
                <a:t>Unidad 4</a:t>
              </a:r>
              <a:endParaRPr sz="3200" b="1" dirty="0">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p:nvPr/>
        </p:nvSpPr>
        <p:spPr>
          <a:xfrm>
            <a:off x="1447800" y="1573291"/>
            <a:ext cx="11631386"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400" b="1">
                <a:latin typeface="Calibri"/>
                <a:ea typeface="Calibri"/>
                <a:cs typeface="Calibri"/>
                <a:sym typeface="Calibri"/>
              </a:defRPr>
            </a:pPr>
            <a:r>
              <a:rPr dirty="0">
                <a:solidFill>
                  <a:schemeClr val="dk1"/>
                </a:solidFill>
              </a:rPr>
              <a:t>1.</a:t>
            </a:r>
            <a:r>
              <a:rPr dirty="0">
                <a:solidFill>
                  <a:srgbClr val="343433"/>
                </a:solidFill>
              </a:rPr>
              <a:t> La </a:t>
            </a:r>
            <a:r>
              <a:rPr dirty="0" err="1">
                <a:solidFill>
                  <a:srgbClr val="343433"/>
                </a:solidFill>
              </a:rPr>
              <a:t>gestión</a:t>
            </a:r>
            <a:r>
              <a:rPr dirty="0">
                <a:solidFill>
                  <a:srgbClr val="343433"/>
                </a:solidFill>
              </a:rPr>
              <a:t> del </a:t>
            </a:r>
            <a:r>
              <a:rPr dirty="0" err="1">
                <a:solidFill>
                  <a:srgbClr val="343433"/>
                </a:solidFill>
              </a:rPr>
              <a:t>ahorro</a:t>
            </a:r>
            <a:r>
              <a:rPr dirty="0">
                <a:solidFill>
                  <a:srgbClr val="343433"/>
                </a:solidFill>
              </a:rPr>
              <a:t> y </a:t>
            </a:r>
            <a:r>
              <a:rPr dirty="0" err="1">
                <a:solidFill>
                  <a:srgbClr val="343433"/>
                </a:solidFill>
              </a:rPr>
              <a:t>su</a:t>
            </a:r>
            <a:r>
              <a:rPr dirty="0">
                <a:solidFill>
                  <a:srgbClr val="343433"/>
                </a:solidFill>
              </a:rPr>
              <a:t> </a:t>
            </a:r>
            <a:r>
              <a:rPr dirty="0" err="1">
                <a:solidFill>
                  <a:srgbClr val="343433"/>
                </a:solidFill>
              </a:rPr>
              <a:t>impacto</a:t>
            </a:r>
            <a:r>
              <a:rPr dirty="0">
                <a:solidFill>
                  <a:srgbClr val="343433"/>
                </a:solidFill>
              </a:rPr>
              <a:t> en la </a:t>
            </a:r>
            <a:r>
              <a:rPr dirty="0" err="1">
                <a:solidFill>
                  <a:srgbClr val="343433"/>
                </a:solidFill>
              </a:rPr>
              <a:t>sociedad</a:t>
            </a:r>
            <a:r>
              <a:rPr dirty="0">
                <a:solidFill>
                  <a:srgbClr val="343433"/>
                </a:solidFill>
              </a:rPr>
              <a:t> y </a:t>
            </a:r>
            <a:r>
              <a:rPr dirty="0" err="1">
                <a:solidFill>
                  <a:srgbClr val="343433"/>
                </a:solidFill>
              </a:rPr>
              <a:t>el</a:t>
            </a:r>
            <a:r>
              <a:rPr dirty="0">
                <a:solidFill>
                  <a:srgbClr val="343433"/>
                </a:solidFill>
              </a:rPr>
              <a:t> medio </a:t>
            </a:r>
            <a:r>
              <a:rPr dirty="0" err="1">
                <a:solidFill>
                  <a:srgbClr val="343433"/>
                </a:solidFill>
              </a:rPr>
              <a:t>ambiente</a:t>
            </a:r>
            <a:endParaRPr sz="4400" b="1" dirty="0">
              <a:solidFill>
                <a:schemeClr val="dk1"/>
              </a:solidFill>
              <a:latin typeface="Calibri"/>
              <a:ea typeface="Calibri"/>
              <a:cs typeface="Calibri"/>
              <a:sym typeface="Calibri"/>
            </a:endParaRPr>
          </a:p>
        </p:txBody>
      </p:sp>
      <p:pic>
        <p:nvPicPr>
          <p:cNvPr id="3" name="Immagine 2">
            <a:extLst>
              <a:ext uri="{FF2B5EF4-FFF2-40B4-BE49-F238E27FC236}">
                <a16:creationId xmlns:a16="http://schemas.microsoft.com/office/drawing/2014/main" id="{20DE77F7-4A5A-5842-A225-270E31B5B6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0" y="3019800"/>
            <a:ext cx="8510344" cy="4794853"/>
          </a:xfrm>
          <a:prstGeom prst="rect">
            <a:avLst/>
          </a:prstGeom>
        </p:spPr>
      </p:pic>
      <p:sp>
        <p:nvSpPr>
          <p:cNvPr id="5" name="CasellaDiTesto 4">
            <a:extLst>
              <a:ext uri="{FF2B5EF4-FFF2-40B4-BE49-F238E27FC236}">
                <a16:creationId xmlns:a16="http://schemas.microsoft.com/office/drawing/2014/main" id="{28BF9A60-5E90-DDCE-5325-72848D7B994B}"/>
              </a:ext>
            </a:extLst>
          </p:cNvPr>
          <p:cNvSpPr txBox="1"/>
          <p:nvPr/>
        </p:nvSpPr>
        <p:spPr>
          <a:xfrm>
            <a:off x="1447800" y="3909459"/>
            <a:ext cx="7434943" cy="3539430"/>
          </a:xfrm>
          <a:prstGeom prst="rect">
            <a:avLst/>
          </a:prstGeom>
          <a:noFill/>
        </p:spPr>
        <p:txBody>
          <a:bodyPr wrap="square">
            <a:spAutoFit/>
          </a:bodyPr>
          <a:lstStyle/>
          <a:p>
            <a:pPr>
              <a:defRPr sz="3200">
                <a:latin typeface="Calibri" panose="020F0502020204030204" pitchFamily="34" charset="0"/>
                <a:ea typeface="Calibri" panose="020F0502020204030204" pitchFamily="34" charset="0"/>
                <a:cs typeface="Calibri" panose="020F0502020204030204" pitchFamily="34" charset="0"/>
              </a:defRPr>
            </a:pPr>
            <a:r>
              <a:rPr dirty="0"/>
              <a:t>Los </a:t>
            </a:r>
            <a:r>
              <a:rPr dirty="0" err="1"/>
              <a:t>bancos</a:t>
            </a:r>
            <a:r>
              <a:rPr dirty="0"/>
              <a:t> y </a:t>
            </a:r>
            <a:r>
              <a:rPr dirty="0" err="1"/>
              <a:t>otros</a:t>
            </a:r>
            <a:r>
              <a:rPr dirty="0"/>
              <a:t> </a:t>
            </a:r>
            <a:r>
              <a:rPr dirty="0" err="1"/>
              <a:t>intermediarios</a:t>
            </a:r>
            <a:r>
              <a:rPr dirty="0"/>
              <a:t> </a:t>
            </a:r>
            <a:r>
              <a:rPr dirty="0" err="1"/>
              <a:t>financieros</a:t>
            </a:r>
            <a:r>
              <a:rPr dirty="0"/>
              <a:t> </a:t>
            </a:r>
            <a:r>
              <a:rPr b="1" dirty="0" err="1"/>
              <a:t>transfieren</a:t>
            </a:r>
            <a:r>
              <a:rPr b="1" dirty="0"/>
              <a:t> dinero </a:t>
            </a:r>
            <a:r>
              <a:rPr dirty="0"/>
              <a:t>de </a:t>
            </a:r>
            <a:r>
              <a:rPr dirty="0" err="1"/>
              <a:t>sujetos</a:t>
            </a:r>
            <a:r>
              <a:rPr dirty="0"/>
              <a:t> que </a:t>
            </a:r>
            <a:r>
              <a:rPr dirty="0" err="1"/>
              <a:t>han</a:t>
            </a:r>
            <a:r>
              <a:rPr dirty="0"/>
              <a:t> </a:t>
            </a:r>
            <a:r>
              <a:rPr b="1" dirty="0" err="1"/>
              <a:t>acumulado</a:t>
            </a:r>
            <a:r>
              <a:rPr b="1" dirty="0"/>
              <a:t> </a:t>
            </a:r>
            <a:r>
              <a:rPr b="1" dirty="0" err="1"/>
              <a:t>ahorros</a:t>
            </a:r>
            <a:r>
              <a:rPr b="1" dirty="0"/>
              <a:t> </a:t>
            </a:r>
            <a:r>
              <a:rPr dirty="0"/>
              <a:t>(</a:t>
            </a:r>
            <a:r>
              <a:rPr dirty="0" err="1"/>
              <a:t>como</a:t>
            </a:r>
            <a:r>
              <a:rPr dirty="0"/>
              <a:t> </a:t>
            </a:r>
            <a:r>
              <a:rPr dirty="0" err="1"/>
              <a:t>los</a:t>
            </a:r>
            <a:r>
              <a:rPr dirty="0"/>
              <a:t> </a:t>
            </a:r>
            <a:r>
              <a:rPr dirty="0" err="1"/>
              <a:t>hogares</a:t>
            </a:r>
            <a:r>
              <a:rPr dirty="0"/>
              <a:t>) a </a:t>
            </a:r>
            <a:r>
              <a:rPr dirty="0" err="1"/>
              <a:t>sujetos</a:t>
            </a:r>
            <a:r>
              <a:rPr dirty="0"/>
              <a:t> con</a:t>
            </a:r>
            <a:r>
              <a:rPr b="1" dirty="0"/>
              <a:t> </a:t>
            </a:r>
            <a:r>
              <a:rPr b="1" dirty="0" err="1"/>
              <a:t>déficit</a:t>
            </a:r>
            <a:r>
              <a:rPr b="1" dirty="0"/>
              <a:t> </a:t>
            </a:r>
            <a:r>
              <a:rPr b="1" dirty="0" err="1"/>
              <a:t>financiero</a:t>
            </a:r>
            <a:r>
              <a:rPr dirty="0"/>
              <a:t>, que </a:t>
            </a:r>
            <a:r>
              <a:rPr dirty="0" err="1"/>
              <a:t>necesitan</a:t>
            </a:r>
            <a:r>
              <a:rPr dirty="0"/>
              <a:t> </a:t>
            </a:r>
            <a:r>
              <a:rPr dirty="0" err="1"/>
              <a:t>invertir</a:t>
            </a:r>
            <a:r>
              <a:rPr dirty="0"/>
              <a:t> o </a:t>
            </a:r>
            <a:r>
              <a:rPr dirty="0" err="1"/>
              <a:t>gastar</a:t>
            </a:r>
            <a:r>
              <a:rPr dirty="0"/>
              <a:t> </a:t>
            </a:r>
            <a:r>
              <a:rPr dirty="0" err="1"/>
              <a:t>más</a:t>
            </a:r>
            <a:r>
              <a:rPr dirty="0"/>
              <a:t> que sus </a:t>
            </a:r>
            <a:r>
              <a:rPr dirty="0" err="1"/>
              <a:t>recursos</a:t>
            </a:r>
            <a:r>
              <a:rPr dirty="0"/>
              <a:t> </a:t>
            </a:r>
            <a:r>
              <a:rPr dirty="0" err="1"/>
              <a:t>disponibles</a:t>
            </a:r>
            <a:r>
              <a:rPr dirty="0"/>
              <a:t> (</a:t>
            </a:r>
            <a:r>
              <a:rPr dirty="0" err="1"/>
              <a:t>como</a:t>
            </a:r>
            <a:r>
              <a:rPr dirty="0"/>
              <a:t> </a:t>
            </a:r>
            <a:r>
              <a:rPr dirty="0" err="1"/>
              <a:t>empresas</a:t>
            </a:r>
            <a:r>
              <a:rPr dirty="0"/>
              <a:t> o </a:t>
            </a:r>
            <a:r>
              <a:rPr dirty="0" err="1"/>
              <a:t>administraciones</a:t>
            </a:r>
            <a:r>
              <a:rPr dirty="0"/>
              <a:t> </a:t>
            </a:r>
            <a:r>
              <a:rPr dirty="0" err="1"/>
              <a:t>públicas</a:t>
            </a:r>
            <a:r>
              <a:rPr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p:nvPr/>
        </p:nvSpPr>
        <p:spPr>
          <a:xfrm>
            <a:off x="1447800" y="1573291"/>
            <a:ext cx="11631386"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400" b="1">
                <a:latin typeface="Calibri"/>
                <a:ea typeface="Calibri"/>
                <a:cs typeface="Calibri"/>
                <a:sym typeface="Calibri"/>
              </a:defRPr>
            </a:pPr>
            <a:r>
              <a:rPr dirty="0">
                <a:solidFill>
                  <a:schemeClr val="dk1"/>
                </a:solidFill>
              </a:rPr>
              <a:t>1.</a:t>
            </a:r>
            <a:r>
              <a:rPr dirty="0">
                <a:solidFill>
                  <a:srgbClr val="343433"/>
                </a:solidFill>
              </a:rPr>
              <a:t> La </a:t>
            </a:r>
            <a:r>
              <a:rPr dirty="0" err="1">
                <a:solidFill>
                  <a:srgbClr val="343433"/>
                </a:solidFill>
              </a:rPr>
              <a:t>gestión</a:t>
            </a:r>
            <a:r>
              <a:rPr dirty="0">
                <a:solidFill>
                  <a:srgbClr val="343433"/>
                </a:solidFill>
              </a:rPr>
              <a:t> del </a:t>
            </a:r>
            <a:r>
              <a:rPr dirty="0" err="1">
                <a:solidFill>
                  <a:srgbClr val="343433"/>
                </a:solidFill>
              </a:rPr>
              <a:t>ahorro</a:t>
            </a:r>
            <a:r>
              <a:rPr dirty="0">
                <a:solidFill>
                  <a:srgbClr val="343433"/>
                </a:solidFill>
              </a:rPr>
              <a:t> y </a:t>
            </a:r>
            <a:r>
              <a:rPr dirty="0" err="1">
                <a:solidFill>
                  <a:srgbClr val="343433"/>
                </a:solidFill>
              </a:rPr>
              <a:t>su</a:t>
            </a:r>
            <a:r>
              <a:rPr dirty="0">
                <a:solidFill>
                  <a:srgbClr val="343433"/>
                </a:solidFill>
              </a:rPr>
              <a:t> </a:t>
            </a:r>
            <a:r>
              <a:rPr dirty="0" err="1">
                <a:solidFill>
                  <a:srgbClr val="343433"/>
                </a:solidFill>
              </a:rPr>
              <a:t>impacto</a:t>
            </a:r>
            <a:r>
              <a:rPr dirty="0">
                <a:solidFill>
                  <a:srgbClr val="343433"/>
                </a:solidFill>
              </a:rPr>
              <a:t> en la </a:t>
            </a:r>
            <a:r>
              <a:rPr dirty="0" err="1">
                <a:solidFill>
                  <a:srgbClr val="343433"/>
                </a:solidFill>
              </a:rPr>
              <a:t>sociedad</a:t>
            </a:r>
            <a:r>
              <a:rPr dirty="0">
                <a:solidFill>
                  <a:srgbClr val="343433"/>
                </a:solidFill>
              </a:rPr>
              <a:t> y </a:t>
            </a:r>
            <a:r>
              <a:rPr dirty="0" err="1">
                <a:solidFill>
                  <a:srgbClr val="343433"/>
                </a:solidFill>
              </a:rPr>
              <a:t>el</a:t>
            </a:r>
            <a:r>
              <a:rPr dirty="0">
                <a:solidFill>
                  <a:srgbClr val="343433"/>
                </a:solidFill>
              </a:rPr>
              <a:t> medio </a:t>
            </a:r>
            <a:r>
              <a:rPr dirty="0" err="1">
                <a:solidFill>
                  <a:srgbClr val="343433"/>
                </a:solidFill>
              </a:rPr>
              <a:t>ambiente</a:t>
            </a:r>
            <a:endParaRPr sz="4400" b="1" dirty="0">
              <a:solidFill>
                <a:schemeClr val="dk1"/>
              </a:solidFill>
              <a:latin typeface="Calibri"/>
              <a:ea typeface="Calibri"/>
              <a:cs typeface="Calibri"/>
              <a:sym typeface="Calibri"/>
            </a:endParaRPr>
          </a:p>
        </p:txBody>
      </p:sp>
      <p:pic>
        <p:nvPicPr>
          <p:cNvPr id="4" name="Immagine 3" descr="Immagine che contiene giocattolo, LEGO  Descrizione generata automaticamente">
            <a:extLst>
              <a:ext uri="{FF2B5EF4-FFF2-40B4-BE49-F238E27FC236}">
                <a16:creationId xmlns:a16="http://schemas.microsoft.com/office/drawing/2014/main" id="{1D71C6CF-0559-5AA9-01A2-763C71D55D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89396" y="3019800"/>
            <a:ext cx="7788349" cy="4388070"/>
          </a:xfrm>
          <a:prstGeom prst="rect">
            <a:avLst/>
          </a:prstGeom>
        </p:spPr>
      </p:pic>
      <p:sp>
        <p:nvSpPr>
          <p:cNvPr id="6" name="CasellaDiTesto 5">
            <a:extLst>
              <a:ext uri="{FF2B5EF4-FFF2-40B4-BE49-F238E27FC236}">
                <a16:creationId xmlns:a16="http://schemas.microsoft.com/office/drawing/2014/main" id="{DEF8A65E-484B-3E75-9524-40A6C49B14CB}"/>
              </a:ext>
            </a:extLst>
          </p:cNvPr>
          <p:cNvSpPr txBox="1"/>
          <p:nvPr/>
        </p:nvSpPr>
        <p:spPr>
          <a:xfrm>
            <a:off x="1447800" y="3550756"/>
            <a:ext cx="8871858" cy="1815882"/>
          </a:xfrm>
          <a:prstGeom prst="rect">
            <a:avLst/>
          </a:prstGeom>
          <a:noFill/>
        </p:spPr>
        <p:txBody>
          <a:bodyPr wrap="square">
            <a:spAutoFit/>
          </a:bodyPr>
          <a:lstStyle/>
          <a:p>
            <a:pPr>
              <a:defRPr sz="2800">
                <a:latin typeface="Calibri" panose="020F0502020204030204" pitchFamily="34" charset="0"/>
                <a:ea typeface="Calibri" panose="020F0502020204030204" pitchFamily="34" charset="0"/>
                <a:cs typeface="Calibri" panose="020F0502020204030204" pitchFamily="34" charset="0"/>
              </a:defRPr>
            </a:pPr>
            <a:r>
              <a:rPr dirty="0"/>
              <a:t>A la hora de </a:t>
            </a:r>
            <a:r>
              <a:rPr dirty="0" err="1"/>
              <a:t>decidir</a:t>
            </a:r>
            <a:r>
              <a:rPr dirty="0"/>
              <a:t> </a:t>
            </a:r>
            <a:r>
              <a:rPr dirty="0" err="1"/>
              <a:t>cómo</a:t>
            </a:r>
            <a:r>
              <a:rPr dirty="0"/>
              <a:t> </a:t>
            </a:r>
            <a:r>
              <a:rPr dirty="0" err="1"/>
              <a:t>invertir</a:t>
            </a:r>
            <a:r>
              <a:rPr dirty="0"/>
              <a:t> dinero, </a:t>
            </a:r>
            <a:r>
              <a:rPr dirty="0" err="1"/>
              <a:t>los</a:t>
            </a:r>
            <a:r>
              <a:rPr dirty="0"/>
              <a:t> </a:t>
            </a:r>
            <a:r>
              <a:rPr dirty="0" err="1"/>
              <a:t>ahorradores</a:t>
            </a:r>
            <a:r>
              <a:rPr dirty="0"/>
              <a:t> y </a:t>
            </a:r>
            <a:r>
              <a:rPr dirty="0" err="1"/>
              <a:t>los</a:t>
            </a:r>
            <a:r>
              <a:rPr dirty="0"/>
              <a:t> </a:t>
            </a:r>
            <a:r>
              <a:rPr dirty="0" err="1"/>
              <a:t>bancos</a:t>
            </a:r>
            <a:r>
              <a:rPr dirty="0"/>
              <a:t> </a:t>
            </a:r>
            <a:r>
              <a:rPr dirty="0" err="1"/>
              <a:t>tienen</a:t>
            </a:r>
            <a:r>
              <a:rPr dirty="0"/>
              <a:t> un </a:t>
            </a:r>
            <a:r>
              <a:rPr dirty="0" err="1"/>
              <a:t>papel</a:t>
            </a:r>
            <a:r>
              <a:rPr dirty="0"/>
              <a:t> crucial en la </a:t>
            </a:r>
            <a:r>
              <a:rPr dirty="0" err="1"/>
              <a:t>dirección</a:t>
            </a:r>
            <a:r>
              <a:rPr dirty="0"/>
              <a:t> de </a:t>
            </a:r>
            <a:r>
              <a:rPr dirty="0" err="1"/>
              <a:t>capitales</a:t>
            </a:r>
            <a:r>
              <a:rPr dirty="0"/>
              <a:t> </a:t>
            </a:r>
            <a:r>
              <a:rPr dirty="0" err="1"/>
              <a:t>hacia</a:t>
            </a:r>
            <a:r>
              <a:rPr dirty="0"/>
              <a:t> </a:t>
            </a:r>
            <a:r>
              <a:rPr dirty="0" err="1"/>
              <a:t>temas</a:t>
            </a:r>
            <a:r>
              <a:rPr dirty="0"/>
              <a:t> y </a:t>
            </a:r>
            <a:r>
              <a:rPr dirty="0" err="1"/>
              <a:t>actividades</a:t>
            </a:r>
            <a:r>
              <a:rPr dirty="0"/>
              <a:t> que </a:t>
            </a:r>
            <a:r>
              <a:rPr dirty="0" err="1"/>
              <a:t>generan</a:t>
            </a:r>
            <a:r>
              <a:rPr dirty="0"/>
              <a:t> un </a:t>
            </a:r>
            <a:r>
              <a:rPr dirty="0" err="1"/>
              <a:t>impacto</a:t>
            </a:r>
            <a:r>
              <a:rPr dirty="0"/>
              <a:t> </a:t>
            </a:r>
            <a:r>
              <a:rPr dirty="0" err="1"/>
              <a:t>positivo</a:t>
            </a:r>
            <a:r>
              <a:rPr dirty="0"/>
              <a:t> en la </a:t>
            </a:r>
            <a:r>
              <a:rPr dirty="0" err="1"/>
              <a:t>sociedad</a:t>
            </a:r>
            <a:r>
              <a:rPr dirty="0"/>
              <a:t> y en </a:t>
            </a:r>
            <a:r>
              <a:rPr dirty="0" err="1"/>
              <a:t>el</a:t>
            </a:r>
            <a:r>
              <a:rPr dirty="0"/>
              <a:t> medio </a:t>
            </a:r>
            <a:r>
              <a:rPr dirty="0" err="1"/>
              <a:t>ambiente</a:t>
            </a:r>
            <a:r>
              <a:rPr dirty="0"/>
              <a:t>.</a:t>
            </a:r>
          </a:p>
        </p:txBody>
      </p:sp>
      <p:sp>
        <p:nvSpPr>
          <p:cNvPr id="7" name="CasellaDiTesto 6">
            <a:extLst>
              <a:ext uri="{FF2B5EF4-FFF2-40B4-BE49-F238E27FC236}">
                <a16:creationId xmlns:a16="http://schemas.microsoft.com/office/drawing/2014/main" id="{AECFC477-74A9-71D5-64ED-54A03EC31632}"/>
              </a:ext>
            </a:extLst>
          </p:cNvPr>
          <p:cNvSpPr txBox="1"/>
          <p:nvPr/>
        </p:nvSpPr>
        <p:spPr>
          <a:xfrm>
            <a:off x="2600130" y="5867919"/>
            <a:ext cx="7184572" cy="2739211"/>
          </a:xfrm>
          <a:prstGeom prst="rect">
            <a:avLst/>
          </a:prstGeom>
          <a:noFill/>
        </p:spPr>
        <p:txBody>
          <a:bodyPr wrap="square">
            <a:spAutoFit/>
          </a:bodyPr>
          <a:lstStyle/>
          <a:p>
            <a:pPr marL="228600" fontAlgn="base">
              <a:defRPr sz="2800" b="1" i="1" u="sng">
                <a:effectLst/>
                <a:latin typeface="Calibri" panose="020F0502020204030204" pitchFamily="34" charset="0"/>
                <a:ea typeface="Microsoft Sans Serif" panose="020B0604020202020204" pitchFamily="34" charset="0"/>
              </a:defRPr>
            </a:pPr>
            <a:r>
              <a:rPr dirty="0" err="1"/>
              <a:t>Así</a:t>
            </a:r>
            <a:r>
              <a:rPr dirty="0"/>
              <a:t> </a:t>
            </a:r>
            <a:r>
              <a:rPr dirty="0" err="1"/>
              <a:t>podemos</a:t>
            </a:r>
            <a:r>
              <a:rPr dirty="0"/>
              <a:t> </a:t>
            </a:r>
            <a:r>
              <a:rPr dirty="0" err="1"/>
              <a:t>decir</a:t>
            </a:r>
            <a:r>
              <a:rPr dirty="0"/>
              <a:t> que la </a:t>
            </a:r>
            <a:r>
              <a:rPr dirty="0" err="1"/>
              <a:t>gestión</a:t>
            </a:r>
            <a:r>
              <a:rPr dirty="0"/>
              <a:t> del </a:t>
            </a:r>
            <a:r>
              <a:rPr dirty="0" err="1"/>
              <a:t>ahorro</a:t>
            </a:r>
            <a:r>
              <a:rPr dirty="0"/>
              <a:t> </a:t>
            </a:r>
            <a:r>
              <a:rPr dirty="0" err="1"/>
              <a:t>tiene</a:t>
            </a:r>
            <a:r>
              <a:rPr dirty="0"/>
              <a:t> </a:t>
            </a:r>
            <a:r>
              <a:rPr dirty="0" err="1"/>
              <a:t>consecuencias</a:t>
            </a:r>
            <a:r>
              <a:rPr dirty="0"/>
              <a:t> </a:t>
            </a:r>
            <a:r>
              <a:rPr dirty="0" err="1"/>
              <a:t>concretas</a:t>
            </a:r>
            <a:r>
              <a:rPr dirty="0"/>
              <a:t> </a:t>
            </a:r>
            <a:r>
              <a:rPr dirty="0" err="1"/>
              <a:t>sobre</a:t>
            </a:r>
            <a:r>
              <a:rPr dirty="0"/>
              <a:t> la </a:t>
            </a:r>
            <a:r>
              <a:rPr dirty="0" err="1"/>
              <a:t>realidad</a:t>
            </a:r>
            <a:r>
              <a:rPr dirty="0"/>
              <a:t> que </a:t>
            </a:r>
            <a:r>
              <a:rPr dirty="0" err="1"/>
              <a:t>nos</a:t>
            </a:r>
            <a:r>
              <a:rPr dirty="0"/>
              <a:t> </a:t>
            </a:r>
            <a:r>
              <a:rPr dirty="0" err="1"/>
              <a:t>rodea</a:t>
            </a:r>
            <a:r>
              <a:rPr dirty="0"/>
              <a:t> que </a:t>
            </a:r>
            <a:r>
              <a:rPr dirty="0" err="1"/>
              <a:t>podría</a:t>
            </a:r>
            <a:r>
              <a:rPr dirty="0"/>
              <a:t> ser tanto </a:t>
            </a:r>
            <a:r>
              <a:rPr dirty="0" err="1"/>
              <a:t>positiva</a:t>
            </a:r>
            <a:r>
              <a:rPr dirty="0"/>
              <a:t> </a:t>
            </a:r>
            <a:r>
              <a:rPr dirty="0" err="1"/>
              <a:t>como</a:t>
            </a:r>
            <a:r>
              <a:rPr dirty="0"/>
              <a:t> </a:t>
            </a:r>
            <a:r>
              <a:rPr dirty="0" err="1"/>
              <a:t>negativa</a:t>
            </a:r>
            <a:r>
              <a:rPr dirty="0"/>
              <a:t> </a:t>
            </a:r>
            <a:r>
              <a:rPr dirty="0" err="1"/>
              <a:t>dependiendo</a:t>
            </a:r>
            <a:r>
              <a:rPr dirty="0"/>
              <a:t> del </a:t>
            </a:r>
            <a:r>
              <a:rPr dirty="0" err="1"/>
              <a:t>tipo</a:t>
            </a:r>
            <a:r>
              <a:rPr dirty="0"/>
              <a:t> de </a:t>
            </a:r>
            <a:r>
              <a:rPr dirty="0" err="1"/>
              <a:t>inversión</a:t>
            </a:r>
            <a:r>
              <a:rPr dirty="0"/>
              <a:t> que </a:t>
            </a:r>
            <a:r>
              <a:rPr dirty="0" err="1"/>
              <a:t>realicemos</a:t>
            </a:r>
            <a:r>
              <a:rPr dirty="0"/>
              <a:t>.</a:t>
            </a:r>
            <a:endParaRPr sz="2800" b="1" dirty="0">
              <a:effectLst/>
              <a:latin typeface="Microsoft Sans Serif" panose="020B0604020202020204" pitchFamily="34" charset="0"/>
              <a:ea typeface="Microsoft Sans Serif" panose="020B0604020202020204" pitchFamily="34" charset="0"/>
            </a:endParaRPr>
          </a:p>
          <a:p>
            <a:pPr marL="228600" fontAlgn="base">
              <a:defRPr sz="1800">
                <a:effectLst/>
                <a:latin typeface="Calibri" panose="020F0502020204030204" pitchFamily="34" charset="0"/>
                <a:ea typeface="Microsoft Sans Serif" panose="020B0604020202020204" pitchFamily="34" charset="0"/>
              </a:defRPr>
            </a:pPr>
            <a:r>
              <a:rPr dirty="0"/>
              <a:t> </a:t>
            </a:r>
            <a:endParaRPr sz="1800" dirty="0">
              <a:effectLst/>
              <a:latin typeface="Microsoft Sans Serif" panose="020B0604020202020204" pitchFamily="34" charset="0"/>
              <a:ea typeface="Microsoft Sans Serif" panose="020B0604020202020204" pitchFamily="34" charset="0"/>
            </a:endParaRPr>
          </a:p>
          <a:p>
            <a:endParaRPr sz="1800" dirty="0">
              <a:effectLst/>
              <a:latin typeface="Microsoft Sans Serif" panose="020B0604020202020204" pitchFamily="34" charset="0"/>
              <a:ea typeface="Microsoft Sans Serif" panose="020B0604020202020204" pitchFamily="34" charset="0"/>
            </a:endParaRPr>
          </a:p>
        </p:txBody>
      </p:sp>
      <p:pic>
        <p:nvPicPr>
          <p:cNvPr id="9" name="Immagine 8" descr="Immagine che contiene testo, luce  Descrizione generata automaticamente">
            <a:extLst>
              <a:ext uri="{FF2B5EF4-FFF2-40B4-BE49-F238E27FC236}">
                <a16:creationId xmlns:a16="http://schemas.microsoft.com/office/drawing/2014/main" id="{460121D3-1994-8224-E741-A957A46B21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5469" y="5897595"/>
            <a:ext cx="2304661" cy="1931992"/>
          </a:xfrm>
          <a:prstGeom prst="rect">
            <a:avLst/>
          </a:prstGeom>
        </p:spPr>
      </p:pic>
    </p:spTree>
    <p:extLst>
      <p:ext uri="{BB962C8B-B14F-4D97-AF65-F5344CB8AC3E}">
        <p14:creationId xmlns:p14="http://schemas.microsoft.com/office/powerpoint/2010/main" val="3387278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p:nvPr/>
        </p:nvSpPr>
        <p:spPr>
          <a:xfrm>
            <a:off x="1447800" y="1573291"/>
            <a:ext cx="1163138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400" b="1">
                <a:latin typeface="Calibri"/>
                <a:ea typeface="Calibri"/>
                <a:cs typeface="Calibri"/>
                <a:sym typeface="Calibri"/>
              </a:defRPr>
            </a:pPr>
            <a:r>
              <a:rPr>
                <a:solidFill>
                  <a:schemeClr val="dk1"/>
                </a:solidFill>
              </a:rPr>
              <a:t>2.</a:t>
            </a:r>
            <a:r>
              <a:rPr>
                <a:solidFill>
                  <a:srgbClr val="343433"/>
                </a:solidFill>
              </a:rPr>
              <a:t> Finanzas sostenibles y las métricas ESG</a:t>
            </a:r>
            <a:endParaRPr sz="4400" b="1">
              <a:solidFill>
                <a:schemeClr val="dk1"/>
              </a:solidFill>
              <a:latin typeface="Calibri"/>
              <a:ea typeface="Calibri"/>
              <a:cs typeface="Calibri"/>
              <a:sym typeface="Calibri"/>
            </a:endParaRPr>
          </a:p>
        </p:txBody>
      </p:sp>
      <p:sp>
        <p:nvSpPr>
          <p:cNvPr id="5" name="CasellaDiTesto 4">
            <a:extLst>
              <a:ext uri="{FF2B5EF4-FFF2-40B4-BE49-F238E27FC236}">
                <a16:creationId xmlns:a16="http://schemas.microsoft.com/office/drawing/2014/main" id="{28BF9A60-5E90-DDCE-5325-72848D7B994B}"/>
              </a:ext>
            </a:extLst>
          </p:cNvPr>
          <p:cNvSpPr txBox="1"/>
          <p:nvPr/>
        </p:nvSpPr>
        <p:spPr>
          <a:xfrm>
            <a:off x="1447800" y="3027717"/>
            <a:ext cx="7043057" cy="5940088"/>
          </a:xfrm>
          <a:prstGeom prst="rect">
            <a:avLst/>
          </a:prstGeom>
          <a:noFill/>
        </p:spPr>
        <p:txBody>
          <a:bodyPr wrap="square">
            <a:spAutoFit/>
          </a:bodyPr>
          <a:lstStyle/>
          <a:p>
            <a:pPr>
              <a:defRPr sz="3200">
                <a:latin typeface="Calibri" panose="020F0502020204030204" pitchFamily="34" charset="0"/>
                <a:cs typeface="Calibri" panose="020F0502020204030204" pitchFamily="34" charset="0"/>
              </a:defRPr>
            </a:pPr>
            <a:r>
              <a:rPr lang="es-ES" b="1" i="1" dirty="0">
                <a:ea typeface="Microsoft Sans Serif" panose="020B0604020202020204" pitchFamily="34" charset="0"/>
              </a:rPr>
              <a:t>«</a:t>
            </a:r>
            <a:r>
              <a:rPr lang="es-ES" b="1" i="1" dirty="0">
                <a:ea typeface="Calibri" panose="020F0502020204030204" pitchFamily="34" charset="0"/>
              </a:rPr>
              <a:t>Financiación sostenible</a:t>
            </a:r>
            <a:r>
              <a:rPr lang="es-ES" b="1" i="1" dirty="0">
                <a:effectLst/>
                <a:ea typeface="Calibri" panose="020F0502020204030204" pitchFamily="34" charset="0"/>
              </a:rPr>
              <a:t>»</a:t>
            </a:r>
            <a:r>
              <a:rPr lang="es-ES" dirty="0">
                <a:effectLst/>
                <a:ea typeface="Calibri" panose="020F0502020204030204" pitchFamily="34" charset="0"/>
              </a:rPr>
              <a:t> se refiere a las finanzas que tienen en cuenta los factores ambientales en la toma de decisiones de inversión, dirigiendo el capital hacia actividades y proyectos sostenibles a largo plazo. La financiación se define como sostenible sobre la base de los</a:t>
            </a:r>
            <a:r>
              <a:rPr lang="es-ES" b="1" dirty="0">
                <a:effectLst/>
                <a:ea typeface="Calibri" panose="020F0502020204030204" pitchFamily="34" charset="0"/>
              </a:rPr>
              <a:t> parámetros ESG</a:t>
            </a:r>
            <a:r>
              <a:rPr lang="es-ES" dirty="0">
                <a:effectLst/>
                <a:ea typeface="Calibri" panose="020F0502020204030204" pitchFamily="34" charset="0"/>
              </a:rPr>
              <a:t>, es decir, según los factores medioambientales (Medio ambiente), social (social) y de gobierno corporativo (gobernanza).</a:t>
            </a:r>
          </a:p>
          <a:p>
            <a:endParaRPr sz="2800" dirty="0">
              <a:latin typeface="Calibri" panose="020F0502020204030204" pitchFamily="34" charset="0"/>
              <a:ea typeface="Calibri" panose="020F0502020204030204" pitchFamily="34" charset="0"/>
              <a:cs typeface="Calibri" panose="020F0502020204030204" pitchFamily="34" charset="0"/>
            </a:endParaRPr>
          </a:p>
        </p:txBody>
      </p:sp>
      <p:pic>
        <p:nvPicPr>
          <p:cNvPr id="6" name="Immagine 5">
            <a:extLst>
              <a:ext uri="{FF2B5EF4-FFF2-40B4-BE49-F238E27FC236}">
                <a16:creationId xmlns:a16="http://schemas.microsoft.com/office/drawing/2014/main" id="{BFB0FE95-4761-21D3-C0B0-1D6E185383D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90857" y="3027717"/>
            <a:ext cx="9224947" cy="3970318"/>
          </a:xfrm>
          <a:prstGeom prst="rect">
            <a:avLst/>
          </a:prstGeom>
        </p:spPr>
      </p:pic>
    </p:spTree>
    <p:extLst>
      <p:ext uri="{BB962C8B-B14F-4D97-AF65-F5344CB8AC3E}">
        <p14:creationId xmlns:p14="http://schemas.microsoft.com/office/powerpoint/2010/main" val="2220425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p:nvPr/>
        </p:nvSpPr>
        <p:spPr>
          <a:xfrm>
            <a:off x="1447800" y="1573291"/>
            <a:ext cx="1163138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400" b="1">
                <a:latin typeface="Calibri"/>
                <a:ea typeface="Calibri"/>
                <a:cs typeface="Calibri"/>
                <a:sym typeface="Calibri"/>
              </a:defRPr>
            </a:pPr>
            <a:r>
              <a:rPr dirty="0">
                <a:solidFill>
                  <a:schemeClr val="dk1"/>
                </a:solidFill>
              </a:rPr>
              <a:t>2.</a:t>
            </a:r>
            <a:r>
              <a:rPr dirty="0">
                <a:solidFill>
                  <a:srgbClr val="343433"/>
                </a:solidFill>
              </a:rPr>
              <a:t> </a:t>
            </a:r>
            <a:r>
              <a:rPr dirty="0" err="1">
                <a:solidFill>
                  <a:srgbClr val="343433"/>
                </a:solidFill>
              </a:rPr>
              <a:t>Finanzas</a:t>
            </a:r>
            <a:r>
              <a:rPr dirty="0">
                <a:solidFill>
                  <a:srgbClr val="343433"/>
                </a:solidFill>
              </a:rPr>
              <a:t> </a:t>
            </a:r>
            <a:r>
              <a:rPr dirty="0" err="1">
                <a:solidFill>
                  <a:srgbClr val="343433"/>
                </a:solidFill>
              </a:rPr>
              <a:t>sostenibles</a:t>
            </a:r>
            <a:r>
              <a:rPr dirty="0">
                <a:solidFill>
                  <a:srgbClr val="343433"/>
                </a:solidFill>
              </a:rPr>
              <a:t> y las </a:t>
            </a:r>
            <a:r>
              <a:rPr dirty="0" err="1">
                <a:solidFill>
                  <a:srgbClr val="343433"/>
                </a:solidFill>
              </a:rPr>
              <a:t>métricas</a:t>
            </a:r>
            <a:r>
              <a:rPr dirty="0">
                <a:solidFill>
                  <a:srgbClr val="343433"/>
                </a:solidFill>
              </a:rPr>
              <a:t> ESG</a:t>
            </a:r>
            <a:endParaRPr sz="4400" b="1" dirty="0">
              <a:solidFill>
                <a:schemeClr val="dk1"/>
              </a:solidFill>
              <a:latin typeface="Calibri"/>
              <a:ea typeface="Calibri"/>
              <a:cs typeface="Calibri"/>
              <a:sym typeface="Calibri"/>
            </a:endParaRPr>
          </a:p>
        </p:txBody>
      </p:sp>
      <p:sp>
        <p:nvSpPr>
          <p:cNvPr id="4" name="CasellaDiTesto 3">
            <a:extLst>
              <a:ext uri="{FF2B5EF4-FFF2-40B4-BE49-F238E27FC236}">
                <a16:creationId xmlns:a16="http://schemas.microsoft.com/office/drawing/2014/main" id="{8D784DA6-9103-6240-2102-227930CBE5EC}"/>
              </a:ext>
            </a:extLst>
          </p:cNvPr>
          <p:cNvSpPr txBox="1"/>
          <p:nvPr/>
        </p:nvSpPr>
        <p:spPr>
          <a:xfrm>
            <a:off x="8801101" y="3359914"/>
            <a:ext cx="8099340" cy="4031873"/>
          </a:xfrm>
          <a:prstGeom prst="rect">
            <a:avLst/>
          </a:prstGeom>
          <a:noFill/>
        </p:spPr>
        <p:txBody>
          <a:bodyPr wrap="square">
            <a:spAutoFit/>
          </a:bodyPr>
          <a:lstStyle/>
          <a:p>
            <a:pPr marL="228600" fontAlgn="base">
              <a:defRPr sz="3200">
                <a:effectLst/>
                <a:latin typeface="Calibri" panose="020F0502020204030204" pitchFamily="34" charset="0"/>
                <a:ea typeface="Microsoft Sans Serif" panose="020B0604020202020204" pitchFamily="34" charset="0"/>
              </a:defRPr>
            </a:pPr>
            <a:r>
              <a:rPr lang="es-ES" dirty="0"/>
              <a:t>Los </a:t>
            </a:r>
            <a:r>
              <a:rPr lang="es-ES" b="1" dirty="0"/>
              <a:t>ESG</a:t>
            </a:r>
            <a:r>
              <a:rPr lang="es-ES" dirty="0"/>
              <a:t> son evaluados con puntuaciones por agencias especializadas (</a:t>
            </a:r>
            <a:r>
              <a:rPr lang="es-ES" i="1" dirty="0"/>
              <a:t>calificaciones ESG</a:t>
            </a:r>
            <a:r>
              <a:rPr lang="es-ES" dirty="0"/>
              <a:t>) que expresan una evaluación resumida sobre el nivel de sostenibilidad ambiental, social y de gobierno corporativo de los emisores (empresas, estados, organizaciones supranacionales), valores o instrumentos de inversión colectiva.</a:t>
            </a:r>
            <a:endParaRPr lang="es-ES" sz="3200" dirty="0">
              <a:effectLst/>
              <a:latin typeface="Microsoft Sans Serif" panose="020B0604020202020204" pitchFamily="34" charset="0"/>
              <a:ea typeface="Microsoft Sans Serif" panose="020B0604020202020204" pitchFamily="34" charset="0"/>
            </a:endParaRPr>
          </a:p>
        </p:txBody>
      </p:sp>
      <p:pic>
        <p:nvPicPr>
          <p:cNvPr id="7" name="Immagine 6">
            <a:extLst>
              <a:ext uri="{FF2B5EF4-FFF2-40B4-BE49-F238E27FC236}">
                <a16:creationId xmlns:a16="http://schemas.microsoft.com/office/drawing/2014/main" id="{3BF47719-36B6-298C-6FAD-9F8A656F1D7C}"/>
              </a:ext>
            </a:extLst>
          </p:cNvPr>
          <p:cNvPicPr>
            <a:picLocks noChangeAspect="1"/>
          </p:cNvPicPr>
          <p:nvPr/>
        </p:nvPicPr>
        <p:blipFill>
          <a:blip r:embed="rId3"/>
          <a:stretch>
            <a:fillRect/>
          </a:stretch>
        </p:blipFill>
        <p:spPr>
          <a:xfrm>
            <a:off x="1814486" y="2864537"/>
            <a:ext cx="5908927" cy="4557925"/>
          </a:xfrm>
          <a:prstGeom prst="rect">
            <a:avLst/>
          </a:prstGeom>
        </p:spPr>
      </p:pic>
    </p:spTree>
    <p:extLst>
      <p:ext uri="{BB962C8B-B14F-4D97-AF65-F5344CB8AC3E}">
        <p14:creationId xmlns:p14="http://schemas.microsoft.com/office/powerpoint/2010/main" val="3122084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p:nvPr/>
        </p:nvSpPr>
        <p:spPr>
          <a:xfrm>
            <a:off x="1447800" y="1573291"/>
            <a:ext cx="1163138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400" b="1">
                <a:latin typeface="Calibri"/>
                <a:ea typeface="Calibri"/>
                <a:cs typeface="Calibri"/>
                <a:sym typeface="Calibri"/>
              </a:defRPr>
            </a:pPr>
            <a:r>
              <a:rPr>
                <a:solidFill>
                  <a:schemeClr val="dk1"/>
                </a:solidFill>
              </a:rPr>
              <a:t>2.</a:t>
            </a:r>
            <a:r>
              <a:rPr>
                <a:solidFill>
                  <a:srgbClr val="343433"/>
                </a:solidFill>
              </a:rPr>
              <a:t> Finanzas sostenibles y las métricas ESG</a:t>
            </a:r>
            <a:endParaRPr sz="4400" b="1">
              <a:solidFill>
                <a:schemeClr val="dk1"/>
              </a:solidFill>
              <a:latin typeface="Calibri"/>
              <a:ea typeface="Calibri"/>
              <a:cs typeface="Calibri"/>
              <a:sym typeface="Calibri"/>
            </a:endParaRPr>
          </a:p>
        </p:txBody>
      </p:sp>
      <p:sp>
        <p:nvSpPr>
          <p:cNvPr id="5" name="CasellaDiTesto 4">
            <a:extLst>
              <a:ext uri="{FF2B5EF4-FFF2-40B4-BE49-F238E27FC236}">
                <a16:creationId xmlns:a16="http://schemas.microsoft.com/office/drawing/2014/main" id="{5F736935-3CCF-0210-4FC5-167363F898BE}"/>
              </a:ext>
            </a:extLst>
          </p:cNvPr>
          <p:cNvSpPr txBox="1"/>
          <p:nvPr/>
        </p:nvSpPr>
        <p:spPr>
          <a:xfrm>
            <a:off x="7263493" y="3027011"/>
            <a:ext cx="9168492" cy="3108543"/>
          </a:xfrm>
          <a:prstGeom prst="rect">
            <a:avLst/>
          </a:prstGeom>
          <a:noFill/>
        </p:spPr>
        <p:txBody>
          <a:bodyPr wrap="square">
            <a:spAutoFit/>
          </a:bodyPr>
          <a:lstStyle/>
          <a:p>
            <a:pPr marL="228600" fontAlgn="base">
              <a:defRPr sz="2800">
                <a:effectLst/>
                <a:latin typeface="Calibri" panose="020F0502020204030204" pitchFamily="34" charset="0"/>
                <a:ea typeface="Microsoft Sans Serif" panose="020B0604020202020204" pitchFamily="34" charset="0"/>
              </a:defRPr>
            </a:pPr>
            <a:r>
              <a:rPr lang="es-ES" dirty="0"/>
              <a:t>En el caso de los «productos financieros dirigidos a inversiones sostenibles», los comerciantes deben revelar cómo alcanzan los objetivos de inversión sostenible. Esta información debe estar disponible en el sitio web, en la </a:t>
            </a:r>
            <a:r>
              <a:rPr lang="es-ES" b="1" dirty="0"/>
              <a:t>información precontractual</a:t>
            </a:r>
            <a:r>
              <a:rPr lang="es-ES" dirty="0"/>
              <a:t> y en los</a:t>
            </a:r>
            <a:r>
              <a:rPr lang="es-ES" b="1" dirty="0"/>
              <a:t> informes periódicos</a:t>
            </a:r>
            <a:r>
              <a:rPr lang="es-ES" dirty="0"/>
              <a:t>, según lo establecido en el Reglamento sobre divulgación de información financiera sostenible (DEG) de la UE.</a:t>
            </a:r>
            <a:endParaRPr lang="es-ES" sz="2800" dirty="0">
              <a:effectLst/>
              <a:latin typeface="Microsoft Sans Serif" panose="020B0604020202020204" pitchFamily="34" charset="0"/>
              <a:ea typeface="Microsoft Sans Serif" panose="020B0604020202020204" pitchFamily="34" charset="0"/>
            </a:endParaRPr>
          </a:p>
        </p:txBody>
      </p:sp>
      <p:sp>
        <p:nvSpPr>
          <p:cNvPr id="7" name="CasellaDiTesto 6">
            <a:extLst>
              <a:ext uri="{FF2B5EF4-FFF2-40B4-BE49-F238E27FC236}">
                <a16:creationId xmlns:a16="http://schemas.microsoft.com/office/drawing/2014/main" id="{A74F03B7-9841-49E8-BE0C-D2096D603629}"/>
              </a:ext>
            </a:extLst>
          </p:cNvPr>
          <p:cNvSpPr txBox="1"/>
          <p:nvPr/>
        </p:nvSpPr>
        <p:spPr>
          <a:xfrm>
            <a:off x="7263493" y="6064125"/>
            <a:ext cx="9168492" cy="2677656"/>
          </a:xfrm>
          <a:prstGeom prst="rect">
            <a:avLst/>
          </a:prstGeom>
          <a:noFill/>
        </p:spPr>
        <p:txBody>
          <a:bodyPr wrap="square">
            <a:spAutoFit/>
          </a:bodyPr>
          <a:lstStyle/>
          <a:p>
            <a:pPr marL="228600" fontAlgn="base">
              <a:defRPr sz="2800">
                <a:effectLst/>
                <a:latin typeface="Calibri" panose="020F0502020204030204" pitchFamily="34" charset="0"/>
                <a:ea typeface="Microsoft Sans Serif" panose="020B0604020202020204" pitchFamily="34" charset="0"/>
              </a:defRPr>
            </a:pPr>
            <a:r>
              <a:rPr lang="es-ES" dirty="0"/>
              <a:t>La complejidad y falta de transparencia de las metodologías utilizadas para calcular las puntuaciones ESG y las diferentes ponderaciones atribuidas a los factores ESG por diferentes agencias limitan la fiabilidad y comparabilidad de las puntuaciones ESG, dejando la puerta abierta a las </a:t>
            </a:r>
            <a:r>
              <a:rPr lang="es-ES" b="1" dirty="0"/>
              <a:t>prácticas de lavado ecológico</a:t>
            </a:r>
            <a:r>
              <a:rPr lang="es-ES" dirty="0"/>
              <a:t>.</a:t>
            </a:r>
            <a:endParaRPr lang="es-ES" sz="2800" dirty="0">
              <a:effectLst/>
              <a:latin typeface="Microsoft Sans Serif" panose="020B0604020202020204" pitchFamily="34" charset="0"/>
              <a:ea typeface="Microsoft Sans Serif" panose="020B0604020202020204" pitchFamily="34" charset="0"/>
            </a:endParaRPr>
          </a:p>
        </p:txBody>
      </p:sp>
      <p:pic>
        <p:nvPicPr>
          <p:cNvPr id="9" name="Immagine 8">
            <a:extLst>
              <a:ext uri="{FF2B5EF4-FFF2-40B4-BE49-F238E27FC236}">
                <a16:creationId xmlns:a16="http://schemas.microsoft.com/office/drawing/2014/main" id="{708BF717-F1FD-2209-7615-60D96B94AFEF}"/>
              </a:ext>
            </a:extLst>
          </p:cNvPr>
          <p:cNvPicPr>
            <a:picLocks noChangeAspect="1"/>
          </p:cNvPicPr>
          <p:nvPr/>
        </p:nvPicPr>
        <p:blipFill>
          <a:blip r:embed="rId3"/>
          <a:stretch>
            <a:fillRect/>
          </a:stretch>
        </p:blipFill>
        <p:spPr>
          <a:xfrm>
            <a:off x="1856015" y="2965877"/>
            <a:ext cx="4543450" cy="4644978"/>
          </a:xfrm>
          <a:prstGeom prst="rect">
            <a:avLst/>
          </a:prstGeom>
        </p:spPr>
      </p:pic>
    </p:spTree>
    <p:extLst>
      <p:ext uri="{BB962C8B-B14F-4D97-AF65-F5344CB8AC3E}">
        <p14:creationId xmlns:p14="http://schemas.microsoft.com/office/powerpoint/2010/main" val="1545378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p:nvPr/>
        </p:nvSpPr>
        <p:spPr>
          <a:xfrm>
            <a:off x="1447800" y="1573291"/>
            <a:ext cx="1163138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400" b="1">
                <a:latin typeface="Calibri"/>
                <a:ea typeface="Calibri"/>
                <a:cs typeface="Calibri"/>
                <a:sym typeface="Calibri"/>
              </a:defRPr>
            </a:pPr>
            <a:r>
              <a:rPr dirty="0">
                <a:solidFill>
                  <a:schemeClr val="dk1"/>
                </a:solidFill>
              </a:rPr>
              <a:t>2.</a:t>
            </a:r>
            <a:r>
              <a:rPr dirty="0">
                <a:solidFill>
                  <a:srgbClr val="343433"/>
                </a:solidFill>
              </a:rPr>
              <a:t> </a:t>
            </a:r>
            <a:r>
              <a:rPr dirty="0" err="1">
                <a:solidFill>
                  <a:srgbClr val="343433"/>
                </a:solidFill>
              </a:rPr>
              <a:t>Finanzas</a:t>
            </a:r>
            <a:r>
              <a:rPr dirty="0">
                <a:solidFill>
                  <a:srgbClr val="343433"/>
                </a:solidFill>
              </a:rPr>
              <a:t> </a:t>
            </a:r>
            <a:r>
              <a:rPr dirty="0" err="1">
                <a:solidFill>
                  <a:srgbClr val="343433"/>
                </a:solidFill>
              </a:rPr>
              <a:t>sostenibles</a:t>
            </a:r>
            <a:r>
              <a:rPr dirty="0">
                <a:solidFill>
                  <a:srgbClr val="343433"/>
                </a:solidFill>
              </a:rPr>
              <a:t> y las </a:t>
            </a:r>
            <a:r>
              <a:rPr dirty="0" err="1">
                <a:solidFill>
                  <a:srgbClr val="343433"/>
                </a:solidFill>
              </a:rPr>
              <a:t>métricas</a:t>
            </a:r>
            <a:r>
              <a:rPr dirty="0">
                <a:solidFill>
                  <a:srgbClr val="343433"/>
                </a:solidFill>
              </a:rPr>
              <a:t> ESG</a:t>
            </a:r>
            <a:endParaRPr sz="4400" b="1" dirty="0">
              <a:solidFill>
                <a:schemeClr val="dk1"/>
              </a:solidFill>
              <a:latin typeface="Calibri"/>
              <a:ea typeface="Calibri"/>
              <a:cs typeface="Calibri"/>
              <a:sym typeface="Calibri"/>
            </a:endParaRPr>
          </a:p>
        </p:txBody>
      </p:sp>
      <p:sp>
        <p:nvSpPr>
          <p:cNvPr id="3" name="CasellaDiTesto 2">
            <a:extLst>
              <a:ext uri="{FF2B5EF4-FFF2-40B4-BE49-F238E27FC236}">
                <a16:creationId xmlns:a16="http://schemas.microsoft.com/office/drawing/2014/main" id="{A0065949-0644-F563-84CE-6394EFEF2097}"/>
              </a:ext>
            </a:extLst>
          </p:cNvPr>
          <p:cNvSpPr txBox="1"/>
          <p:nvPr/>
        </p:nvSpPr>
        <p:spPr>
          <a:xfrm>
            <a:off x="975631" y="2586841"/>
            <a:ext cx="15940769" cy="6124754"/>
          </a:xfrm>
          <a:prstGeom prst="rect">
            <a:avLst/>
          </a:prstGeom>
          <a:noFill/>
        </p:spPr>
        <p:txBody>
          <a:bodyPr wrap="square">
            <a:spAutoFit/>
          </a:bodyPr>
          <a:lstStyle/>
          <a:p>
            <a:pPr marL="228600" fontAlgn="base">
              <a:defRPr sz="2800">
                <a:effectLst/>
                <a:latin typeface="Calibri" panose="020F0502020204030204" pitchFamily="34" charset="0"/>
                <a:ea typeface="Calibri" panose="020F0502020204030204" pitchFamily="34" charset="0"/>
                <a:cs typeface="Calibri" panose="020F0502020204030204" pitchFamily="34" charset="0"/>
              </a:defRPr>
            </a:pPr>
            <a:r>
              <a:rPr lang="es-ES" b="1" i="1" dirty="0" err="1"/>
              <a:t>Greenwashing</a:t>
            </a:r>
            <a:r>
              <a:rPr lang="es-ES" dirty="0"/>
              <a:t> es una estrategia de comunicación o marketing de empresas, instituciones u organizaciones que se presentan como actividades y productos ecosostenibles que de hecho no lo son. Con </a:t>
            </a:r>
            <a:r>
              <a:rPr lang="es-ES" dirty="0" err="1"/>
              <a:t>greenwashing</a:t>
            </a:r>
            <a:r>
              <a:rPr lang="es-ES" dirty="0"/>
              <a:t>, las empresas intentan engañosamente aumentar sus ventas explotando la creciente sensibilidad de los consumidores sobre la sostenibilidad ambiental.</a:t>
            </a:r>
          </a:p>
          <a:p>
            <a:pPr marL="228600" fontAlgn="base">
              <a:defRPr sz="2800">
                <a:effectLst/>
                <a:latin typeface="Calibri" panose="020F0502020204030204" pitchFamily="34" charset="0"/>
                <a:ea typeface="Calibri" panose="020F0502020204030204" pitchFamily="34" charset="0"/>
                <a:cs typeface="Calibri" panose="020F0502020204030204" pitchFamily="34" charset="0"/>
              </a:defRPr>
            </a:pPr>
            <a:r>
              <a:rPr lang="es-ES" dirty="0"/>
              <a:t> </a:t>
            </a:r>
            <a:endParaRPr lang="es-ES" sz="2800" dirty="0">
              <a:effectLst/>
              <a:latin typeface="Calibri" panose="020F0502020204030204" pitchFamily="34" charset="0"/>
              <a:ea typeface="Calibri" panose="020F0502020204030204" pitchFamily="34" charset="0"/>
              <a:cs typeface="Calibri" panose="020F0502020204030204" pitchFamily="34" charset="0"/>
            </a:endParaRPr>
          </a:p>
          <a:p>
            <a:pPr marL="228600" fontAlgn="base">
              <a:defRPr sz="2800">
                <a:effectLst/>
                <a:latin typeface="Calibri" panose="020F0502020204030204" pitchFamily="34" charset="0"/>
                <a:ea typeface="Calibri" panose="020F0502020204030204" pitchFamily="34" charset="0"/>
                <a:cs typeface="Calibri" panose="020F0502020204030204" pitchFamily="34" charset="0"/>
              </a:defRPr>
            </a:pPr>
            <a:r>
              <a:rPr lang="es-ES" dirty="0"/>
              <a:t>En los casos más frecuentes de </a:t>
            </a:r>
            <a:r>
              <a:rPr lang="es-ES" dirty="0" err="1"/>
              <a:t>greenwashing</a:t>
            </a:r>
            <a:r>
              <a:rPr lang="es-ES" dirty="0"/>
              <a:t>, la comunicación tiene las siguientes características: </a:t>
            </a:r>
          </a:p>
          <a:p>
            <a:pPr marL="228600" fontAlgn="base">
              <a:defRPr sz="2800">
                <a:effectLst/>
                <a:latin typeface="Calibri" panose="020F0502020204030204" pitchFamily="34" charset="0"/>
                <a:ea typeface="Calibri" panose="020F0502020204030204" pitchFamily="34" charset="0"/>
                <a:cs typeface="Calibri" panose="020F0502020204030204" pitchFamily="34" charset="0"/>
              </a:defRPr>
            </a:pPr>
            <a:r>
              <a:rPr lang="es-ES" dirty="0"/>
              <a:t> </a:t>
            </a:r>
            <a:endParaRPr lang="es-ES" sz="2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buFont typeface="Symbol" panose="05050102010706020507" pitchFamily="18" charset="2"/>
              <a:buChar char=""/>
              <a:defRPr sz="2800">
                <a:effectLst/>
                <a:latin typeface="Calibri" panose="020F0502020204030204" pitchFamily="34" charset="0"/>
                <a:ea typeface="Calibri" panose="020F0502020204030204" pitchFamily="34" charset="0"/>
                <a:cs typeface="Calibri" panose="020F0502020204030204" pitchFamily="34" charset="0"/>
              </a:defRPr>
            </a:pPr>
            <a:r>
              <a:rPr lang="es-ES" dirty="0"/>
              <a:t>no hay información o datos exactos que respalden la declaración;</a:t>
            </a:r>
          </a:p>
          <a:p>
            <a:pPr marL="342900" lvl="0" indent="-342900" fontAlgn="base">
              <a:buFont typeface="Symbol" panose="05050102010706020507" pitchFamily="18" charset="2"/>
              <a:buChar char=""/>
              <a:defRPr sz="2800">
                <a:effectLst/>
                <a:latin typeface="Calibri" panose="020F0502020204030204" pitchFamily="34" charset="0"/>
                <a:ea typeface="Calibri" panose="020F0502020204030204" pitchFamily="34" charset="0"/>
                <a:cs typeface="Calibri" panose="020F0502020204030204" pitchFamily="34" charset="0"/>
              </a:defRPr>
            </a:pPr>
            <a:r>
              <a:rPr lang="es-ES" dirty="0"/>
              <a:t>la información y los datos se declaran como certificados sin que sean reconocidos por organismos autorizados;</a:t>
            </a:r>
          </a:p>
          <a:p>
            <a:pPr marL="342900" lvl="0" indent="-342900" fontAlgn="base">
              <a:buFont typeface="Symbol" panose="05050102010706020507" pitchFamily="18" charset="2"/>
              <a:buChar char=""/>
              <a:defRPr sz="2800">
                <a:effectLst/>
                <a:latin typeface="Calibri" panose="020F0502020204030204" pitchFamily="34" charset="0"/>
                <a:ea typeface="Calibri" panose="020F0502020204030204" pitchFamily="34" charset="0"/>
                <a:cs typeface="Calibri" panose="020F0502020204030204" pitchFamily="34" charset="0"/>
              </a:defRPr>
            </a:pPr>
            <a:r>
              <a:rPr lang="es-ES" dirty="0"/>
              <a:t>se enfatizan las características únicas de lo que se comunica;</a:t>
            </a:r>
          </a:p>
          <a:p>
            <a:pPr marL="342900" lvl="0" indent="-342900" fontAlgn="base">
              <a:buFont typeface="Symbol" panose="05050102010706020507" pitchFamily="18" charset="2"/>
              <a:buChar char=""/>
              <a:defRPr sz="2800">
                <a:effectLst/>
                <a:latin typeface="Calibri" panose="020F0502020204030204" pitchFamily="34" charset="0"/>
                <a:ea typeface="Calibri" panose="020F0502020204030204" pitchFamily="34" charset="0"/>
                <a:cs typeface="Calibri" panose="020F0502020204030204" pitchFamily="34" charset="0"/>
              </a:defRPr>
            </a:pPr>
            <a:r>
              <a:rPr lang="es-ES" dirty="0"/>
              <a:t>la información es tan general que crea confusión entre los consumidores;</a:t>
            </a:r>
          </a:p>
          <a:p>
            <a:pPr marL="342900" lvl="0" indent="-342900" fontAlgn="base">
              <a:buFont typeface="Symbol" panose="05050102010706020507" pitchFamily="18" charset="2"/>
              <a:buChar char=""/>
              <a:defRPr sz="2800">
                <a:effectLst/>
                <a:latin typeface="Calibri" panose="020F0502020204030204" pitchFamily="34" charset="0"/>
                <a:ea typeface="Calibri" panose="020F0502020204030204" pitchFamily="34" charset="0"/>
                <a:cs typeface="Calibri" panose="020F0502020204030204" pitchFamily="34" charset="0"/>
              </a:defRPr>
            </a:pPr>
            <a:r>
              <a:rPr lang="es-ES" dirty="0"/>
              <a:t>pueden utilizarse etiquetas falsas o falsificadas;</a:t>
            </a:r>
          </a:p>
          <a:p>
            <a:pPr marL="342900" lvl="0" indent="-342900" fontAlgn="base">
              <a:buFont typeface="Symbol" panose="05050102010706020507" pitchFamily="18" charset="2"/>
              <a:buChar char=""/>
              <a:defRPr>
                <a:effectLst/>
                <a:latin typeface="Calibri" panose="020F0502020204030204" pitchFamily="34" charset="0"/>
              </a:defRPr>
            </a:pPr>
            <a:r>
              <a:rPr lang="es-ES" sz="2800" dirty="0">
                <a:ea typeface="Calibri" panose="020F0502020204030204" pitchFamily="34" charset="0"/>
                <a:cs typeface="Calibri" panose="020F0502020204030204" pitchFamily="34" charset="0"/>
              </a:rPr>
              <a:t>Se notifican afirmaciones medioambientales falsas.</a:t>
            </a:r>
            <a:r>
              <a:rPr lang="es-ES" sz="1400" i="1" dirty="0">
                <a:ea typeface="Microsoft Sans Serif" panose="020B0604020202020204" pitchFamily="34" charset="0"/>
              </a:rPr>
              <a:t> </a:t>
            </a:r>
            <a:endParaRPr lang="es-ES" sz="1200" dirty="0">
              <a:effectLst/>
              <a:latin typeface="Microsoft Sans Serif" panose="020B0604020202020204" pitchFamily="34" charset="0"/>
              <a:ea typeface="Microsoft Sans Serif" panose="020B0604020202020204" pitchFamily="34" charset="0"/>
            </a:endParaRPr>
          </a:p>
        </p:txBody>
      </p:sp>
    </p:spTree>
    <p:extLst>
      <p:ext uri="{BB962C8B-B14F-4D97-AF65-F5344CB8AC3E}">
        <p14:creationId xmlns:p14="http://schemas.microsoft.com/office/powerpoint/2010/main" val="3729499665"/>
      </p:ext>
    </p:extLst>
  </p:cSld>
  <p:clrMapOvr>
    <a:masterClrMapping/>
  </p:clrMapOvr>
</p:sld>
</file>

<file path=ppt/theme/theme1.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1552</Words>
  <Application>Microsoft Office PowerPoint</Application>
  <PresentationFormat>Personalizado</PresentationFormat>
  <Paragraphs>84</Paragraphs>
  <Slides>18</Slides>
  <Notes>18</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18</vt:i4>
      </vt:variant>
    </vt:vector>
  </HeadingPairs>
  <TitlesOfParts>
    <vt:vector size="27" baseType="lpstr">
      <vt:lpstr>Calibri</vt:lpstr>
      <vt:lpstr>Arial</vt:lpstr>
      <vt:lpstr>Helvetica Neue</vt:lpstr>
      <vt:lpstr>Wingdings</vt:lpstr>
      <vt:lpstr>Symbol</vt:lpstr>
      <vt:lpstr>Arial Black</vt:lpstr>
      <vt:lpstr>Microsoft Sans Serif</vt:lpstr>
      <vt:lpstr>Diseño personalizado</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Monia Coppola</dc:creator>
  <cp:lastModifiedBy>Bárbara Brenda Starck Carlós</cp:lastModifiedBy>
  <cp:revision>24</cp:revision>
  <dcterms:created xsi:type="dcterms:W3CDTF">2022-02-16T10:54:20Z</dcterms:created>
  <dcterms:modified xsi:type="dcterms:W3CDTF">2023-02-08T08:32:18Z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2022-02-16T00:00:00Z</vt:filetime>
  </property>
  <property fmtid="{D5CDD505-2E9C-101B-9397-08002B2CF9AE}" pid="3" name="Creator">
    <vt:lpwstr>Canva</vt:lpwstr>
  </property>
  <property fmtid="{D5CDD505-2E9C-101B-9397-08002B2CF9AE}" pid="4" name="LastSaved">
    <vt:filetime>2022-02-16T00:00:00Z</vt:filetime>
  </property>
</Properties>
</file>