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80" r:id="rId6"/>
    <p:sldId id="281" r:id="rId7"/>
    <p:sldId id="282" r:id="rId8"/>
    <p:sldId id="283" r:id="rId9"/>
    <p:sldId id="284" r:id="rId10"/>
    <p:sldId id="285" r:id="rId11"/>
    <p:sldId id="286" r:id="rId12"/>
    <p:sldId id="287" r:id="rId13"/>
    <p:sldId id="288" r:id="rId14"/>
    <p:sldId id="289" r:id="rId15"/>
    <p:sldId id="290" r:id="rId16"/>
    <p:sldId id="291" r:id="rId17"/>
    <p:sldId id="262" r:id="rId18"/>
    <p:sldId id="260" r:id="rId1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9" autoAdjust="0"/>
    <p:restoredTop sz="94444"/>
  </p:normalViewPr>
  <p:slideViewPr>
    <p:cSldViewPr>
      <p:cViewPr varScale="1">
        <p:scale>
          <a:sx n="58" d="100"/>
          <a:sy n="58" d="100"/>
        </p:scale>
        <p:origin x="744"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print"/>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print"/>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print"/>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print"/>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print"/>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a:latin typeface="Calibri" panose="020F0502020204030204" pitchFamily="34" charset="0"/>
                <a:ea typeface="Microsoft Sans Serif" panose="020B0604020202020204" pitchFamily="34" charset="0"/>
                <a:cs typeface="Calibri" panose="020F0502020204030204" pitchFamily="34" charset="0"/>
              </a:rPr>
              <a:t>Riesgos y peligros de las finanzas</a:t>
            </a:r>
            <a:endParaRPr lang="en-US" sz="48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a:ea typeface="Microsoft Sans Serif" panose="020B0604020202020204" pitchFamily="34" charset="0"/>
                <a:cs typeface="Microsoft Sans Serif" panose="020B0604020202020204" pitchFamily="34" charset="0"/>
              </a:rPr>
              <a:t>Socios: IDP e </a:t>
            </a:r>
            <a:r>
              <a:rPr lang="en-US" sz="4800" b="1" spc="-65" dirty="0">
                <a:ea typeface="Microsoft Sans Serif" panose="020B0604020202020204" pitchFamily="34" charset="0"/>
                <a:cs typeface="Microsoft Sans Serif" panose="020B0604020202020204" pitchFamily="34" charset="0"/>
              </a:rPr>
              <a:t>IHF</a:t>
            </a: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Unidad </a:t>
            </a:r>
            <a:r>
              <a:rPr lang="en-GB" sz="4400" b="1" dirty="0">
                <a:latin typeface="Calibri" panose="020F0502020204030204" pitchFamily="34" charset="0"/>
                <a:ea typeface="Microsoft Sans Serif" panose="020B0604020202020204" pitchFamily="34" charset="0"/>
                <a:cs typeface="Calibri" panose="020F0502020204030204" pitchFamily="34" charset="0"/>
              </a:rPr>
              <a:t>2</a:t>
            </a:r>
            <a:r>
              <a:rPr lang="en-GB" sz="4400" b="1">
                <a:latin typeface="Calibri" panose="020F0502020204030204" pitchFamily="34" charset="0"/>
                <a:ea typeface="Microsoft Sans Serif" panose="020B0604020202020204" pitchFamily="34" charset="0"/>
                <a:cs typeface="Calibri" panose="020F0502020204030204" pitchFamily="34" charset="0"/>
              </a:rPr>
              <a:t>: ¿Cómo mitigar el riesgo financiero?</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6135462" cy="584775"/>
          </a:xfrm>
          <a:prstGeom prst="rect">
            <a:avLst/>
          </a:prstGeom>
          <a:noFill/>
        </p:spPr>
        <p:txBody>
          <a:bodyPr wrap="none" rtlCol="0">
            <a:spAutoFit/>
          </a:bodyPr>
          <a:lstStyle/>
          <a:p>
            <a:r>
              <a:rPr lang="en-US" sz="3200" b="1"/>
              <a:t>Un enfoque de cuatro dimensiones</a:t>
            </a:r>
            <a:endParaRPr lang="en-US" sz="3200" b="1" dirty="0"/>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3539430"/>
          </a:xfrm>
          <a:prstGeom prst="rect">
            <a:avLst/>
          </a:prstGeom>
          <a:noFill/>
        </p:spPr>
        <p:txBody>
          <a:bodyPr wrap="square" rtlCol="0">
            <a:spAutoFit/>
          </a:bodyPr>
          <a:lstStyle/>
          <a:p>
            <a:pPr fontAlgn="base"/>
            <a:r>
              <a:rPr lang="es-ES" sz="2800">
                <a:effectLst/>
                <a:latin typeface="Calibri" panose="020F0502020204030204" pitchFamily="34" charset="0"/>
                <a:ea typeface="Microsoft Sans Serif" panose="020B0604020202020204" pitchFamily="34" charset="0"/>
              </a:rPr>
              <a:t>Donde hay un riesgo, también hay una contramedida. Hasta cierto punto, muchas formas de riesgo financiero pueden predecirse, o al menos estimarse.</a:t>
            </a:r>
            <a:endParaRPr lang="en-GB" sz="2800">
              <a:effectLst/>
              <a:latin typeface="Microsoft Sans Serif" panose="020B0604020202020204" pitchFamily="34" charset="0"/>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 </a:t>
            </a:r>
            <a:endParaRPr lang="en-GB" sz="2800">
              <a:effectLst/>
              <a:latin typeface="Microsoft Sans Serif" panose="020B0604020202020204" pitchFamily="34" charset="0"/>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La gestión de riesgos es, ante todo, una cuestión de planificación: ser consciente del riesgo está a medio camino de la operación de cubrirse y salvaguardarse de escenarios desagradables y perturbadores.</a:t>
            </a:r>
            <a:endParaRPr lang="en-GB" sz="2800">
              <a:effectLst/>
              <a:latin typeface="Microsoft Sans Serif" panose="020B0604020202020204" pitchFamily="34" charset="0"/>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 </a:t>
            </a:r>
            <a:endParaRPr lang="en-GB" sz="2800">
              <a:effectLst/>
              <a:latin typeface="Microsoft Sans Serif" panose="020B0604020202020204" pitchFamily="34" charset="0"/>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Para una gestión de riesgos eficaz, hay que intervenir sobre los cinco elementos financieros clave de los que puede derivarse el riesgo:</a:t>
            </a:r>
            <a:endParaRPr lang="en-GB" sz="2800">
              <a:effectLst/>
              <a:latin typeface="Microsoft Sans Serif" panose="020B0604020202020204" pitchFamily="34" charset="0"/>
              <a:ea typeface="Microsoft Sans Serif" panose="020B0604020202020204" pitchFamily="34" charset="0"/>
            </a:endParaRPr>
          </a:p>
        </p:txBody>
      </p:sp>
      <p:sp>
        <p:nvSpPr>
          <p:cNvPr id="5" name="Rettangolo 4"/>
          <p:cNvSpPr/>
          <p:nvPr/>
        </p:nvSpPr>
        <p:spPr>
          <a:xfrm>
            <a:off x="1181100" y="7775911"/>
            <a:ext cx="1702389" cy="523220"/>
          </a:xfrm>
          <a:prstGeom prst="rect">
            <a:avLst/>
          </a:prstGeom>
        </p:spPr>
        <p:txBody>
          <a:bodyPr wrap="none">
            <a:spAutoFit/>
          </a:bodyPr>
          <a:lstStyle/>
          <a:p>
            <a:r>
              <a:rPr lang="en-US" sz="2800" b="1">
                <a:solidFill>
                  <a:srgbClr val="002060"/>
                </a:solidFill>
                <a:ea typeface="Microsoft Sans Serif" panose="020B0604020202020204" pitchFamily="34" charset="0"/>
              </a:rPr>
              <a:t>INGRESOS</a:t>
            </a:r>
            <a:endParaRPr lang="en-GB" sz="2800" dirty="0"/>
          </a:p>
        </p:txBody>
      </p:sp>
      <p:sp>
        <p:nvSpPr>
          <p:cNvPr id="6" name="Rettangolo 5"/>
          <p:cNvSpPr/>
          <p:nvPr/>
        </p:nvSpPr>
        <p:spPr>
          <a:xfrm>
            <a:off x="3668545" y="7770389"/>
            <a:ext cx="1378583" cy="523220"/>
          </a:xfrm>
          <a:prstGeom prst="rect">
            <a:avLst/>
          </a:prstGeom>
        </p:spPr>
        <p:txBody>
          <a:bodyPr wrap="none">
            <a:spAutoFit/>
          </a:bodyPr>
          <a:lstStyle/>
          <a:p>
            <a:r>
              <a:rPr lang="en-US" sz="2800" b="1">
                <a:solidFill>
                  <a:srgbClr val="002060"/>
                </a:solidFill>
                <a:ea typeface="Microsoft Sans Serif" panose="020B0604020202020204" pitchFamily="34" charset="0"/>
              </a:rPr>
              <a:t>GASTOS</a:t>
            </a:r>
            <a:endParaRPr lang="en-GB" sz="2800" dirty="0"/>
          </a:p>
        </p:txBody>
      </p:sp>
      <p:sp>
        <p:nvSpPr>
          <p:cNvPr id="7" name="Rettangolo 6"/>
          <p:cNvSpPr/>
          <p:nvPr/>
        </p:nvSpPr>
        <p:spPr>
          <a:xfrm>
            <a:off x="6006402" y="7772250"/>
            <a:ext cx="3640227" cy="523220"/>
          </a:xfrm>
          <a:prstGeom prst="rect">
            <a:avLst/>
          </a:prstGeom>
        </p:spPr>
        <p:txBody>
          <a:bodyPr wrap="none">
            <a:spAutoFit/>
          </a:bodyPr>
          <a:lstStyle/>
          <a:p>
            <a:r>
              <a:rPr lang="en-US" sz="2800" b="1">
                <a:solidFill>
                  <a:srgbClr val="002060"/>
                </a:solidFill>
                <a:ea typeface="Microsoft Sans Serif" panose="020B0604020202020204" pitchFamily="34" charset="0"/>
              </a:rPr>
              <a:t>ACTIVOS/INVERSIONES</a:t>
            </a:r>
            <a:endParaRPr lang="en-GB" sz="2800" dirty="0"/>
          </a:p>
        </p:txBody>
      </p:sp>
      <p:sp>
        <p:nvSpPr>
          <p:cNvPr id="8" name="Rettangolo 7"/>
          <p:cNvSpPr/>
          <p:nvPr/>
        </p:nvSpPr>
        <p:spPr>
          <a:xfrm>
            <a:off x="10461485" y="7786893"/>
            <a:ext cx="3069045" cy="523220"/>
          </a:xfrm>
          <a:prstGeom prst="rect">
            <a:avLst/>
          </a:prstGeom>
        </p:spPr>
        <p:txBody>
          <a:bodyPr wrap="none">
            <a:spAutoFit/>
          </a:bodyPr>
          <a:lstStyle/>
          <a:p>
            <a:r>
              <a:rPr lang="en-US" sz="2800" b="1">
                <a:solidFill>
                  <a:srgbClr val="002060"/>
                </a:solidFill>
                <a:ea typeface="Microsoft Sans Serif" panose="020B0604020202020204" pitchFamily="34" charset="0"/>
              </a:rPr>
              <a:t>DÉBITO vs CRÉDITO</a:t>
            </a:r>
            <a:endParaRPr lang="en-GB" sz="2800" dirty="0"/>
          </a:p>
        </p:txBody>
      </p:sp>
      <p:sp>
        <p:nvSpPr>
          <p:cNvPr id="9" name="Rettangolo 8"/>
          <p:cNvSpPr/>
          <p:nvPr/>
        </p:nvSpPr>
        <p:spPr>
          <a:xfrm>
            <a:off x="14097000" y="7772250"/>
            <a:ext cx="1688283" cy="523220"/>
          </a:xfrm>
          <a:prstGeom prst="rect">
            <a:avLst/>
          </a:prstGeom>
        </p:spPr>
        <p:txBody>
          <a:bodyPr wrap="none">
            <a:spAutoFit/>
          </a:bodyPr>
          <a:lstStyle/>
          <a:p>
            <a:r>
              <a:rPr lang="en-US" sz="2800" b="1">
                <a:solidFill>
                  <a:srgbClr val="002060"/>
                </a:solidFill>
                <a:ea typeface="Microsoft Sans Serif" panose="020B0604020202020204" pitchFamily="34" charset="0"/>
              </a:rPr>
              <a:t>ENTORNO</a:t>
            </a:r>
            <a:endParaRPr lang="en-GB" sz="2800" dirty="0"/>
          </a:p>
        </p:txBody>
      </p:sp>
    </p:spTree>
    <p:extLst>
      <p:ext uri="{BB962C8B-B14F-4D97-AF65-F5344CB8AC3E}">
        <p14:creationId xmlns:p14="http://schemas.microsoft.com/office/powerpoint/2010/main" val="379148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G</a:t>
            </a:r>
            <a:r>
              <a:rPr lang="en-GB" sz="4400" b="1">
                <a:latin typeface="Calibri" panose="020F0502020204030204" pitchFamily="34" charset="0"/>
                <a:ea typeface="Microsoft Sans Serif" panose="020B0604020202020204" pitchFamily="34" charset="0"/>
                <a:cs typeface="Calibri" panose="020F0502020204030204" pitchFamily="34" charset="0"/>
              </a:rPr>
              <a:t>estión de ingresos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4401205"/>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Diversifica tus ingresos</a:t>
            </a:r>
            <a:endParaRPr lang="en-US" sz="2800" b="1" dirty="0">
              <a:solidFill>
                <a:srgbClr val="002060"/>
              </a:solidFill>
              <a:ea typeface="Microsoft Sans Serif" panose="020B0604020202020204" pitchFamily="34" charset="0"/>
            </a:endParaRPr>
          </a:p>
          <a:p>
            <a:pPr fontAlgn="base"/>
            <a:r>
              <a:rPr lang="en-US" sz="2800">
                <a:effectLst/>
                <a:ea typeface="Microsoft Sans Serif" panose="020B0604020202020204" pitchFamily="34" charset="0"/>
              </a:rPr>
              <a:t>Prepárate para un plan B...</a:t>
            </a:r>
            <a:endParaRPr lang="en-US" sz="2800" dirty="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Monitoriza tus flujos de ingresos</a:t>
            </a:r>
            <a:endParaRPr lang="en-US" sz="2800" b="1" dirty="0">
              <a:solidFill>
                <a:srgbClr val="002060"/>
              </a:solidFill>
              <a:ea typeface="Microsoft Sans Serif" panose="020B0604020202020204" pitchFamily="34" charset="0"/>
            </a:endParaRPr>
          </a:p>
          <a:p>
            <a:pPr fontAlgn="base"/>
            <a:r>
              <a:rPr lang="en-US" sz="2800">
                <a:ea typeface="Microsoft Sans Serif" panose="020B0604020202020204" pitchFamily="34" charset="0"/>
              </a:rPr>
              <a:t>No olvides establecer un sistema de seguridad para afrontar con relativa facilidad todos los riesgos a corto plazo.</a:t>
            </a:r>
            <a:endParaRPr lang="en-US"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Contrata un seguro</a:t>
            </a:r>
            <a:endParaRPr lang="en-US" sz="2800" b="1" dirty="0">
              <a:solidFill>
                <a:srgbClr val="002060"/>
              </a:solidFill>
              <a:ea typeface="Microsoft Sans Serif" panose="020B0604020202020204" pitchFamily="34" charset="0"/>
            </a:endParaRPr>
          </a:p>
          <a:p>
            <a:pPr fontAlgn="base"/>
            <a:r>
              <a:rPr lang="en-US" sz="2800">
                <a:ea typeface="Microsoft Sans Serif" panose="020B0604020202020204" pitchFamily="34" charset="0"/>
              </a:rPr>
              <a:t>Un seguro es el recurso más sólido y fiable que uno puede considerar para delegar en otros su propio riesgo financiero.</a:t>
            </a:r>
            <a:endParaRPr lang="en-US" sz="2800" b="1" dirty="0">
              <a:solidFill>
                <a:srgbClr val="002060"/>
              </a:solidFill>
              <a:effectLst/>
              <a:ea typeface="Microsoft Sans Serif" panose="020B0604020202020204" pitchFamily="34" charset="0"/>
            </a:endParaRPr>
          </a:p>
        </p:txBody>
      </p:sp>
    </p:spTree>
    <p:extLst>
      <p:ext uri="{BB962C8B-B14F-4D97-AF65-F5344CB8AC3E}">
        <p14:creationId xmlns:p14="http://schemas.microsoft.com/office/powerpoint/2010/main" val="405578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Gestión de gastos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539430"/>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Presupuestación</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Un presupuesto doméstico te ayudará a planificar con más cuidado todos los gastos, recortando el despilfarro si es necesario</a:t>
            </a:r>
            <a:r>
              <a:rPr lang="en-US" sz="2800">
                <a:ea typeface="Microsoft Sans Serif" panose="020B0604020202020204" pitchFamily="34" charset="0"/>
              </a:rPr>
              <a:t>.</a:t>
            </a:r>
            <a:endParaRPr lang="en-US" sz="2800" dirty="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Planificación de una vía de emergencia</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Un sistema de seguridad te ayuda a contener el impacto negativo de un gasto imprevisto; un fondo de emergencia se desbloquea, efectivamente, en casos de urgencia, es decir, cuando no hay otra opción disponible</a:t>
            </a:r>
            <a:r>
              <a:rPr lang="en-US" sz="2800">
                <a:ea typeface="Microsoft Sans Serif" panose="020B0604020202020204" pitchFamily="34" charset="0"/>
              </a:rPr>
              <a:t>.</a:t>
            </a:r>
            <a:endParaRPr lang="en-US" sz="2800" dirty="0">
              <a:ea typeface="Microsoft Sans Serif" panose="020B0604020202020204" pitchFamily="34" charset="0"/>
            </a:endParaRPr>
          </a:p>
        </p:txBody>
      </p:sp>
    </p:spTree>
    <p:extLst>
      <p:ext uri="{BB962C8B-B14F-4D97-AF65-F5344CB8AC3E}">
        <p14:creationId xmlns:p14="http://schemas.microsoft.com/office/powerpoint/2010/main" val="377989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Gestión de activos/inversiones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Cuida dónde pones tu dinero…</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Aunque suene redundante, ésta sigue siendo la recomendación más crucial y crítica: ¿realmente conoces y posees los conocimientos necesarios sobre ese activo concreto por el que estás apostando</a:t>
            </a:r>
            <a:r>
              <a:rPr lang="en-US" sz="2800">
                <a:ea typeface="Microsoft Sans Serif" panose="020B0604020202020204" pitchFamily="34" charset="0"/>
              </a:rPr>
              <a:t>?</a:t>
            </a:r>
            <a:endParaRPr lang="en-US" sz="2800" dirty="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Fija un objetivo y apunta hacia él</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Esto nos remite a la necesidad fundamental de contar con un plan de inversiones adecuado y orientado a medio y largo plazo: supervisar tus progresos y hacer un seguimiento de las medidas de ajuste adecuadas</a:t>
            </a:r>
            <a:r>
              <a:rPr lang="en-US" sz="2800">
                <a:ea typeface="Microsoft Sans Serif" panose="020B0604020202020204" pitchFamily="34" charset="0"/>
              </a:rPr>
              <a:t>.</a:t>
            </a:r>
            <a:endParaRPr lang="en-US" sz="2800" dirty="0">
              <a:ea typeface="Microsoft Sans Serif" panose="020B0604020202020204" pitchFamily="34" charset="0"/>
            </a:endParaRPr>
          </a:p>
        </p:txBody>
      </p:sp>
    </p:spTree>
    <p:extLst>
      <p:ext uri="{BB962C8B-B14F-4D97-AF65-F5344CB8AC3E}">
        <p14:creationId xmlns:p14="http://schemas.microsoft.com/office/powerpoint/2010/main" val="285288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Gestión del débito/crédito</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Familiarízate con los flujos financieros</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Domina las características distintivas del crédito y la deuda (como el tipo de interés</a:t>
            </a:r>
            <a:r>
              <a:rPr lang="en-US" sz="2800">
                <a:ea typeface="Microsoft Sans Serif" panose="020B0604020202020204" pitchFamily="34" charset="0"/>
              </a:rPr>
              <a:t>)</a:t>
            </a:r>
            <a:endParaRPr lang="en-US" sz="2800" dirty="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Conoce cuándo tirarte a la piscina del débito</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Si no estás preparado para endeudarte, no te endeudes, y más si la necesidad de crédito está motivada por necesidades fútiles. Evalúa de antemano tu exposición y tu capacidad para cubrir tu plan de devolución de deudas</a:t>
            </a:r>
            <a:r>
              <a:rPr lang="en-US" sz="2800">
                <a:ea typeface="Microsoft Sans Serif" panose="020B0604020202020204" pitchFamily="34" charset="0"/>
              </a:rPr>
              <a:t>.</a:t>
            </a:r>
            <a:endParaRPr lang="en-US" sz="2800" dirty="0">
              <a:ea typeface="Microsoft Sans Serif" panose="020B0604020202020204" pitchFamily="34" charset="0"/>
            </a:endParaRPr>
          </a:p>
        </p:txBody>
      </p:sp>
    </p:spTree>
    <p:extLst>
      <p:ext uri="{BB962C8B-B14F-4D97-AF65-F5344CB8AC3E}">
        <p14:creationId xmlns:p14="http://schemas.microsoft.com/office/powerpoint/2010/main" val="3634313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Conciencia social del entorno</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552700"/>
            <a:ext cx="15925800" cy="6124754"/>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Fraude por correo electrónico</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No respondas emails sospechosos, y mucho menos descargues su contenido y archivos adjuntos. Los correos electrónicos fraudulentos son el medio más utilizado por los ciberdelincuentes para infiltrarse en los datos personales y sensibles de la víctima.</a:t>
            </a:r>
            <a:endParaRPr lang="en-GB" sz="2800">
              <a:effectLst/>
              <a:latin typeface="Microsoft Sans Serif" panose="020B0604020202020204" pitchFamily="34" charset="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Fraude con tarjetas de crédito y débito</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Actividad fraudulenta que implica un robo tomando el número de una tarjeta de crédito o débito; no compartas información sensible a menos que sea estrictamente necesario, comprueba con la mayor frecuencia posible los flujos salientes / entrantes de dinero desde / hacia tu cuenta</a:t>
            </a:r>
            <a:r>
              <a:rPr lang="en-US" sz="2800">
                <a:ea typeface="Microsoft Sans Serif" panose="020B0604020202020204" pitchFamily="34" charset="0"/>
              </a:rPr>
              <a:t>.</a:t>
            </a:r>
            <a:endParaRPr lang="en-US"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a:solidFill>
                  <a:srgbClr val="002060"/>
                </a:solidFill>
                <a:ea typeface="Microsoft Sans Serif" panose="020B0604020202020204" pitchFamily="34" charset="0"/>
              </a:rPr>
              <a:t>Fraude por internet</a:t>
            </a:r>
            <a:endParaRPr lang="en-US" sz="2800" b="1" dirty="0">
              <a:solidFill>
                <a:srgbClr val="002060"/>
              </a:solidFill>
              <a:ea typeface="Microsoft Sans Serif" panose="020B0604020202020204" pitchFamily="34" charset="0"/>
            </a:endParaRPr>
          </a:p>
          <a:p>
            <a:pPr fontAlgn="base"/>
            <a:r>
              <a:rPr lang="es-ES" sz="2800">
                <a:effectLst/>
                <a:latin typeface="Calibri" panose="020F0502020204030204" pitchFamily="34" charset="0"/>
                <a:ea typeface="Microsoft Sans Serif" panose="020B0604020202020204" pitchFamily="34" charset="0"/>
              </a:rPr>
              <a:t>El fraude por internet se produce cuando alguien utiliza internet como herramienta para aprovecharse de otra persona mediante el fraude. Las estafas por Internet son hoy en día el tipo más común de fraude, robando millones de dólares a las víctimas cada año</a:t>
            </a:r>
            <a:r>
              <a:rPr lang="en-US" sz="2800">
                <a:ea typeface="Microsoft Sans Serif" panose="020B0604020202020204" pitchFamily="34" charset="0"/>
              </a:rPr>
              <a:t>.</a:t>
            </a:r>
            <a:endParaRPr lang="en-US" sz="2800" dirty="0">
              <a:ea typeface="Microsoft Sans Serif" panose="020B0604020202020204" pitchFamily="34" charset="0"/>
            </a:endParaRPr>
          </a:p>
        </p:txBody>
      </p:sp>
    </p:spTree>
    <p:extLst>
      <p:ext uri="{BB962C8B-B14F-4D97-AF65-F5344CB8AC3E}">
        <p14:creationId xmlns:p14="http://schemas.microsoft.com/office/powerpoint/2010/main" val="136156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147" t="6201" r="4629" b="8257"/>
          <a:stretch/>
        </p:blipFill>
        <p:spPr>
          <a:xfrm>
            <a:off x="5992301" y="3392806"/>
            <a:ext cx="5302966" cy="3351867"/>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Resumen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3" name="Gruppo 2"/>
          <p:cNvGrpSpPr/>
          <p:nvPr/>
        </p:nvGrpSpPr>
        <p:grpSpPr>
          <a:xfrm>
            <a:off x="1437968" y="4010609"/>
            <a:ext cx="6079253" cy="2265782"/>
            <a:chOff x="1437968" y="2342732"/>
            <a:chExt cx="6079253" cy="2265782"/>
          </a:xfrm>
        </p:grpSpPr>
        <p:sp>
          <p:nvSpPr>
            <p:cNvPr id="4" name="CuadroTexto 3">
              <a:extLst>
                <a:ext uri="{FF2B5EF4-FFF2-40B4-BE49-F238E27FC236}">
                  <a16:creationId xmlns:a16="http://schemas.microsoft.com/office/drawing/2014/main" id="{3C357393-DEA7-C6A2-387E-C00C2B8E46C7}"/>
                </a:ext>
              </a:extLst>
            </p:cNvPr>
            <p:cNvSpPr txBox="1"/>
            <p:nvPr/>
          </p:nvSpPr>
          <p:spPr>
            <a:xfrm>
              <a:off x="2214255" y="2342732"/>
              <a:ext cx="5302966"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Tipos de riesgos financieros</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2214255" y="2792632"/>
              <a:ext cx="3581400"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en-US" altLang="ko-KR" sz="2800" dirty="0">
                  <a:latin typeface="Calibri" panose="020F0502020204030204" pitchFamily="34" charset="0"/>
                  <a:ea typeface="Microsoft Sans Serif" panose="020B0604020202020204" pitchFamily="34" charset="0"/>
                  <a:cs typeface="Calibri" panose="020F0502020204030204" pitchFamily="34" charset="0"/>
                </a:rPr>
                <a:t>General </a:t>
              </a:r>
            </a:p>
            <a:p>
              <a:pPr marL="514350" indent="-514350">
                <a:buAutoNum type="arabicPeriod"/>
              </a:pPr>
              <a:r>
                <a:rPr lang="en-US" altLang="ko-KR" sz="2800" dirty="0">
                  <a:latin typeface="Calibri" panose="020F0502020204030204" pitchFamily="34" charset="0"/>
                  <a:ea typeface="Microsoft Sans Serif" panose="020B0604020202020204" pitchFamily="34" charset="0"/>
                  <a:cs typeface="Calibri" panose="020F0502020204030204" pitchFamily="34" charset="0"/>
                </a:rPr>
                <a:t>Individual </a:t>
              </a:r>
            </a:p>
            <a:p>
              <a:pPr marL="514350" indent="-514350">
                <a:buAutoNum type="arabicPeriod"/>
              </a:pPr>
              <a:r>
                <a:rPr lang="en-US" altLang="ko-KR" sz="2800">
                  <a:latin typeface="Calibri" panose="020F0502020204030204" pitchFamily="34" charset="0"/>
                  <a:ea typeface="Microsoft Sans Serif" panose="020B0604020202020204" pitchFamily="34" charset="0"/>
                  <a:cs typeface="Calibri" panose="020F0502020204030204" pitchFamily="34" charset="0"/>
                </a:rPr>
                <a:t>Temporal</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a:latin typeface="Calibri" panose="020F0502020204030204" pitchFamily="34" charset="0"/>
                  <a:ea typeface="Microsoft Sans Serif" panose="020B0604020202020204" pitchFamily="34" charset="0"/>
                  <a:cs typeface="Calibri" panose="020F0502020204030204" pitchFamily="34" charset="0"/>
                </a:rPr>
                <a:t>En base al impacto</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3" cstate="print"/>
            <a:stretch>
              <a:fillRect/>
            </a:stretch>
          </p:blipFill>
          <p:spPr>
            <a:xfrm>
              <a:off x="1437968" y="2931140"/>
              <a:ext cx="638173" cy="1486244"/>
            </a:xfrm>
            <a:prstGeom prst="rect">
              <a:avLst/>
            </a:prstGeom>
          </p:spPr>
        </p:pic>
      </p:grpSp>
      <p:grpSp>
        <p:nvGrpSpPr>
          <p:cNvPr id="16" name="Gruppo 15"/>
          <p:cNvGrpSpPr/>
          <p:nvPr/>
        </p:nvGrpSpPr>
        <p:grpSpPr>
          <a:xfrm>
            <a:off x="12330111" y="3924300"/>
            <a:ext cx="5499610" cy="2667000"/>
            <a:chOff x="12330111" y="4740881"/>
            <a:chExt cx="5499610" cy="2667000"/>
          </a:xfrm>
        </p:grpSpPr>
        <p:sp>
          <p:nvSpPr>
            <p:cNvPr id="13" name="CuadroTexto 12">
              <a:extLst>
                <a:ext uri="{FF2B5EF4-FFF2-40B4-BE49-F238E27FC236}">
                  <a16:creationId xmlns:a16="http://schemas.microsoft.com/office/drawing/2014/main" id="{88CDCD3A-3651-DA36-A870-BD08006C8C91}"/>
                </a:ext>
              </a:extLst>
            </p:cNvPr>
            <p:cNvSpPr txBox="1"/>
            <p:nvPr/>
          </p:nvSpPr>
          <p:spPr>
            <a:xfrm>
              <a:off x="13106399" y="4740881"/>
              <a:ext cx="4723322" cy="954107"/>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Planificando una contramedida</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057087" y="5591999"/>
              <a:ext cx="448489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en-US" altLang="ko-KR" sz="2800">
                  <a:latin typeface="Calibri" panose="020F0502020204030204" pitchFamily="34" charset="0"/>
                  <a:ea typeface="Microsoft Sans Serif" panose="020B0604020202020204" pitchFamily="34" charset="0"/>
                  <a:cs typeface="Calibri" panose="020F0502020204030204" pitchFamily="34" charset="0"/>
                </a:rPr>
                <a:t>Ingreso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a:latin typeface="Calibri" panose="020F0502020204030204" pitchFamily="34" charset="0"/>
                  <a:ea typeface="Microsoft Sans Serif" panose="020B0604020202020204" pitchFamily="34" charset="0"/>
                  <a:cs typeface="Calibri" panose="020F0502020204030204" pitchFamily="34" charset="0"/>
                </a:rPr>
                <a:t>Gasto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a:latin typeface="Calibri" panose="020F0502020204030204" pitchFamily="34" charset="0"/>
                  <a:ea typeface="Microsoft Sans Serif" panose="020B0604020202020204" pitchFamily="34" charset="0"/>
                  <a:cs typeface="Calibri" panose="020F0502020204030204" pitchFamily="34" charset="0"/>
                </a:rPr>
                <a:t>Activo/Inversión</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a:latin typeface="Calibri" panose="020F0502020204030204" pitchFamily="34" charset="0"/>
                  <a:ea typeface="Microsoft Sans Serif" panose="020B0604020202020204" pitchFamily="34" charset="0"/>
                  <a:cs typeface="Calibri" panose="020F0502020204030204" pitchFamily="34" charset="0"/>
                </a:rPr>
                <a:t>Débito/Crédito</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15" name="object 2">
              <a:extLst>
                <a:ext uri="{FF2B5EF4-FFF2-40B4-BE49-F238E27FC236}">
                  <a16:creationId xmlns:a16="http://schemas.microsoft.com/office/drawing/2014/main" id="{0DD2F338-E360-3DE7-6475-1B05002A8749}"/>
                </a:ext>
              </a:extLst>
            </p:cNvPr>
            <p:cNvPicPr/>
            <p:nvPr/>
          </p:nvPicPr>
          <p:blipFill>
            <a:blip r:embed="rId3" cstate="print"/>
            <a:stretch>
              <a:fillRect/>
            </a:stretch>
          </p:blipFill>
          <p:spPr>
            <a:xfrm>
              <a:off x="12330111" y="5621977"/>
              <a:ext cx="638173" cy="1486244"/>
            </a:xfrm>
            <a:prstGeom prst="rect">
              <a:avLst/>
            </a:prstGeom>
          </p:spPr>
        </p:pic>
      </p:grpSp>
    </p:spTree>
    <p:extLst>
      <p:ext uri="{BB962C8B-B14F-4D97-AF65-F5344CB8AC3E}">
        <p14:creationId xmlns:p14="http://schemas.microsoft.com/office/powerpoint/2010/main" val="293096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a:solidFill>
                  <a:srgbClr val="FAC709"/>
                </a:solidFill>
                <a:latin typeface="Calibri" panose="020F0502020204030204" pitchFamily="34" charset="0"/>
                <a:ea typeface="Microsoft Sans Serif" panose="020B0604020202020204" pitchFamily="34" charset="0"/>
                <a:cs typeface="Calibri" panose="020F0502020204030204" pitchFamily="34" charset="0"/>
              </a:rPr>
              <a:t>¡Gracias!</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a:latin typeface="Calibri" panose="020F0502020204030204" pitchFamily="34" charset="0"/>
                <a:ea typeface="Microsoft Sans Serif" panose="020B0604020202020204" pitchFamily="34" charset="0"/>
                <a:cs typeface="Calibri" panose="020F0502020204030204" pitchFamily="34" charset="0"/>
              </a:rPr>
              <a:t>Socios: IDP e </a:t>
            </a:r>
            <a:r>
              <a:rPr lang="en-US" sz="4400" b="1" spc="-65" dirty="0">
                <a:latin typeface="Calibri" panose="020F0502020204030204" pitchFamily="34" charset="0"/>
                <a:ea typeface="Microsoft Sans Serif" panose="020B0604020202020204" pitchFamily="34" charset="0"/>
                <a:cs typeface="Calibri" panose="020F0502020204030204" pitchFamily="34" charset="0"/>
              </a:rPr>
              <a:t>IHF</a:t>
            </a: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146" t="9824" r="3271" b="9271"/>
          <a:stretch/>
        </p:blipFill>
        <p:spPr>
          <a:xfrm>
            <a:off x="9364987" y="3946830"/>
            <a:ext cx="8534401" cy="4709935"/>
          </a:xfrm>
          <a:prstGeom prst="rect">
            <a:avLst/>
          </a:prstGeom>
        </p:spPr>
      </p:pic>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Objetivos y metas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a:effectLst/>
                <a:latin typeface="Calibri" panose="020F0502020204030204" pitchFamily="34" charset="0"/>
                <a:ea typeface="Microsoft Sans Serif" panose="020B0604020202020204" pitchFamily="34" charset="0"/>
                <a:cs typeface="Calibri" panose="020F0502020204030204" pitchFamily="34" charset="0"/>
              </a:rPr>
              <a:t>Al finalizar este módulo, serás capaz de:</a:t>
            </a:r>
            <a:endParaRPr lang="en-GB" sz="2800" dirty="0">
              <a:effectLst/>
              <a:latin typeface="Calibri" panose="020F0502020204030204" pitchFamily="34" charset="0"/>
              <a:ea typeface="Microsoft Sans Serif" panose="020B0604020202020204" pitchFamily="34" charset="0"/>
              <a:cs typeface="Calibri" panose="020F0502020204030204" pitchFamily="34" charset="0"/>
            </a:endParaRP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3" cstate="print"/>
          <a:srcRect b="68891"/>
          <a:stretch/>
        </p:blipFill>
        <p:spPr>
          <a:xfrm>
            <a:off x="1797413" y="3861959"/>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3" cstate="print"/>
          <a:srcRect t="63119" r="-2857" b="2657"/>
          <a:stretch/>
        </p:blipFill>
        <p:spPr>
          <a:xfrm>
            <a:off x="1797413" y="6775899"/>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780310" y="5295900"/>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3"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2666998" y="3574561"/>
            <a:ext cx="8897188" cy="954107"/>
            <a:chOff x="6420992" y="1321255"/>
            <a:chExt cx="5124927" cy="954107"/>
          </a:xfrm>
        </p:grpSpPr>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954107"/>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Familiarizarte con el concepto de riesgo financiero</a:t>
              </a:r>
              <a:endParaRPr lang="ko-KR" altLang="en-US" sz="2800" b="1" dirty="0">
                <a:latin typeface="Calibri" panose="020F0502020204030204" pitchFamily="34" charset="0"/>
                <a:cs typeface="Calibri" panose="020F0502020204030204" pitchFamily="34" charset="0"/>
              </a:endParaRPr>
            </a:p>
          </p:txBody>
        </p:sp>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Incluyendo su definición y taxonomía básica</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2666998" y="5052596"/>
            <a:ext cx="8319658" cy="954107"/>
            <a:chOff x="6420993" y="1336374"/>
            <a:chExt cx="5884174" cy="954107"/>
          </a:xfrm>
        </p:grpSpPr>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884174" cy="954107"/>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Reconocer los riesgos típicos de tus propias finanzas</a:t>
              </a:r>
              <a:endParaRPr lang="ko-KR" altLang="en-US" sz="2800" b="1" dirty="0">
                <a:latin typeface="Calibri" panose="020F0502020204030204" pitchFamily="34" charset="0"/>
                <a:cs typeface="Calibri" panose="020F0502020204030204" pitchFamily="34" charset="0"/>
              </a:endParaRPr>
            </a:p>
          </p:txBody>
        </p:sp>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…y tomar decisiones mejor informadas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grpSp>
      <p:grpSp>
        <p:nvGrpSpPr>
          <p:cNvPr id="29" name="Group 3">
            <a:extLst>
              <a:ext uri="{FF2B5EF4-FFF2-40B4-BE49-F238E27FC236}">
                <a16:creationId xmlns:a16="http://schemas.microsoft.com/office/drawing/2014/main" id="{8B586C85-1E83-9E53-440B-16DCB9006C29}"/>
              </a:ext>
            </a:extLst>
          </p:cNvPr>
          <p:cNvGrpSpPr/>
          <p:nvPr/>
        </p:nvGrpSpPr>
        <p:grpSpPr>
          <a:xfrm>
            <a:off x="2666997" y="6484344"/>
            <a:ext cx="6172201" cy="1401775"/>
            <a:chOff x="6420993" y="1302812"/>
            <a:chExt cx="5124926" cy="1401775"/>
          </a:xfrm>
        </p:grpSpPr>
        <p:sp>
          <p:nvSpPr>
            <p:cNvPr id="30" name="TextBox 7">
              <a:extLst>
                <a:ext uri="{FF2B5EF4-FFF2-40B4-BE49-F238E27FC236}">
                  <a16:creationId xmlns:a16="http://schemas.microsoft.com/office/drawing/2014/main" id="{AB5EC654-5F00-7465-6607-FE2CC023ABBE}"/>
                </a:ext>
              </a:extLst>
            </p:cNvPr>
            <p:cNvSpPr txBox="1"/>
            <p:nvPr/>
          </p:nvSpPr>
          <p:spPr>
            <a:xfrm>
              <a:off x="6420994" y="1750480"/>
              <a:ext cx="5124925" cy="954107"/>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Creando estrategias para planes B y sistemas de seguridad</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6420993" y="1302812"/>
              <a:ext cx="5124925"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Aplicar contramedidas simples</a:t>
              </a:r>
              <a:endParaRPr lang="en-US" altLang="ko-KR" sz="2800" b="1" dirty="0">
                <a:latin typeface="Calibri" panose="020F0502020204030204" pitchFamily="34" charset="0"/>
                <a:ea typeface="Microsoft Sans Serif" panose="020B0604020202020204" pitchFamily="34" charset="0"/>
                <a:cs typeface="Calibri" panose="020F0502020204030204" pitchFamily="34" charset="0"/>
              </a:endParaRPr>
            </a:p>
          </p:txBody>
        </p:sp>
      </p:grpSp>
      <p:sp>
        <p:nvSpPr>
          <p:cNvPr id="23" name="CasellaDiTesto 22">
            <a:extLst>
              <a:ext uri="{FF2B5EF4-FFF2-40B4-BE49-F238E27FC236}">
                <a16:creationId xmlns:a16="http://schemas.microsoft.com/office/drawing/2014/main" id="{245FC963-0690-C24F-9292-DE35FB46FD7A}"/>
              </a:ext>
            </a:extLst>
          </p:cNvPr>
          <p:cNvSpPr txBox="1"/>
          <p:nvPr/>
        </p:nvSpPr>
        <p:spPr>
          <a:xfrm>
            <a:off x="4585447" y="4961075"/>
            <a:ext cx="9170894" cy="369332"/>
          </a:xfrm>
          <a:prstGeom prst="rect">
            <a:avLst/>
          </a:prstGeom>
          <a:noFill/>
        </p:spPr>
        <p:txBody>
          <a:bodyPr wrap="square">
            <a:spAutoFit/>
          </a:bodyPr>
          <a:lstStyle/>
          <a:p>
            <a:pPr algn="l"/>
            <a:endParaRPr lang="it-IT" b="0" i="0" u="none" strike="noStrike" dirty="0">
              <a:solidFill>
                <a:srgbClr val="000000"/>
              </a:solidFill>
              <a:effectLst/>
            </a:endParaRPr>
          </a:p>
        </p:txBody>
      </p:sp>
    </p:spTree>
    <p:extLst>
      <p:ext uri="{BB962C8B-B14F-4D97-AF65-F5344CB8AC3E}">
        <p14:creationId xmlns:p14="http://schemas.microsoft.com/office/powerpoint/2010/main" val="252109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Índice</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3" name="Gruppo 2"/>
          <p:cNvGrpSpPr/>
          <p:nvPr/>
        </p:nvGrpSpPr>
        <p:grpSpPr>
          <a:xfrm>
            <a:off x="9496486" y="3431317"/>
            <a:ext cx="8778067" cy="3424366"/>
            <a:chOff x="9496486" y="3166934"/>
            <a:chExt cx="8778067" cy="3424366"/>
          </a:xfrm>
        </p:grpSpPr>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9515489" y="5778271"/>
              <a:ext cx="370416" cy="280000"/>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9496486" y="3249696"/>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10121155" y="3166934"/>
              <a:ext cx="8153398" cy="2279648"/>
              <a:chOff x="6420992" y="1321255"/>
              <a:chExt cx="5124927" cy="2109863"/>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1680638"/>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Sección 1: En busca de una definición</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a:latin typeface="Calibri" panose="020F0502020204030204" pitchFamily="34" charset="0"/>
                    <a:ea typeface="Microsoft Sans Serif" panose="020B0604020202020204" pitchFamily="34" charset="0"/>
                    <a:cs typeface="Calibri" panose="020F0502020204030204" pitchFamily="34" charset="0"/>
                  </a:rPr>
                  <a:t>Sección 2: Cuatro grandes grupos de riesgos financieros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a:latin typeface="Calibri" panose="020F0502020204030204" pitchFamily="34" charset="0"/>
                    <a:ea typeface="Microsoft Sans Serif" panose="020B0604020202020204" pitchFamily="34" charset="0"/>
                    <a:cs typeface="Calibri" panose="020F0502020204030204" pitchFamily="34" charset="0"/>
                  </a:rPr>
                  <a:t>Sección 3: Desglose de los riesgos financieros típicos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484251"/>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Unidad 1: ¿Qué significa riesgo financiero?</a:t>
                </a:r>
                <a:endParaRPr lang="ko-KR" altLang="en-US" sz="2800" b="1" dirty="0">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10121155" y="5653974"/>
              <a:ext cx="7924800" cy="937326"/>
              <a:chOff x="6420993" y="1336374"/>
              <a:chExt cx="5124926"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Sección 1: Un enfoque de cuatro dimensiones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124925"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Unidad 2: ¿Cómo mitigar el riesgo financiero?</a:t>
                </a:r>
                <a:endParaRPr lang="en-US" altLang="ko-KR" sz="2800" b="1" dirty="0">
                  <a:latin typeface="Calibri" panose="020F0502020204030204" pitchFamily="34" charset="0"/>
                  <a:ea typeface="Microsoft Sans Serif" panose="020B0604020202020204" pitchFamily="34" charset="0"/>
                  <a:cs typeface="Calibri" panose="020F0502020204030204" pitchFamily="34" charset="0"/>
                </a:endParaRPr>
              </a:p>
            </p:txBody>
          </p:sp>
        </p:grpSp>
      </p:gr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183" y="2638728"/>
            <a:ext cx="8807675" cy="5871783"/>
          </a:xfrm>
          <a:prstGeom prst="rect">
            <a:avLst/>
          </a:prstGeom>
        </p:spPr>
      </p:pic>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2230100"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Unidad </a:t>
            </a:r>
            <a:r>
              <a:rPr lang="en-GB" sz="4400" b="1" dirty="0">
                <a:latin typeface="Calibri" panose="020F0502020204030204" pitchFamily="34" charset="0"/>
                <a:ea typeface="Microsoft Sans Serif" panose="020B0604020202020204" pitchFamily="34" charset="0"/>
                <a:cs typeface="Calibri" panose="020F0502020204030204" pitchFamily="34" charset="0"/>
              </a:rPr>
              <a:t>1</a:t>
            </a:r>
            <a:r>
              <a:rPr lang="en-GB" sz="4400" b="1">
                <a:latin typeface="Calibri" panose="020F0502020204030204" pitchFamily="34" charset="0"/>
                <a:ea typeface="Microsoft Sans Serif" panose="020B0604020202020204" pitchFamily="34" charset="0"/>
                <a:cs typeface="Calibri" panose="020F0502020204030204" pitchFamily="34" charset="0"/>
              </a:rPr>
              <a:t>: ¿Qué significa riesgo financiero?</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4706097" cy="584775"/>
          </a:xfrm>
          <a:prstGeom prst="rect">
            <a:avLst/>
          </a:prstGeom>
          <a:noFill/>
        </p:spPr>
        <p:txBody>
          <a:bodyPr wrap="none" rtlCol="0">
            <a:spAutoFit/>
          </a:bodyPr>
          <a:lstStyle/>
          <a:p>
            <a:r>
              <a:rPr lang="en-US" sz="3200" b="1"/>
              <a:t>En busca de una definición</a:t>
            </a:r>
            <a:endParaRPr lang="en-US" sz="3200" b="1" dirty="0"/>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4832092"/>
          </a:xfrm>
          <a:prstGeom prst="rect">
            <a:avLst/>
          </a:prstGeom>
          <a:noFill/>
        </p:spPr>
        <p:txBody>
          <a:bodyPr wrap="square" rtlCol="0">
            <a:spAutoFit/>
          </a:bodyPr>
          <a:lstStyle/>
          <a:p>
            <a:pPr fontAlgn="base"/>
            <a:r>
              <a:rPr lang="es-ES" sz="2800">
                <a:ea typeface="Microsoft Sans Serif" panose="020B0604020202020204" pitchFamily="34" charset="0"/>
              </a:rPr>
              <a:t>Por riesgo financiero, solemos referirnos a una forma de riesgo que surge de un acontecimiento, situación o dinámica que podría afectar negativamente al estado financiero de las personas.</a:t>
            </a:r>
            <a:endParaRPr lang="en-GB" sz="2800">
              <a:ea typeface="Microsoft Sans Serif" panose="020B0604020202020204" pitchFamily="34" charset="0"/>
            </a:endParaRPr>
          </a:p>
          <a:p>
            <a:pPr fontAlgn="base"/>
            <a:r>
              <a:rPr lang="es-ES" sz="2800">
                <a:ea typeface="Microsoft Sans Serif" panose="020B0604020202020204" pitchFamily="34" charset="0"/>
              </a:rPr>
              <a:t> </a:t>
            </a:r>
            <a:endParaRPr lang="en-GB" sz="2800">
              <a:ea typeface="Microsoft Sans Serif" panose="020B0604020202020204" pitchFamily="34" charset="0"/>
            </a:endParaRPr>
          </a:p>
          <a:p>
            <a:pPr fontAlgn="base"/>
            <a:r>
              <a:rPr lang="es-ES" sz="2800">
                <a:ea typeface="Microsoft Sans Serif" panose="020B0604020202020204" pitchFamily="34" charset="0"/>
              </a:rPr>
              <a:t>El conjunto de acontecimientos potenciales de los que puede derivarse el riesgo financiero es numeroso y muy diverso entre sí.</a:t>
            </a:r>
            <a:endParaRPr lang="en-GB" sz="2800">
              <a:ea typeface="Microsoft Sans Serif" panose="020B0604020202020204" pitchFamily="34" charset="0"/>
            </a:endParaRPr>
          </a:p>
          <a:p>
            <a:pPr fontAlgn="base"/>
            <a:r>
              <a:rPr lang="es-ES" sz="2800">
                <a:ea typeface="Microsoft Sans Serif" panose="020B0604020202020204" pitchFamily="34" charset="0"/>
              </a:rPr>
              <a:t> </a:t>
            </a:r>
            <a:endParaRPr lang="en-GB" sz="2800">
              <a:ea typeface="Microsoft Sans Serif" panose="020B0604020202020204" pitchFamily="34" charset="0"/>
            </a:endParaRPr>
          </a:p>
          <a:p>
            <a:pPr fontAlgn="base"/>
            <a:r>
              <a:rPr lang="es-ES" sz="2800">
                <a:ea typeface="Microsoft Sans Serif" panose="020B0604020202020204" pitchFamily="34" charset="0"/>
              </a:rPr>
              <a:t>La bibliografía especializada ofrece muchas taxonomías diferentes para describir los tipos más típicos de riesgo financiero. En el contenido de este módulo, la taxonomía del riesgo se estructura de forma que sirva de guía a los alumnos entre los riesgos más comunes que uno puede experimentar al gestionar sus finanzas personales.</a:t>
            </a:r>
            <a:endParaRPr lang="en-GB" sz="2800">
              <a:ea typeface="Microsoft Sans Serif" panose="020B0604020202020204" pitchFamily="34" charset="0"/>
            </a:endParaRPr>
          </a:p>
          <a:p>
            <a:pPr fontAlgn="base"/>
            <a:endParaRPr lang="en-US" sz="2800" dirty="0">
              <a:effectLst/>
              <a:ea typeface="Microsoft Sans Serif" panose="020B0604020202020204" pitchFamily="34" charset="0"/>
            </a:endParaRPr>
          </a:p>
        </p:txBody>
      </p:sp>
    </p:spTree>
    <p:extLst>
      <p:ext uri="{BB962C8B-B14F-4D97-AF65-F5344CB8AC3E}">
        <p14:creationId xmlns:p14="http://schemas.microsoft.com/office/powerpoint/2010/main" val="167840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0934700" cy="769441"/>
          </a:xfrm>
          <a:prstGeom prst="rect">
            <a:avLst/>
          </a:prstGeom>
          <a:noFill/>
        </p:spPr>
        <p:txBody>
          <a:bodyPr wrap="square" rtlCol="0">
            <a:spAutoFit/>
          </a:bodyPr>
          <a:lstStyle/>
          <a:p>
            <a:r>
              <a:rPr lang="en-US" sz="4400" b="1">
                <a:latin typeface="Calibri" panose="020F0502020204030204" pitchFamily="34" charset="0"/>
                <a:ea typeface="Microsoft Sans Serif" panose="020B0604020202020204" pitchFamily="34" charset="0"/>
                <a:cs typeface="Calibri" panose="020F0502020204030204" pitchFamily="34" charset="0"/>
              </a:rPr>
              <a:t>Cuatro grandes grupos de riesgos financieros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5" name="Gruppo 4"/>
          <p:cNvGrpSpPr/>
          <p:nvPr/>
        </p:nvGrpSpPr>
        <p:grpSpPr>
          <a:xfrm>
            <a:off x="1181100" y="3404563"/>
            <a:ext cx="16116300" cy="4832092"/>
            <a:chOff x="577059" y="2400300"/>
            <a:chExt cx="14100735" cy="4832092"/>
          </a:xfrm>
        </p:grpSpPr>
        <p:sp>
          <p:nvSpPr>
            <p:cNvPr id="6" name="CasellaDiTesto 5">
              <a:extLst>
                <a:ext uri="{FF2B5EF4-FFF2-40B4-BE49-F238E27FC236}">
                  <a16:creationId xmlns:a16="http://schemas.microsoft.com/office/drawing/2014/main" id="{BEA0FF3A-FE75-94B1-D18D-42753ECA6E59}"/>
                </a:ext>
              </a:extLst>
            </p:cNvPr>
            <p:cNvSpPr txBox="1"/>
            <p:nvPr/>
          </p:nvSpPr>
          <p:spPr>
            <a:xfrm>
              <a:off x="577059" y="2400300"/>
              <a:ext cx="3389050" cy="4832092"/>
            </a:xfrm>
            <a:prstGeom prst="rect">
              <a:avLst/>
            </a:prstGeom>
            <a:noFill/>
          </p:spPr>
          <p:txBody>
            <a:bodyPr wrap="square" rtlCol="0">
              <a:spAutoFit/>
            </a:bodyPr>
            <a:lstStyle/>
            <a:p>
              <a:r>
                <a:rPr lang="en-US" sz="2200" b="1">
                  <a:solidFill>
                    <a:srgbClr val="002060"/>
                  </a:solidFill>
                  <a:ea typeface="Microsoft Sans Serif" panose="020B0604020202020204" pitchFamily="34" charset="0"/>
                  <a:cs typeface="Microsoft Sans Serif" panose="020B0604020202020204" pitchFamily="34" charset="0"/>
                </a:rPr>
                <a:t>Riesgo financiero general</a:t>
              </a:r>
              <a:endParaRPr lang="en-US" sz="2200" b="1" dirty="0">
                <a:solidFill>
                  <a:srgbClr val="002060"/>
                </a:solidFill>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a typeface="Microsoft Sans Serif" panose="020B0604020202020204" pitchFamily="34" charset="0"/>
                  <a:cs typeface="Microsoft Sans Serif" panose="020B0604020202020204" pitchFamily="34" charset="0"/>
                </a:rPr>
                <a:t>Cuando hablamos de tiesgo financiero general, nos referimos a cualquier acontecimiento que pueda generar una pérdida. </a:t>
              </a:r>
            </a:p>
            <a:p>
              <a:pPr fontAlgn="base"/>
              <a:endParaRPr lang="es-ES" sz="2200">
                <a:ea typeface="Microsoft Sans Serif" panose="020B0604020202020204" pitchFamily="34" charset="0"/>
                <a:cs typeface="Microsoft Sans Serif" panose="020B0604020202020204" pitchFamily="34" charset="0"/>
              </a:endParaRPr>
            </a:p>
            <a:p>
              <a:pPr fontAlgn="base"/>
              <a:r>
                <a:rPr lang="es-ES" sz="2200">
                  <a:ea typeface="Microsoft Sans Serif" panose="020B0604020202020204" pitchFamily="34" charset="0"/>
                  <a:cs typeface="Microsoft Sans Serif" panose="020B0604020202020204" pitchFamily="34" charset="0"/>
                </a:rPr>
                <a:t>Este tipo de riesgo está esencialmente relacionado con el origen y la fuente del acontecimiento desencadenante.</a:t>
              </a:r>
              <a:endParaRPr lang="en-GB" sz="2200">
                <a:ea typeface="Microsoft Sans Serif" panose="020B0604020202020204" pitchFamily="34" charset="0"/>
                <a:cs typeface="Microsoft Sans Serif" panose="020B0604020202020204" pitchFamily="34" charset="0"/>
              </a:endParaRPr>
            </a:p>
          </p:txBody>
        </p:sp>
        <p:grpSp>
          <p:nvGrpSpPr>
            <p:cNvPr id="7" name="Gruppo 6"/>
            <p:cNvGrpSpPr/>
            <p:nvPr/>
          </p:nvGrpSpPr>
          <p:grpSpPr>
            <a:xfrm>
              <a:off x="4127491" y="2400300"/>
              <a:ext cx="10550303" cy="3816429"/>
              <a:chOff x="4127491" y="2400300"/>
              <a:chExt cx="10550303" cy="3816429"/>
            </a:xfrm>
          </p:grpSpPr>
          <p:sp>
            <p:nvSpPr>
              <p:cNvPr id="8" name="CasellaDiTesto 7">
                <a:extLst>
                  <a:ext uri="{FF2B5EF4-FFF2-40B4-BE49-F238E27FC236}">
                    <a16:creationId xmlns:a16="http://schemas.microsoft.com/office/drawing/2014/main" id="{BEA0FF3A-FE75-94B1-D18D-42753ECA6E59}"/>
                  </a:ext>
                </a:extLst>
              </p:cNvPr>
              <p:cNvSpPr txBox="1"/>
              <p:nvPr/>
            </p:nvSpPr>
            <p:spPr>
              <a:xfrm>
                <a:off x="4127491" y="2400300"/>
                <a:ext cx="3409180" cy="3139321"/>
              </a:xfrm>
              <a:prstGeom prst="rect">
                <a:avLst/>
              </a:prstGeom>
              <a:noFill/>
            </p:spPr>
            <p:txBody>
              <a:bodyPr wrap="square" rtlCol="0">
                <a:spAutoFit/>
              </a:bodyPr>
              <a:lstStyle/>
              <a:p>
                <a:r>
                  <a:rPr lang="en-US" sz="2200" b="1">
                    <a:solidFill>
                      <a:srgbClr val="002060"/>
                    </a:solidFill>
                    <a:ea typeface="Microsoft Sans Serif" panose="020B0604020202020204" pitchFamily="34" charset="0"/>
                    <a:cs typeface="Microsoft Sans Serif" panose="020B0604020202020204" pitchFamily="34" charset="0"/>
                  </a:rPr>
                  <a:t>Riesgo financiero individual</a:t>
                </a:r>
                <a:endParaRPr lang="en-US" sz="2200" b="1" dirty="0">
                  <a:solidFill>
                    <a:srgbClr val="002060"/>
                  </a:solidFill>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Este riesgo afecta a las propias finanzas de la persona y puede deberse a juicios erróneos y/o a la sobreestimación de tendencias y dinámicas favorables.</a:t>
                </a:r>
                <a:endParaRPr lang="en-GB" sz="2200">
                  <a:effectLst/>
                  <a:latin typeface="Microsoft Sans Serif" panose="020B0604020202020204" pitchFamily="34" charset="0"/>
                  <a:ea typeface="Microsoft Sans Serif" panose="020B0604020202020204" pitchFamily="34" charset="0"/>
                </a:endParaRP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7698053" y="2400300"/>
                <a:ext cx="3409180" cy="3816429"/>
              </a:xfrm>
              <a:prstGeom prst="rect">
                <a:avLst/>
              </a:prstGeom>
              <a:noFill/>
            </p:spPr>
            <p:txBody>
              <a:bodyPr wrap="square" rtlCol="0">
                <a:spAutoFit/>
              </a:bodyPr>
              <a:lstStyle/>
              <a:p>
                <a:r>
                  <a:rPr lang="en-US" sz="2200" b="1">
                    <a:solidFill>
                      <a:srgbClr val="002060"/>
                    </a:solidFill>
                    <a:ea typeface="Microsoft Sans Serif" panose="020B0604020202020204" pitchFamily="34" charset="0"/>
                    <a:cs typeface="Microsoft Sans Serif" panose="020B0604020202020204" pitchFamily="34" charset="0"/>
                  </a:rPr>
                  <a:t>Riesgo financiero temporal</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Los riesgos financieros también pueden clasificarse en función del marco temporal en el que se produzcan y se consideren. </a:t>
                </a:r>
              </a:p>
              <a:p>
                <a:pPr fontAlgn="base"/>
                <a:endParaRPr lang="es-ES" sz="2200">
                  <a:latin typeface="Calibri" panose="020F050202020403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No es fácil estimar su impacto y, en algunos casos, su probabilidad.</a:t>
                </a:r>
                <a:endParaRPr lang="en-GB" sz="2200">
                  <a:effectLst/>
                  <a:latin typeface="Microsoft Sans Serif" panose="020B0604020202020204" pitchFamily="34" charset="0"/>
                  <a:ea typeface="Microsoft Sans Serif" panose="020B0604020202020204" pitchFamily="34" charset="0"/>
                </a:endParaRP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11268612" y="2400300"/>
                <a:ext cx="3409182" cy="3816429"/>
              </a:xfrm>
              <a:prstGeom prst="rect">
                <a:avLst/>
              </a:prstGeom>
              <a:noFill/>
            </p:spPr>
            <p:txBody>
              <a:bodyPr wrap="square" rtlCol="0">
                <a:spAutoFit/>
              </a:bodyPr>
              <a:lstStyle/>
              <a:p>
                <a:r>
                  <a:rPr lang="en-US" sz="2200" b="1">
                    <a:solidFill>
                      <a:srgbClr val="002060"/>
                    </a:solidFill>
                    <a:ea typeface="Microsoft Sans Serif" panose="020B0604020202020204" pitchFamily="34" charset="0"/>
                    <a:cs typeface="Microsoft Sans Serif" panose="020B0604020202020204" pitchFamily="34" charset="0"/>
                  </a:rPr>
                  <a:t>Riesgo financiero en base al impacto</a:t>
                </a:r>
                <a:endParaRPr lang="en-US" sz="2200" b="1" dirty="0">
                  <a:solidFill>
                    <a:srgbClr val="002060"/>
                  </a:solidFill>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Dependiendo del ámbito de interés del riesgo, las personas pueden enfrentarse a varios resultados negativos que, a su vez, pueden ser consecuencia de la mala suerte o de un mal juicio.</a:t>
                </a:r>
                <a:endParaRPr lang="en-GB" sz="2200">
                  <a:effectLst/>
                  <a:latin typeface="Microsoft Sans Serif" panose="020B0604020202020204" pitchFamily="34" charset="0"/>
                  <a:ea typeface="Microsoft Sans Serif" panose="020B0604020202020204" pitchFamily="34" charset="0"/>
                </a:endParaRPr>
              </a:p>
            </p:txBody>
          </p:sp>
          <p:cxnSp>
            <p:nvCxnSpPr>
              <p:cNvPr id="13" name="Connettore diritto 12">
                <a:extLst>
                  <a:ext uri="{FF2B5EF4-FFF2-40B4-BE49-F238E27FC236}">
                    <a16:creationId xmlns:a16="http://schemas.microsoft.com/office/drawing/2014/main" id="{40F1DE3A-5E14-1EB0-D6FF-6C1A7A8FA3EB}"/>
                  </a:ext>
                </a:extLst>
              </p:cNvPr>
              <p:cNvCxnSpPr>
                <a:cxnSpLocks/>
              </p:cNvCxnSpPr>
              <p:nvPr/>
            </p:nvCxnSpPr>
            <p:spPr>
              <a:xfrm>
                <a:off x="7536671" y="2444466"/>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cxnSp>
        <p:nvCxnSpPr>
          <p:cNvPr id="33" name="Connettore diritto 32">
            <a:extLst>
              <a:ext uri="{FF2B5EF4-FFF2-40B4-BE49-F238E27FC236}">
                <a16:creationId xmlns:a16="http://schemas.microsoft.com/office/drawing/2014/main" id="{40F1DE3A-5E14-1EB0-D6FF-6C1A7A8FA3EB}"/>
              </a:ext>
            </a:extLst>
          </p:cNvPr>
          <p:cNvCxnSpPr>
            <a:cxnSpLocks/>
          </p:cNvCxnSpPr>
          <p:nvPr/>
        </p:nvCxnSpPr>
        <p:spPr>
          <a:xfrm>
            <a:off x="132588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Connettore diritto 33">
            <a:extLst>
              <a:ext uri="{FF2B5EF4-FFF2-40B4-BE49-F238E27FC236}">
                <a16:creationId xmlns:a16="http://schemas.microsoft.com/office/drawing/2014/main" id="{40F1DE3A-5E14-1EB0-D6FF-6C1A7A8FA3EB}"/>
              </a:ext>
            </a:extLst>
          </p:cNvPr>
          <p:cNvCxnSpPr>
            <a:cxnSpLocks/>
          </p:cNvCxnSpPr>
          <p:nvPr/>
        </p:nvCxnSpPr>
        <p:spPr>
          <a:xfrm>
            <a:off x="50292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8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a:latin typeface="Calibri" panose="020F0502020204030204" pitchFamily="34" charset="0"/>
                <a:ea typeface="Microsoft Sans Serif" panose="020B0604020202020204" pitchFamily="34" charset="0"/>
                <a:cs typeface="Calibri" panose="020F0502020204030204" pitchFamily="34" charset="0"/>
              </a:rPr>
              <a:t>Riesgos financieros generales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2732"/>
            <a:ext cx="16116300" cy="5509200"/>
            <a:chOff x="1181100" y="2789010"/>
            <a:chExt cx="15887700" cy="5509200"/>
          </a:xfrm>
        </p:grpSpPr>
        <p:sp>
          <p:nvSpPr>
            <p:cNvPr id="14" name="CasellaDiTesto 13">
              <a:extLst>
                <a:ext uri="{FF2B5EF4-FFF2-40B4-BE49-F238E27FC236}">
                  <a16:creationId xmlns:a16="http://schemas.microsoft.com/office/drawing/2014/main" id="{D0D0AF75-39E3-6071-0B2D-78E341310EAB}"/>
                </a:ext>
              </a:extLst>
            </p:cNvPr>
            <p:cNvSpPr txBox="1"/>
            <p:nvPr/>
          </p:nvSpPr>
          <p:spPr>
            <a:xfrm>
              <a:off x="1181100" y="2789010"/>
              <a:ext cx="6977569" cy="5509200"/>
            </a:xfrm>
            <a:prstGeom prst="rect">
              <a:avLst/>
            </a:prstGeom>
            <a:noFill/>
          </p:spPr>
          <p:txBody>
            <a:bodyPr wrap="square" rtlCol="0">
              <a:spAutoFit/>
            </a:bodyPr>
            <a:lstStyle/>
            <a:p>
              <a:r>
                <a:rPr lang="en-US" sz="2200" b="1">
                  <a:cs typeface="Arial" panose="020B0604020202020204" pitchFamily="34" charset="0"/>
                </a:rPr>
                <a:t>Riesgo financiero sistémico</a:t>
              </a:r>
              <a:endParaRPr lang="en-US" sz="2200" b="1" dirty="0">
                <a:cs typeface="Arial" panose="020B0604020202020204" pitchFamily="34" charset="0"/>
              </a:endParaRPr>
            </a:p>
            <a:p>
              <a:endParaRPr lang="en-US" sz="2200" b="1" dirty="0">
                <a:cs typeface="Arial" panose="020B0604020202020204" pitchFamily="34" charset="0"/>
              </a:endParaRPr>
            </a:p>
            <a:p>
              <a:endParaRPr lang="en-US" sz="2200" b="1" dirty="0">
                <a:cs typeface="Arial"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A grandes rasgos, el riesgo financiero sistémico se genera a partir de acontecimientos que afectan e impactan a todas las personas y de los que </a:t>
              </a:r>
              <a:r>
                <a:rPr lang="es-ES" sz="2200" i="1">
                  <a:effectLst/>
                  <a:latin typeface="Calibri" panose="020F0502020204030204" pitchFamily="34" charset="0"/>
                  <a:ea typeface="Microsoft Sans Serif" panose="020B0604020202020204" pitchFamily="34" charset="0"/>
                </a:rPr>
                <a:t>no se puede escapar</a:t>
              </a:r>
              <a:r>
                <a:rPr lang="es-ES" sz="2200">
                  <a:effectLst/>
                  <a:latin typeface="Calibri" panose="020F0502020204030204" pitchFamily="34" charset="0"/>
                  <a:ea typeface="Microsoft Sans Serif" panose="020B0604020202020204" pitchFamily="34" charset="0"/>
                </a:rPr>
                <a:t>.</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Como el término indica, el riesgo financiero sistémico se deriva de factores desencadenantes que afectan al ecosistema socioeconómico en su conjunto (como un clima político inestable) y se traduce tópicamente en un aumento de la volatilidad del mercado (menor capacidad para prever y "decodificar" las tendencias futuras del mercado), un aumento de los tipos de interés (menor capacidad para acceder al mercado crediticio), un aumento de los impuestos (menor poder adquisitivo).</a:t>
              </a:r>
              <a:endParaRPr lang="en-GB" sz="2200">
                <a:effectLst/>
                <a:latin typeface="Microsoft Sans Serif" panose="020B0604020202020204" pitchFamily="34" charset="0"/>
                <a:ea typeface="Microsoft Sans Serif" panose="020B0604020202020204" pitchFamily="34" charset="0"/>
              </a:endParaRPr>
            </a:p>
          </p:txBody>
        </p:sp>
        <p:sp>
          <p:nvSpPr>
            <p:cNvPr id="15" name="CasellaDiTesto 14">
              <a:extLst>
                <a:ext uri="{FF2B5EF4-FFF2-40B4-BE49-F238E27FC236}">
                  <a16:creationId xmlns:a16="http://schemas.microsoft.com/office/drawing/2014/main" id="{8E94C42A-A037-D1EF-230B-77649F5E5FA4}"/>
                </a:ext>
              </a:extLst>
            </p:cNvPr>
            <p:cNvSpPr txBox="1"/>
            <p:nvPr/>
          </p:nvSpPr>
          <p:spPr>
            <a:xfrm>
              <a:off x="9353041" y="2789010"/>
              <a:ext cx="7715759" cy="3477875"/>
            </a:xfrm>
            <a:prstGeom prst="rect">
              <a:avLst/>
            </a:prstGeom>
            <a:noFill/>
          </p:spPr>
          <p:txBody>
            <a:bodyPr wrap="square" rtlCol="0">
              <a:spAutoFit/>
            </a:bodyPr>
            <a:lstStyle/>
            <a:p>
              <a:r>
                <a:rPr lang="en-US" sz="2200" b="1">
                  <a:cs typeface="Arial" panose="020B0604020202020204" pitchFamily="34" charset="0"/>
                </a:rPr>
                <a:t>Riesgo financiero no sistémico</a:t>
              </a:r>
              <a:endParaRPr lang="en-US" sz="2200" b="1" dirty="0">
                <a:cs typeface="Arial" panose="020B0604020202020204" pitchFamily="34" charset="0"/>
              </a:endParaRPr>
            </a:p>
            <a:p>
              <a:endParaRPr lang="en-US" sz="2200" dirty="0">
                <a:cs typeface="Arial" panose="020B0604020202020204" pitchFamily="34" charset="0"/>
              </a:endParaRPr>
            </a:p>
            <a:p>
              <a:endParaRPr lang="en-US" sz="2200" dirty="0">
                <a:cs typeface="Arial"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En este caso nos referimos a acontecimientos que potencialmente pueden afectar sólo a la persona o a sus grupos de referencia más cercanos (la organización para la que trabaja, la familia, etc.).</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Los escenarios típicos de riesgo financiero no sistémico están representados por una enfermedad repentina, un mal funcionamiento repentino de una maquinaria, etc. </a:t>
              </a:r>
              <a:endParaRPr lang="en-GB" sz="2200">
                <a:effectLst/>
                <a:latin typeface="Microsoft Sans Serif" panose="020B0604020202020204" pitchFamily="34" charset="0"/>
                <a:ea typeface="Microsoft Sans Serif" panose="020B0604020202020204" pitchFamily="34" charset="0"/>
              </a:endParaRPr>
            </a:p>
          </p:txBody>
        </p:sp>
        <p:cxnSp>
          <p:nvCxnSpPr>
            <p:cNvPr id="17" name="Connettore diritto 16">
              <a:extLst>
                <a:ext uri="{FF2B5EF4-FFF2-40B4-BE49-F238E27FC236}">
                  <a16:creationId xmlns:a16="http://schemas.microsoft.com/office/drawing/2014/main" id="{40F1DE3A-5E14-1EB0-D6FF-6C1A7A8FA3EB}"/>
                </a:ext>
              </a:extLst>
            </p:cNvPr>
            <p:cNvCxnSpPr>
              <a:cxnSpLocks/>
            </p:cNvCxnSpPr>
            <p:nvPr/>
          </p:nvCxnSpPr>
          <p:spPr>
            <a:xfrm>
              <a:off x="8755855" y="2827110"/>
              <a:ext cx="1" cy="395717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517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a:latin typeface="Calibri" panose="020F0502020204030204" pitchFamily="34" charset="0"/>
                <a:ea typeface="Microsoft Sans Serif" panose="020B0604020202020204" pitchFamily="34" charset="0"/>
                <a:cs typeface="Calibri" panose="020F0502020204030204" pitchFamily="34" charset="0"/>
              </a:rPr>
              <a:t>Riesgos financieros individuales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6196"/>
            <a:ext cx="16116300" cy="5847755"/>
            <a:chOff x="1181100" y="2400300"/>
            <a:chExt cx="16116300" cy="5847755"/>
          </a:xfrm>
        </p:grpSpPr>
        <p:sp>
          <p:nvSpPr>
            <p:cNvPr id="8" name="CasellaDiTesto 7">
              <a:extLst>
                <a:ext uri="{FF2B5EF4-FFF2-40B4-BE49-F238E27FC236}">
                  <a16:creationId xmlns:a16="http://schemas.microsoft.com/office/drawing/2014/main" id="{BEA0FF3A-FE75-94B1-D18D-42753ECA6E59}"/>
                </a:ext>
              </a:extLst>
            </p:cNvPr>
            <p:cNvSpPr txBox="1"/>
            <p:nvPr/>
          </p:nvSpPr>
          <p:spPr>
            <a:xfrm>
              <a:off x="1181100" y="2400300"/>
              <a:ext cx="3948730" cy="5847755"/>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de ingresos</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El riesgo de ingresos puede estar relacionado con una serie de acontecimientos que afectan a la capacidad laboral de la persona y, en última instancia, a su capacidad para obtener ingresos.</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Los casos típicos de riesgo de ingresos surgen en caso de: </a:t>
              </a:r>
              <a:endParaRPr lang="en-GB" sz="2200">
                <a:effectLst/>
                <a:latin typeface="Microsoft Sans Serif" panose="020B0604020202020204" pitchFamily="34" charset="0"/>
                <a:ea typeface="Microsoft Sans Serif" panose="020B0604020202020204" pitchFamily="34" charset="0"/>
              </a:endParaRPr>
            </a:p>
            <a:p>
              <a:pPr marL="342900" lvl="0" indent="-342900" fontAlgn="base">
                <a:buFont typeface="Arial" panose="020B0604020202020204" pitchFamily="34" charset="0"/>
                <a:buChar char="•"/>
                <a:tabLst>
                  <a:tab pos="457200" algn="l"/>
                </a:tabLst>
              </a:pPr>
              <a:r>
                <a:rPr lang="en-US" sz="2200">
                  <a:effectLst/>
                  <a:latin typeface="Calibri" panose="020F0502020204030204" pitchFamily="34" charset="0"/>
                  <a:ea typeface="Microsoft Sans Serif" panose="020B0604020202020204" pitchFamily="34" charset="0"/>
                  <a:cs typeface="Times New Roman" panose="02020603050405020304" pitchFamily="18" charset="0"/>
                </a:rPr>
                <a:t>Discapacidad física</a:t>
              </a:r>
              <a:endParaRPr lang="en-GB" sz="2200">
                <a:effectLst/>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tabLst>
                  <a:tab pos="457200" algn="l"/>
                </a:tabLst>
              </a:pPr>
              <a:r>
                <a:rPr lang="en-US" sz="2200">
                  <a:effectLst/>
                  <a:latin typeface="Calibri" panose="020F0502020204030204" pitchFamily="34" charset="0"/>
                  <a:ea typeface="Microsoft Sans Serif" panose="020B0604020202020204" pitchFamily="34" charset="0"/>
                  <a:cs typeface="Times New Roman" panose="02020603050405020304" pitchFamily="18" charset="0"/>
                </a:rPr>
                <a:t>Despido</a:t>
              </a:r>
              <a:endParaRPr lang="en-GB" sz="2200">
                <a:effectLst/>
                <a:latin typeface="Microsoft Sans Serif" panose="020B0604020202020204" pitchFamily="34" charset="0"/>
                <a:ea typeface="Microsoft Sans Serif"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tabLst>
                  <a:tab pos="457200" algn="l"/>
                </a:tabLst>
              </a:pPr>
              <a:r>
                <a:rPr lang="es-ES" sz="2200">
                  <a:effectLst/>
                  <a:latin typeface="Calibri" panose="020F0502020204030204" pitchFamily="34" charset="0"/>
                  <a:ea typeface="Microsoft Sans Serif" panose="020B0604020202020204" pitchFamily="34" charset="0"/>
                  <a:cs typeface="Times New Roman" panose="02020603050405020304" pitchFamily="18" charset="0"/>
                </a:rPr>
                <a:t>Cualquier otro acontecimiento que excluya a una persona del mercado laboral</a:t>
              </a:r>
              <a:endParaRPr lang="en-GB" sz="2200">
                <a:effectLst/>
                <a:latin typeface="Microsoft Sans Serif" panose="020B0604020202020204" pitchFamily="34" charset="0"/>
                <a:ea typeface="Microsoft Sans Serif" panose="020B0604020202020204" pitchFamily="34" charset="0"/>
                <a:cs typeface="Times New Roman" panose="02020603050405020304" pitchFamily="18" charset="0"/>
              </a:endParaRP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5317862" y="2400300"/>
              <a:ext cx="3972184" cy="3477875"/>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de gasto</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En términos simples, es cuando los gastos que surgen en un periodo determinado superan el dinero disponible para cubrirlos (cuando no hay dinero suficiente para cubrir las necesidades financieras/económicas).</a:t>
              </a:r>
              <a:endParaRPr lang="en-GB" sz="2200">
                <a:effectLst/>
                <a:latin typeface="Microsoft Sans Serif" panose="020B0604020202020204" pitchFamily="34" charset="0"/>
                <a:ea typeface="Microsoft Sans Serif" panose="020B0604020202020204" pitchFamily="34" charset="0"/>
              </a:endParaRPr>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9478078" y="2400300"/>
              <a:ext cx="3972184" cy="3477875"/>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de inversión</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En esta categoría se incluye cualquier acontecimiento relacionado con la depreciación del activo propiedad de una persona hasta el punto de que su valor sea inferior al precio original pagado por su compra.</a:t>
              </a:r>
              <a:endParaRPr lang="en-GB" sz="2200">
                <a:effectLst/>
                <a:latin typeface="Microsoft Sans Serif" panose="020B0604020202020204" pitchFamily="34" charset="0"/>
                <a:ea typeface="Microsoft Sans Serif" panose="020B0604020202020204" pitchFamily="34" charset="0"/>
              </a:endParaRPr>
            </a:p>
          </p:txBody>
        </p:sp>
        <p:sp>
          <p:nvSpPr>
            <p:cNvPr id="13" name="CasellaDiTesto 12">
              <a:extLst>
                <a:ext uri="{FF2B5EF4-FFF2-40B4-BE49-F238E27FC236}">
                  <a16:creationId xmlns:a16="http://schemas.microsoft.com/office/drawing/2014/main" id="{BEA0FF3A-FE75-94B1-D18D-42753ECA6E59}"/>
                </a:ext>
              </a:extLst>
            </p:cNvPr>
            <p:cNvSpPr txBox="1"/>
            <p:nvPr/>
          </p:nvSpPr>
          <p:spPr>
            <a:xfrm>
              <a:off x="13638295" y="2400300"/>
              <a:ext cx="3659105" cy="3816429"/>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de endeudamiento</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El caso típico es cuando las personas quedan atrapadas en deudas con tipos de interés elevados, o más en general, cuando ya no pueden hacer frente a la devolución de su deuda. </a:t>
              </a:r>
              <a:endParaRPr lang="en-GB" sz="2200">
                <a:effectLst/>
                <a:latin typeface="Microsoft Sans Serif" panose="020B0604020202020204" pitchFamily="34" charset="0"/>
                <a:ea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0F1DE3A-5E14-1EB0-D6FF-6C1A7A8FA3EB}"/>
                </a:ext>
              </a:extLst>
            </p:cNvPr>
            <p:cNvCxnSpPr>
              <a:cxnSpLocks/>
            </p:cNvCxnSpPr>
            <p:nvPr/>
          </p:nvCxnSpPr>
          <p:spPr>
            <a:xfrm>
              <a:off x="13544278" y="2450196"/>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516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a:latin typeface="Calibri" panose="020F0502020204030204" pitchFamily="34" charset="0"/>
                <a:ea typeface="Microsoft Sans Serif" panose="020B0604020202020204" pitchFamily="34" charset="0"/>
                <a:cs typeface="Calibri" panose="020F0502020204030204" pitchFamily="34" charset="0"/>
              </a:rPr>
              <a:t>Riesgos financieros temporales</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15" name="Gruppo 14"/>
          <p:cNvGrpSpPr/>
          <p:nvPr/>
        </p:nvGrpSpPr>
        <p:grpSpPr>
          <a:xfrm>
            <a:off x="1181100" y="2342732"/>
            <a:ext cx="16116300" cy="5170646"/>
            <a:chOff x="1181100" y="2789010"/>
            <a:chExt cx="15887700" cy="5170646"/>
          </a:xfrm>
        </p:grpSpPr>
        <p:sp>
          <p:nvSpPr>
            <p:cNvPr id="16" name="CasellaDiTesto 15">
              <a:extLst>
                <a:ext uri="{FF2B5EF4-FFF2-40B4-BE49-F238E27FC236}">
                  <a16:creationId xmlns:a16="http://schemas.microsoft.com/office/drawing/2014/main" id="{D0D0AF75-39E3-6071-0B2D-78E341310EAB}"/>
                </a:ext>
              </a:extLst>
            </p:cNvPr>
            <p:cNvSpPr txBox="1"/>
            <p:nvPr/>
          </p:nvSpPr>
          <p:spPr>
            <a:xfrm>
              <a:off x="1181100" y="2789010"/>
              <a:ext cx="6977569" cy="4493538"/>
            </a:xfrm>
            <a:prstGeom prst="rect">
              <a:avLst/>
            </a:prstGeom>
            <a:noFill/>
          </p:spPr>
          <p:txBody>
            <a:bodyPr wrap="square" rtlCol="0">
              <a:spAutoFit/>
            </a:bodyPr>
            <a:lstStyle/>
            <a:p>
              <a:r>
                <a:rPr lang="en-US" sz="2200" b="1">
                  <a:cs typeface="Arial" panose="020B0604020202020204" pitchFamily="34" charset="0"/>
                </a:rPr>
                <a:t>Riesgo financiero a corto plazo</a:t>
              </a:r>
              <a:endParaRPr lang="en-US" sz="2200" b="1" dirty="0">
                <a:cs typeface="Arial" panose="020B0604020202020204" pitchFamily="34" charset="0"/>
              </a:endParaRPr>
            </a:p>
            <a:p>
              <a:endParaRPr lang="en-US" sz="2200" b="1" dirty="0">
                <a:cs typeface="Arial" panose="020B0604020202020204" pitchFamily="34" charset="0"/>
              </a:endParaRPr>
            </a:p>
            <a:p>
              <a:endParaRPr lang="en-US" sz="2200" b="1" dirty="0">
                <a:cs typeface="Arial"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Es el tipo de riesgo financiero que surge en un periodo de tiempo relativamente corto y que es difícil de predecir (es decir, cualquier gasto repentino que no esté incluido en el presupuesto).</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El riesgo financiero a corto plazo suele requerir la disposición total de un determinado dinero en un periodo de tiempo muy breve y conciso, lo que debilita los ahorros personales de una persona y la misma disponibilidad de este dinero para otros fines (es decir, ahorro, inversión, etc.).</a:t>
              </a:r>
              <a:endParaRPr lang="en-GB" sz="2200">
                <a:effectLst/>
                <a:latin typeface="Microsoft Sans Serif" panose="020B0604020202020204" pitchFamily="34" charset="0"/>
                <a:ea typeface="Microsoft Sans Serif" panose="020B0604020202020204" pitchFamily="34" charset="0"/>
              </a:endParaRPr>
            </a:p>
          </p:txBody>
        </p:sp>
        <p:sp>
          <p:nvSpPr>
            <p:cNvPr id="17" name="CasellaDiTesto 16">
              <a:extLst>
                <a:ext uri="{FF2B5EF4-FFF2-40B4-BE49-F238E27FC236}">
                  <a16:creationId xmlns:a16="http://schemas.microsoft.com/office/drawing/2014/main" id="{8E94C42A-A037-D1EF-230B-77649F5E5FA4}"/>
                </a:ext>
              </a:extLst>
            </p:cNvPr>
            <p:cNvSpPr txBox="1"/>
            <p:nvPr/>
          </p:nvSpPr>
          <p:spPr>
            <a:xfrm>
              <a:off x="9353041" y="2789010"/>
              <a:ext cx="7715759" cy="5170646"/>
            </a:xfrm>
            <a:prstGeom prst="rect">
              <a:avLst/>
            </a:prstGeom>
            <a:noFill/>
          </p:spPr>
          <p:txBody>
            <a:bodyPr wrap="square" rtlCol="0">
              <a:spAutoFit/>
            </a:bodyPr>
            <a:lstStyle/>
            <a:p>
              <a:r>
                <a:rPr lang="en-US" sz="2200" b="1">
                  <a:cs typeface="Arial" panose="020B0604020202020204" pitchFamily="34" charset="0"/>
                </a:rPr>
                <a:t>Riesgo financiero a largo plazo</a:t>
              </a:r>
              <a:endParaRPr lang="en-US" sz="2200" b="1" dirty="0">
                <a:cs typeface="Arial" panose="020B0604020202020204" pitchFamily="34" charset="0"/>
              </a:endParaRPr>
            </a:p>
            <a:p>
              <a:endParaRPr lang="en-US" sz="2200" dirty="0">
                <a:cs typeface="Arial" panose="020B0604020202020204" pitchFamily="34" charset="0"/>
              </a:endParaRPr>
            </a:p>
            <a:p>
              <a:endParaRPr lang="en-US" sz="2200" dirty="0">
                <a:cs typeface="Arial"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Hablamos de que el riesgo financiero a largo plazo afecta a la sostenibilidad financiera a largo plazo de una persona y tiene consecuencias mucho mayores para su estabilidad económica.</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Es el caso, por ejemplo, de las familias que pierden su principal y única fuente de ingresos debido a la incapacidad laboral repentina (o gradual) de la única persona responsable del sustento (económico) de la familia.</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Tenga en cuenta que el término "largo plazo" se refiere al horizonte temporal de los efectos y el impacto del acontecimiento, y no a su ocurrencia real en el tiempo.</a:t>
              </a:r>
              <a:endParaRPr lang="en-GB" sz="2200">
                <a:effectLst/>
                <a:latin typeface="Microsoft Sans Serif" panose="020B0604020202020204" pitchFamily="34" charset="0"/>
                <a:ea typeface="Microsoft Sans Serif" panose="020B0604020202020204" pitchFamily="34" charset="0"/>
              </a:endParaRPr>
            </a:p>
          </p:txBody>
        </p:sp>
        <p:cxnSp>
          <p:nvCxnSpPr>
            <p:cNvPr id="20" name="Connettore diritto 19">
              <a:extLst>
                <a:ext uri="{FF2B5EF4-FFF2-40B4-BE49-F238E27FC236}">
                  <a16:creationId xmlns:a16="http://schemas.microsoft.com/office/drawing/2014/main" id="{40F1DE3A-5E14-1EB0-D6FF-6C1A7A8FA3EB}"/>
                </a:ext>
              </a:extLst>
            </p:cNvPr>
            <p:cNvCxnSpPr>
              <a:cxnSpLocks/>
            </p:cNvCxnSpPr>
            <p:nvPr/>
          </p:nvCxnSpPr>
          <p:spPr>
            <a:xfrm>
              <a:off x="8755855" y="2827110"/>
              <a:ext cx="49839" cy="51325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32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a:latin typeface="Calibri" panose="020F0502020204030204" pitchFamily="34" charset="0"/>
                <a:ea typeface="Microsoft Sans Serif" panose="020B0604020202020204" pitchFamily="34" charset="0"/>
                <a:cs typeface="Calibri" panose="020F0502020204030204" pitchFamily="34" charset="0"/>
              </a:rPr>
              <a:t>Riesgos financieros en base al impacto</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2732"/>
            <a:ext cx="16040100" cy="6186309"/>
            <a:chOff x="1181100" y="2400300"/>
            <a:chExt cx="12269162" cy="6186309"/>
          </a:xfrm>
        </p:grpSpPr>
        <p:sp>
          <p:nvSpPr>
            <p:cNvPr id="7" name="CasellaDiTesto 6">
              <a:extLst>
                <a:ext uri="{FF2B5EF4-FFF2-40B4-BE49-F238E27FC236}">
                  <a16:creationId xmlns:a16="http://schemas.microsoft.com/office/drawing/2014/main" id="{BEA0FF3A-FE75-94B1-D18D-42753ECA6E59}"/>
                </a:ext>
              </a:extLst>
            </p:cNvPr>
            <p:cNvSpPr txBox="1"/>
            <p:nvPr/>
          </p:nvSpPr>
          <p:spPr>
            <a:xfrm>
              <a:off x="1181100" y="2400300"/>
              <a:ext cx="3948730" cy="5170646"/>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especulativo</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Este es el caso típico de cualquier tipo de inversión: la gente compromete una cierta cantidad de dinero en una cosa determinada, con la esperanza de que, en algún momento, esa cosa genere más dinero del que realmente costó.</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En general, los elementos de riesgo son inalienables a cualquier tipo de inversión, y existen por defecto. El verdadero problema entra en juego cuando se subestima, no se tiene debidamente en cuenta o, más sencillamente, se ignora.</a:t>
              </a:r>
              <a:endParaRPr lang="en-GB" sz="2200">
                <a:effectLst/>
                <a:latin typeface="Microsoft Sans Serif" panose="020B0604020202020204" pitchFamily="34" charset="0"/>
                <a:ea typeface="Microsoft Sans Serif" panose="020B0604020202020204" pitchFamily="34" charset="0"/>
              </a:endParaRPr>
            </a:p>
          </p:txBody>
        </p:sp>
        <p:sp>
          <p:nvSpPr>
            <p:cNvPr id="8" name="CasellaDiTesto 7">
              <a:extLst>
                <a:ext uri="{FF2B5EF4-FFF2-40B4-BE49-F238E27FC236}">
                  <a16:creationId xmlns:a16="http://schemas.microsoft.com/office/drawing/2014/main" id="{BEA0FF3A-FE75-94B1-D18D-42753ECA6E59}"/>
                </a:ext>
              </a:extLst>
            </p:cNvPr>
            <p:cNvSpPr txBox="1"/>
            <p:nvPr/>
          </p:nvSpPr>
          <p:spPr>
            <a:xfrm>
              <a:off x="5317862" y="2400300"/>
              <a:ext cx="3972184" cy="4832092"/>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específico</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Cuando los acontecimientos generadores del riesgo afectan específicamente a una persona, y como máximo a las personas de su entorno, hablamos de "riesgo específico", es decir: los resultados negativos del acontecimiento no tienen repercusiones negativas fuera de las personas directamente implicadas.</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 </a:t>
              </a:r>
              <a:endParaRPr lang="en-GB" sz="2200">
                <a:effectLst/>
                <a:latin typeface="Microsoft Sans Serif" panose="020B0604020202020204" pitchFamily="34" charset="0"/>
                <a:ea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Los ejemplos de riesgos específicos son más comunes, por ejemplo, a la hora de gestionar los gastos domésticos.</a:t>
              </a:r>
              <a:endParaRPr lang="en-GB" sz="2200">
                <a:effectLst/>
                <a:latin typeface="Microsoft Sans Serif" panose="020B0604020202020204" pitchFamily="34" charset="0"/>
                <a:ea typeface="Microsoft Sans Serif" panose="020B0604020202020204" pitchFamily="34" charset="0"/>
              </a:endParaRP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9478078" y="2400300"/>
              <a:ext cx="3972184" cy="6186309"/>
            </a:xfrm>
            <a:prstGeom prst="rect">
              <a:avLst/>
            </a:prstGeom>
            <a:noFill/>
          </p:spPr>
          <p:txBody>
            <a:bodyPr wrap="square" rtlCol="0">
              <a:spAutoFit/>
            </a:bodyPr>
            <a:lstStyle/>
            <a:p>
              <a:r>
                <a:rPr lang="en-US" sz="2200" b="1">
                  <a:ea typeface="Microsoft Sans Serif" panose="020B0604020202020204" pitchFamily="34" charset="0"/>
                  <a:cs typeface="Microsoft Sans Serif" panose="020B0604020202020204" pitchFamily="34" charset="0"/>
                </a:rPr>
                <a:t>Riesgo estático</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El riesgo estático se refiere a una pérdida financiera que puede ser causada por cualquier acontecimiento sistémico no relacionado con la economía. El acontecimiento desencadenante se produce </a:t>
              </a:r>
              <a:r>
                <a:rPr lang="es-ES" sz="2200" i="1">
                  <a:effectLst/>
                  <a:latin typeface="Calibri" panose="020F0502020204030204" pitchFamily="34" charset="0"/>
                  <a:ea typeface="Microsoft Sans Serif" panose="020B0604020202020204" pitchFamily="34" charset="0"/>
                </a:rPr>
                <a:t>aquí</a:t>
              </a:r>
              <a:r>
                <a:rPr lang="es-ES" sz="2200">
                  <a:effectLst/>
                  <a:latin typeface="Calibri" panose="020F0502020204030204" pitchFamily="34" charset="0"/>
                  <a:ea typeface="Microsoft Sans Serif" panose="020B0604020202020204" pitchFamily="34" charset="0"/>
                </a:rPr>
                <a:t> y </a:t>
              </a:r>
              <a:r>
                <a:rPr lang="es-ES" sz="2200" i="1">
                  <a:effectLst/>
                  <a:latin typeface="Calibri" panose="020F0502020204030204" pitchFamily="34" charset="0"/>
                  <a:ea typeface="Microsoft Sans Serif" panose="020B0604020202020204" pitchFamily="34" charset="0"/>
                </a:rPr>
                <a:t>ahora</a:t>
              </a:r>
              <a:r>
                <a:rPr lang="es-ES" sz="2200">
                  <a:effectLst/>
                  <a:latin typeface="Calibri" panose="020F0502020204030204" pitchFamily="34" charset="0"/>
                  <a:ea typeface="Microsoft Sans Serif" panose="020B0604020202020204" pitchFamily="34" charset="0"/>
                </a:rPr>
                <a:t> y suele estar cubierto por un seguro.</a:t>
              </a:r>
              <a:endParaRPr lang="en-GB" sz="2200">
                <a:effectLst/>
                <a:latin typeface="Microsoft Sans Serif" panose="020B0604020202020204" pitchFamily="34" charset="0"/>
                <a:ea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b="1">
                  <a:ea typeface="Microsoft Sans Serif" panose="020B0604020202020204" pitchFamily="34" charset="0"/>
                  <a:cs typeface="Microsoft Sans Serif" panose="020B0604020202020204" pitchFamily="34" charset="0"/>
                </a:rPr>
                <a:t>Riesgo dinámico</a:t>
              </a:r>
              <a:endParaRPr lang="en-US" sz="2200" b="1"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fontAlgn="base"/>
              <a:r>
                <a:rPr lang="es-ES" sz="2200">
                  <a:effectLst/>
                  <a:latin typeface="Calibri" panose="020F0502020204030204" pitchFamily="34" charset="0"/>
                  <a:ea typeface="Microsoft Sans Serif" panose="020B0604020202020204" pitchFamily="34" charset="0"/>
                </a:rPr>
                <a:t>Depende de los acontecimientos macroeconómicos que repercuten directamente en las finanzas personales de cada uno, le guste o no... (por ejemplo, la inflación, el aumento del coste de las materias primas).</a:t>
              </a:r>
              <a:endParaRPr lang="en-GB" sz="2200">
                <a:effectLst/>
                <a:latin typeface="Microsoft Sans Serif" panose="020B0604020202020204" pitchFamily="34" charset="0"/>
                <a:ea typeface="Microsoft Sans Serif" panose="020B0604020202020204" pitchFamily="34" charset="0"/>
              </a:endParaRPr>
            </a:p>
          </p:txBody>
        </p:sp>
        <p:cxnSp>
          <p:nvCxnSpPr>
            <p:cNvPr id="12" name="Connettore diritto 11">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676254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1805</Words>
  <Application>Microsoft Office PowerPoint</Application>
  <PresentationFormat>Personalizado</PresentationFormat>
  <Paragraphs>174</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17</vt:i4>
      </vt:variant>
    </vt:vector>
  </HeadingPairs>
  <TitlesOfParts>
    <vt:vector size="23" baseType="lpstr">
      <vt:lpstr>Arial</vt:lpstr>
      <vt:lpstr>Calibri</vt:lpstr>
      <vt:lpstr>Calibri Light</vt:lpstr>
      <vt:lpstr>Microsoft Sans Serif</vt:lpstr>
      <vt:lpstr>Diseño personalizado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Miriam Internet Web Solutions</cp:lastModifiedBy>
  <cp:revision>79</cp:revision>
  <dcterms:created xsi:type="dcterms:W3CDTF">2022-02-16T10:54:20Z</dcterms:created>
  <dcterms:modified xsi:type="dcterms:W3CDTF">2023-01-12T08:44:06Z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