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 id="2147483648" r:id="rId2"/>
  </p:sldMasterIdLst>
  <p:sldIdLst>
    <p:sldId id="258" r:id="rId3"/>
    <p:sldId id="264" r:id="rId4"/>
    <p:sldId id="257" r:id="rId5"/>
    <p:sldId id="259" r:id="rId6"/>
    <p:sldId id="281" r:id="rId7"/>
    <p:sldId id="282" r:id="rId8"/>
    <p:sldId id="261" r:id="rId9"/>
    <p:sldId id="283" r:id="rId10"/>
    <p:sldId id="278" r:id="rId11"/>
    <p:sldId id="284" r:id="rId12"/>
    <p:sldId id="276" r:id="rId13"/>
    <p:sldId id="279" r:id="rId14"/>
    <p:sldId id="275" r:id="rId15"/>
    <p:sldId id="285" r:id="rId16"/>
    <p:sldId id="286" r:id="rId17"/>
    <p:sldId id="280" r:id="rId18"/>
    <p:sldId id="287" r:id="rId19"/>
    <p:sldId id="262" r:id="rId20"/>
    <p:sldId id="260" r:id="rId21"/>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514"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12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bg object 16">
            <a:extLst>
              <a:ext uri="{FF2B5EF4-FFF2-40B4-BE49-F238E27FC236}">
                <a16:creationId xmlns:a16="http://schemas.microsoft.com/office/drawing/2014/main" id="{9C931315-6F3A-4555-8DA9-1CD6886E1D7B}"/>
              </a:ext>
            </a:extLst>
          </p:cNvPr>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16" name="object 2">
            <a:extLst>
              <a:ext uri="{FF2B5EF4-FFF2-40B4-BE49-F238E27FC236}">
                <a16:creationId xmlns:a16="http://schemas.microsoft.com/office/drawing/2014/main" id="{A2C18ABD-2E09-4D12-B8DC-A4F3284BFFB0}"/>
              </a:ext>
            </a:extLst>
          </p:cNvPr>
          <p:cNvPicPr/>
          <p:nvPr userDrawn="1"/>
        </p:nvPicPr>
        <p:blipFill>
          <a:blip r:embed="rId3" cstate="email">
            <a:extLst>
              <a:ext uri="{28A0092B-C50C-407E-A947-70E740481C1C}">
                <a14:useLocalDpi xmlns:a14="http://schemas.microsoft.com/office/drawing/2010/main"/>
              </a:ext>
            </a:extLst>
          </a:blip>
          <a:stretch>
            <a:fillRect/>
          </a:stretch>
        </p:blipFill>
        <p:spPr>
          <a:xfrm>
            <a:off x="394932" y="6698528"/>
            <a:ext cx="666749" cy="1781174"/>
          </a:xfrm>
          <a:prstGeom prst="rect">
            <a:avLst/>
          </a:prstGeom>
        </p:spPr>
      </p:pic>
      <p:sp>
        <p:nvSpPr>
          <p:cNvPr id="17" name="object 4">
            <a:extLst>
              <a:ext uri="{FF2B5EF4-FFF2-40B4-BE49-F238E27FC236}">
                <a16:creationId xmlns:a16="http://schemas.microsoft.com/office/drawing/2014/main" id="{4C920FE4-3EED-4939-B5CD-5FA8B1ACC3AD}"/>
              </a:ext>
            </a:extLst>
          </p:cNvPr>
          <p:cNvSpPr/>
          <p:nvPr userDrawn="1"/>
        </p:nvSpPr>
        <p:spPr>
          <a:xfrm>
            <a:off x="0" y="8907781"/>
            <a:ext cx="18287744"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19" name="object 3">
            <a:extLst>
              <a:ext uri="{FF2B5EF4-FFF2-40B4-BE49-F238E27FC236}">
                <a16:creationId xmlns:a16="http://schemas.microsoft.com/office/drawing/2014/main" id="{7C016A53-3E7D-4C94-AB33-53AD819974A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1057881" y="9265523"/>
            <a:ext cx="3152774" cy="666749"/>
          </a:xfrm>
          <a:prstGeom prst="rect">
            <a:avLst/>
          </a:prstGeom>
        </p:spPr>
      </p:pic>
      <p:pic>
        <p:nvPicPr>
          <p:cNvPr id="21" name="object 5">
            <a:extLst>
              <a:ext uri="{FF2B5EF4-FFF2-40B4-BE49-F238E27FC236}">
                <a16:creationId xmlns:a16="http://schemas.microsoft.com/office/drawing/2014/main" id="{2B99F3D4-91AE-4145-9CE9-E7FC00CE701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5568773" y="1660699"/>
            <a:ext cx="7150197" cy="2095499"/>
          </a:xfrm>
          <a:prstGeom prst="rect">
            <a:avLst/>
          </a:prstGeom>
        </p:spPr>
      </p:pic>
      <p:sp>
        <p:nvSpPr>
          <p:cNvPr id="27" name="CuadroTexto 26">
            <a:extLst>
              <a:ext uri="{FF2B5EF4-FFF2-40B4-BE49-F238E27FC236}">
                <a16:creationId xmlns:a16="http://schemas.microsoft.com/office/drawing/2014/main" id="{BF551322-F550-4579-A7FC-CD3FF2A964D1}"/>
              </a:ext>
            </a:extLst>
          </p:cNvPr>
          <p:cNvSpPr txBox="1"/>
          <p:nvPr userDrawn="1"/>
        </p:nvSpPr>
        <p:spPr>
          <a:xfrm>
            <a:off x="4450459" y="9179041"/>
            <a:ext cx="114753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
        <p:nvSpPr>
          <p:cNvPr id="11" name="CuadroTexto 10">
            <a:extLst>
              <a:ext uri="{FF2B5EF4-FFF2-40B4-BE49-F238E27FC236}">
                <a16:creationId xmlns:a16="http://schemas.microsoft.com/office/drawing/2014/main" id="{74A6F032-0665-4332-8C25-0049F35350AB}"/>
              </a:ext>
            </a:extLst>
          </p:cNvPr>
          <p:cNvSpPr txBox="1"/>
          <p:nvPr userDrawn="1"/>
        </p:nvSpPr>
        <p:spPr>
          <a:xfrm>
            <a:off x="4572000" y="4023405"/>
            <a:ext cx="7762164" cy="400110"/>
          </a:xfrm>
          <a:prstGeom prst="rect">
            <a:avLst/>
          </a:prstGeom>
          <a:noFill/>
        </p:spPr>
        <p:txBody>
          <a:bodyPr wrap="square">
            <a:spAutoFit/>
          </a:bodyPr>
          <a:lstStyle/>
          <a:p>
            <a:pPr marL="3273425" marR="2317750" algn="ctr">
              <a:spcBef>
                <a:spcPts val="335"/>
              </a:spcBef>
              <a:spcAft>
                <a:spcPts val="0"/>
              </a:spcAft>
            </a:pPr>
            <a:r>
              <a:rPr lang="en-US" sz="2000" b="1" dirty="0">
                <a:effectLst/>
                <a:latin typeface="Microsoft Sans Serif" panose="020B0604020202020204" pitchFamily="34" charset="0"/>
                <a:ea typeface="Microsoft Sans Serif" panose="020B0604020202020204" pitchFamily="34" charset="0"/>
              </a:rPr>
              <a:t>fly-project.eu</a:t>
            </a:r>
            <a:endParaRPr lang="es-ES" sz="2000" b="1" dirty="0">
              <a:effectLst/>
              <a:latin typeface="Microsoft Sans Serif" panose="020B0604020202020204" pitchFamily="34" charset="0"/>
              <a:ea typeface="Microsoft Sans Serif" panose="020B0604020202020204" pitchFamily="34" charset="0"/>
            </a:endParaRPr>
          </a:p>
        </p:txBody>
      </p:sp>
    </p:spTree>
    <p:extLst>
      <p:ext uri="{BB962C8B-B14F-4D97-AF65-F5344CB8AC3E}">
        <p14:creationId xmlns:p14="http://schemas.microsoft.com/office/powerpoint/2010/main" val="3379989452"/>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26" name="object 3">
            <a:extLst>
              <a:ext uri="{FF2B5EF4-FFF2-40B4-BE49-F238E27FC236}">
                <a16:creationId xmlns:a16="http://schemas.microsoft.com/office/drawing/2014/main" id="{96AB2019-3457-4EE8-8672-C1BF6DA1A65C}"/>
              </a:ext>
            </a:extLst>
          </p:cNvPr>
          <p:cNvPicPr/>
          <p:nvPr userDrawn="1"/>
        </p:nvPicPr>
        <p:blipFill>
          <a:blip r:embed="rId3" cstate="email">
            <a:extLst>
              <a:ext uri="{28A0092B-C50C-407E-A947-70E740481C1C}">
                <a14:useLocalDpi xmlns:a14="http://schemas.microsoft.com/office/drawing/2010/main"/>
              </a:ext>
            </a:extLst>
          </a:blip>
          <a:stretch>
            <a:fillRect/>
          </a:stretch>
        </p:blipFill>
        <p:spPr>
          <a:xfrm>
            <a:off x="1057881" y="9265523"/>
            <a:ext cx="3152774" cy="666749"/>
          </a:xfrm>
          <a:prstGeom prst="rect">
            <a:avLst/>
          </a:prstGeom>
        </p:spPr>
      </p:pic>
      <p:sp>
        <p:nvSpPr>
          <p:cNvPr id="27" name="object 4">
            <a:extLst>
              <a:ext uri="{FF2B5EF4-FFF2-40B4-BE49-F238E27FC236}">
                <a16:creationId xmlns:a16="http://schemas.microsoft.com/office/drawing/2014/main" id="{ED4DA05C-E544-4608-B1B5-2E5081A4CB0C}"/>
              </a:ext>
            </a:extLst>
          </p:cNvPr>
          <p:cNvSpPr/>
          <p:nvPr userDrawn="1"/>
        </p:nvSpPr>
        <p:spPr>
          <a:xfrm>
            <a:off x="0" y="8856528"/>
            <a:ext cx="18288000"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33" name="object 5">
            <a:extLst>
              <a:ext uri="{FF2B5EF4-FFF2-40B4-BE49-F238E27FC236}">
                <a16:creationId xmlns:a16="http://schemas.microsoft.com/office/drawing/2014/main" id="{312572A3-0E3D-4C66-9B66-E2B974CE5C58}"/>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14643394" y="1028700"/>
            <a:ext cx="2606058" cy="761999"/>
          </a:xfrm>
          <a:prstGeom prst="rect">
            <a:avLst/>
          </a:prstGeom>
        </p:spPr>
      </p:pic>
      <p:sp>
        <p:nvSpPr>
          <p:cNvPr id="39" name="CuadroTexto 38">
            <a:extLst>
              <a:ext uri="{FF2B5EF4-FFF2-40B4-BE49-F238E27FC236}">
                <a16:creationId xmlns:a16="http://schemas.microsoft.com/office/drawing/2014/main" id="{1CF81C33-52B8-4275-9F0F-E3E0733D9F05}"/>
              </a:ext>
            </a:extLst>
          </p:cNvPr>
          <p:cNvSpPr txBox="1"/>
          <p:nvPr userDrawn="1"/>
        </p:nvSpPr>
        <p:spPr>
          <a:xfrm>
            <a:off x="4450459" y="9179041"/>
            <a:ext cx="115515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finanzas.roams.es/depositos/intereses-plazo-fij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5274397-0CC2-4713-984E-865578FB27AF}"/>
              </a:ext>
            </a:extLst>
          </p:cNvPr>
          <p:cNvSpPr txBox="1"/>
          <p:nvPr/>
        </p:nvSpPr>
        <p:spPr>
          <a:xfrm>
            <a:off x="3238500" y="5448300"/>
            <a:ext cx="11811000" cy="2962349"/>
          </a:xfrm>
          <a:prstGeom prst="rect">
            <a:avLst/>
          </a:prstGeom>
          <a:noFill/>
        </p:spPr>
        <p:txBody>
          <a:bodyPr wrap="square">
            <a:spAutoFit/>
          </a:bodyPr>
          <a:lstStyle/>
          <a:p>
            <a:pPr marL="12700" algn="ctr">
              <a:lnSpc>
                <a:spcPct val="100000"/>
              </a:lnSpc>
              <a:spcBef>
                <a:spcPts val="100"/>
              </a:spcBef>
            </a:pPr>
            <a:r>
              <a:rPr lang="en-US" sz="4800" b="1" spc="-65">
                <a:latin typeface="Calibri" panose="020F0502020204030204" pitchFamily="34" charset="0"/>
                <a:ea typeface="Microsoft Sans Serif" panose="020B0604020202020204" pitchFamily="34" charset="0"/>
                <a:cs typeface="Calibri" panose="020F0502020204030204" pitchFamily="34" charset="0"/>
              </a:rPr>
              <a:t>Productos especiales (p. ej., hipoteca inversa)</a:t>
            </a:r>
          </a:p>
          <a:p>
            <a:pPr marL="12700" algn="ctr">
              <a:lnSpc>
                <a:spcPct val="100000"/>
              </a:lnSpc>
              <a:spcBef>
                <a:spcPts val="100"/>
              </a:spcBef>
            </a:pPr>
            <a:endParaRPr lang="en-US" sz="4400" b="1" spc="-65">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700" algn="ctr">
              <a:lnSpc>
                <a:spcPct val="100000"/>
              </a:lnSpc>
              <a:spcBef>
                <a:spcPts val="100"/>
              </a:spcBef>
            </a:pPr>
            <a:r>
              <a:rPr lang="en-US" sz="4800" b="1" spc="-65">
                <a:ea typeface="Microsoft Sans Serif" panose="020B0604020202020204" pitchFamily="34" charset="0"/>
                <a:cs typeface="Microsoft Sans Serif" panose="020B0604020202020204" pitchFamily="34" charset="0"/>
              </a:rPr>
              <a:t>Socio: Universidad de Málaga</a:t>
            </a:r>
            <a:endParaRPr lang="en-US" sz="4800" b="1" spc="-65" dirty="0">
              <a:ea typeface="Microsoft Sans Serif" panose="020B0604020202020204" pitchFamily="34" charset="0"/>
              <a:cs typeface="Microsoft Sans Serif" panose="020B0604020202020204" pitchFamily="34" charset="0"/>
            </a:endParaRPr>
          </a:p>
          <a:p>
            <a:pPr marL="12700">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6135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FD79179-D405-84B9-5EA5-2FE559D5BB6A}"/>
              </a:ext>
            </a:extLst>
          </p:cNvPr>
          <p:cNvSpPr txBox="1"/>
          <p:nvPr/>
        </p:nvSpPr>
        <p:spPr>
          <a:xfrm>
            <a:off x="1524000" y="2776121"/>
            <a:ext cx="8382000" cy="5693866"/>
          </a:xfrm>
          <a:prstGeom prst="rect">
            <a:avLst/>
          </a:prstGeom>
          <a:noFill/>
        </p:spPr>
        <p:txBody>
          <a:bodyPr wrap="square" rtlCol="0">
            <a:spAutoFit/>
          </a:bodyPr>
          <a:lstStyle/>
          <a:p>
            <a:pPr fontAlgn="base"/>
            <a:r>
              <a:rPr lang="es-ES" sz="2800">
                <a:latin typeface="Calibri" panose="020F0502020204030204" pitchFamily="34" charset="0"/>
              </a:rPr>
              <a:t>Hay que tener en cuenta que este producto financiero es considerado como un producto de perfil de riesgo muy alto dada la incertidumbre en la evolución de los tipos de cambio.</a:t>
            </a:r>
          </a:p>
          <a:p>
            <a:pPr fontAlgn="base"/>
            <a:endParaRPr lang="es-ES" sz="2800">
              <a:latin typeface="Calibri" panose="020F0502020204030204" pitchFamily="34" charset="0"/>
            </a:endParaRPr>
          </a:p>
          <a:p>
            <a:pPr fontAlgn="base"/>
            <a:r>
              <a:rPr lang="es-ES" sz="2800">
                <a:latin typeface="Calibri" panose="020F0502020204030204" pitchFamily="34" charset="0"/>
              </a:rPr>
              <a:t>Por ejemplo, abrimos un depósito en divisas y realizamos un cambio de euros a dólares, por lo que se recibe la remuneración convenida, siendo más alta que en euros. En el momento que queramos recuperar nuestro dinero en euros, es decir, cambiar los dólares a euros, según el tipo de cambio vigente en dicho momento, podemos ganar o perder dinero.</a:t>
            </a:r>
            <a:endParaRPr lang="en-GB" sz="2800">
              <a:latin typeface="Calibri" panose="020F0502020204030204" pitchFamily="34" charset="0"/>
            </a:endParaRPr>
          </a:p>
          <a:p>
            <a:pPr algn="just" fontAlgn="base"/>
            <a:endParaRPr lang="en-GB" sz="2800">
              <a:ea typeface="Microsoft Sans Serif" panose="020B0604020202020204" pitchFamily="34" charset="0"/>
            </a:endParaRPr>
          </a:p>
        </p:txBody>
      </p:sp>
      <p:pic>
        <p:nvPicPr>
          <p:cNvPr id="7" name="Imagen 6" descr="Icono&#10;&#10;Descripción generada automáticamente con confianza media">
            <a:extLst>
              <a:ext uri="{FF2B5EF4-FFF2-40B4-BE49-F238E27FC236}">
                <a16:creationId xmlns:a16="http://schemas.microsoft.com/office/drawing/2014/main" id="{E9BC83C1-3ADD-11D7-45CE-C5C81718CE7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668000" y="3124200"/>
            <a:ext cx="6441311" cy="4038600"/>
          </a:xfrm>
          <a:prstGeom prst="rect">
            <a:avLst/>
          </a:prstGeom>
        </p:spPr>
      </p:pic>
      <p:sp>
        <p:nvSpPr>
          <p:cNvPr id="3" name="CuadroTexto 2">
            <a:extLst>
              <a:ext uri="{FF2B5EF4-FFF2-40B4-BE49-F238E27FC236}">
                <a16:creationId xmlns:a16="http://schemas.microsoft.com/office/drawing/2014/main" id="{1F1E1140-803B-0AF8-BEC7-D94DD5232FD0}"/>
              </a:ext>
            </a:extLst>
          </p:cNvPr>
          <p:cNvSpPr txBox="1"/>
          <p:nvPr/>
        </p:nvSpPr>
        <p:spPr>
          <a:xfrm>
            <a:off x="1447800" y="1573291"/>
            <a:ext cx="118110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3</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son las cuentas bancarias en divisas?</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Tree>
    <p:extLst>
      <p:ext uri="{BB962C8B-B14F-4D97-AF65-F5344CB8AC3E}">
        <p14:creationId xmlns:p14="http://schemas.microsoft.com/office/powerpoint/2010/main" val="227901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90678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4. ¿Qué es un Depósito Referenciado?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4838700"/>
            <a:ext cx="8001000" cy="3108543"/>
          </a:xfrm>
          <a:prstGeom prst="rect">
            <a:avLst/>
          </a:prstGeom>
          <a:noFill/>
        </p:spPr>
        <p:txBody>
          <a:bodyPr wrap="square" rtlCol="0">
            <a:spAutoFit/>
          </a:bodyPr>
          <a:lstStyle/>
          <a:p>
            <a:pPr fontAlgn="base"/>
            <a:r>
              <a:rPr lang="es-ES" sz="2800">
                <a:latin typeface="Calibri" panose="020F0502020204030204" pitchFamily="34" charset="0"/>
              </a:rPr>
              <a:t>Por lo tanto, se obtendrá una rentabilidad variable a diferencia de los </a:t>
            </a:r>
            <a:r>
              <a:rPr lang="es-ES" sz="2800">
                <a:latin typeface="Calibri" panose="020F0502020204030204" pitchFamily="34" charset="0"/>
                <a:hlinkClick r:id="rId2" tooltip="Depósitos a plazo fijo: ventajas y desventajas">
                  <a:extLst>
                    <a:ext uri="{A12FA001-AC4F-418D-AE19-62706E023703}">
                      <ahyp:hlinkClr xmlns:ahyp="http://schemas.microsoft.com/office/drawing/2018/hyperlinkcolor" val="tx"/>
                    </a:ext>
                  </a:extLst>
                </a:hlinkClick>
              </a:rPr>
              <a:t>depósitos a plazo fijo</a:t>
            </a:r>
            <a:r>
              <a:rPr lang="es-ES" sz="2800">
                <a:latin typeface="Calibri" panose="020F0502020204030204" pitchFamily="34" charset="0"/>
              </a:rPr>
              <a:t>. Si la evolución del índice es favorable se obtiene una rentabilidad mayor respecto a un depósito ordinario, de la misma manera, si la evolución del índice es desfavorable, la rentabilidad podría ser nula. En definitiva, se asume un mayor riesgo e incertidumbre</a:t>
            </a:r>
            <a:r>
              <a:rPr lang="en-GB" sz="2800">
                <a:latin typeface="Calibri" panose="020F0502020204030204" pitchFamily="34" charset="0"/>
              </a:rPr>
              <a:t>.</a:t>
            </a:r>
          </a:p>
        </p:txBody>
      </p:sp>
      <p:pic>
        <p:nvPicPr>
          <p:cNvPr id="5" name="Imagen 4" descr="Diagrama&#10;&#10;Descripción generada automáticamente">
            <a:extLst>
              <a:ext uri="{FF2B5EF4-FFF2-40B4-BE49-F238E27FC236}">
                <a16:creationId xmlns:a16="http://schemas.microsoft.com/office/drawing/2014/main" id="{27B70016-794C-2908-BCF6-0103CE5FF33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82200" y="4914900"/>
            <a:ext cx="6096000" cy="3429000"/>
          </a:xfrm>
          <a:prstGeom prst="rect">
            <a:avLst/>
          </a:prstGeom>
        </p:spPr>
      </p:pic>
      <p:sp>
        <p:nvSpPr>
          <p:cNvPr id="8" name="CuadroTexto 7">
            <a:extLst>
              <a:ext uri="{FF2B5EF4-FFF2-40B4-BE49-F238E27FC236}">
                <a16:creationId xmlns:a16="http://schemas.microsoft.com/office/drawing/2014/main" id="{180F26F9-A803-0D51-1EB0-36B683502F3D}"/>
              </a:ext>
            </a:extLst>
          </p:cNvPr>
          <p:cNvSpPr txBox="1"/>
          <p:nvPr/>
        </p:nvSpPr>
        <p:spPr>
          <a:xfrm>
            <a:off x="1524000" y="2781300"/>
            <a:ext cx="15468600" cy="1815882"/>
          </a:xfrm>
          <a:prstGeom prst="rect">
            <a:avLst/>
          </a:prstGeom>
          <a:noFill/>
        </p:spPr>
        <p:txBody>
          <a:bodyPr wrap="square">
            <a:spAutoFit/>
          </a:bodyPr>
          <a:lstStyle/>
          <a:p>
            <a:pPr fontAlgn="base"/>
            <a:r>
              <a:rPr lang="es-ES" sz="2800">
                <a:latin typeface="Calibri" panose="020F0502020204030204" pitchFamily="34" charset="0"/>
              </a:rPr>
              <a:t>Los depósitos referenciados son productos bancarios de inversión, depositas un capital en el banco y a cambio ofrece una rentabilidad. Ahora bien, en este tipo de depósitos la remuneración final siempre estará vinculada a la evolución de una acción bursátil, un índice (por ejemplo el Ibex35, el Eurostoxx, etc.), un tipo de interés (por ejemplo el Euribor) o un tipo de cambio (como el euro-dólar</a:t>
            </a:r>
            <a:r>
              <a:rPr lang="en-GB" sz="2800">
                <a:latin typeface="Calibri" panose="020F0502020204030204" pitchFamily="34" charset="0"/>
              </a:rPr>
              <a:t>).</a:t>
            </a:r>
          </a:p>
        </p:txBody>
      </p:sp>
    </p:spTree>
    <p:extLst>
      <p:ext uri="{BB962C8B-B14F-4D97-AF65-F5344CB8AC3E}">
        <p14:creationId xmlns:p14="http://schemas.microsoft.com/office/powerpoint/2010/main" val="2177319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95250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5. Depósitos mixtos Ahorro-Inversión.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8686800" cy="4832092"/>
          </a:xfrm>
          <a:prstGeom prst="rect">
            <a:avLst/>
          </a:prstGeom>
          <a:noFill/>
        </p:spPr>
        <p:txBody>
          <a:bodyPr wrap="square" rtlCol="0">
            <a:spAutoFit/>
          </a:bodyPr>
          <a:lstStyle/>
          <a:p>
            <a:pPr fontAlgn="base"/>
            <a:r>
              <a:rPr lang="es-ES" sz="2800">
                <a:latin typeface="Calibri" panose="020F0502020204030204" pitchFamily="34" charset="0"/>
              </a:rPr>
              <a:t>Los depósitos mixtos o dobles son una combinación de los depósitos a plazo fijo y de los depósitos referenciados. En este caso, una parte del capital se coloca en un depósito a plazo fijo por un periodo de tiempo y a un tipo de interés determinado</a:t>
            </a:r>
            <a:r>
              <a:rPr lang="en-GB" sz="2800">
                <a:latin typeface="Calibri" panose="020F0502020204030204" pitchFamily="34" charset="0"/>
              </a:rPr>
              <a:t>. </a:t>
            </a:r>
          </a:p>
          <a:p>
            <a:pPr fontAlgn="base"/>
            <a:endParaRPr lang="en-GB" sz="2800">
              <a:latin typeface="Calibri" panose="020F0502020204030204" pitchFamily="34" charset="0"/>
            </a:endParaRPr>
          </a:p>
          <a:p>
            <a:pPr fontAlgn="base"/>
            <a:r>
              <a:rPr lang="es-ES" sz="2800">
                <a:latin typeface="Calibri" panose="020F0502020204030204" pitchFamily="34" charset="0"/>
              </a:rPr>
              <a:t>El resto del capital se destina a un depósito referenciado por un plazo de tiempo diferente y el cobro de los intereses de esta parte del depósito quedará condicionado a la evolución de su índice de referencia</a:t>
            </a:r>
            <a:r>
              <a:rPr lang="en-GB" sz="2800">
                <a:latin typeface="Calibri" panose="020F0502020204030204" pitchFamily="34" charset="0"/>
              </a:rPr>
              <a:t>.</a:t>
            </a:r>
          </a:p>
          <a:p>
            <a:pPr algn="just" fontAlgn="base"/>
            <a:endParaRPr lang="en-GB" sz="2800">
              <a:latin typeface="Calibri" panose="020F0502020204030204" pitchFamily="34" charset="0"/>
              <a:ea typeface="Microsoft Sans Serif" panose="020B0604020202020204" pitchFamily="34" charset="0"/>
            </a:endParaRPr>
          </a:p>
        </p:txBody>
      </p:sp>
      <p:pic>
        <p:nvPicPr>
          <p:cNvPr id="7" name="Imagen 6" descr="Icono&#10;&#10;Descripción generada automáticamente">
            <a:extLst>
              <a:ext uri="{FF2B5EF4-FFF2-40B4-BE49-F238E27FC236}">
                <a16:creationId xmlns:a16="http://schemas.microsoft.com/office/drawing/2014/main" id="{43EDFBA0-6B99-C3F9-BA3C-FD68342A74F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353800" y="2640494"/>
            <a:ext cx="5222245" cy="5006011"/>
          </a:xfrm>
          <a:prstGeom prst="rect">
            <a:avLst/>
          </a:prstGeom>
        </p:spPr>
      </p:pic>
    </p:spTree>
    <p:extLst>
      <p:ext uri="{BB962C8B-B14F-4D97-AF65-F5344CB8AC3E}">
        <p14:creationId xmlns:p14="http://schemas.microsoft.com/office/powerpoint/2010/main" val="2797094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Un par de personas una de ellas sujetando una tabla de surf&#10;&#10;Descripción generada automáticamente con confianza media">
            <a:extLst>
              <a:ext uri="{FF2B5EF4-FFF2-40B4-BE49-F238E27FC236}">
                <a16:creationId xmlns:a16="http://schemas.microsoft.com/office/drawing/2014/main" id="{5D7E8B2A-71A1-9CB3-395D-5DA5724993E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506200" y="3270010"/>
            <a:ext cx="6415789" cy="4586287"/>
          </a:xfrm>
          <a:prstGeom prst="rect">
            <a:avLst/>
          </a:prstGeom>
        </p:spPr>
      </p:pic>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1252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tener en cuenta al contratar un depósito Referenciado?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600200" y="3183434"/>
            <a:ext cx="10668000" cy="5262979"/>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a:latin typeface="Calibri" panose="020F0502020204030204" pitchFamily="34" charset="0"/>
                <a:ea typeface="Microsoft Sans Serif" panose="020B0604020202020204" pitchFamily="34" charset="0"/>
              </a:rPr>
              <a:t>Garantía de devolución del capital: Hay que comprobar si está garantizada la devolución del 100% del capital al vencimiento del depósito</a:t>
            </a:r>
            <a:r>
              <a:rPr lang="en-GB" sz="2800">
                <a:effectLst/>
                <a:latin typeface="Calibri" panose="020F0502020204030204" pitchFamily="34" charset="0"/>
                <a:ea typeface="Microsoft Sans Serif" panose="020B0604020202020204" pitchFamily="34" charset="0"/>
              </a:rPr>
              <a:t>.</a:t>
            </a:r>
            <a:endParaRPr lang="en-GB" sz="2800">
              <a:ea typeface="Microsoft Sans Serif" panose="020B0604020202020204" pitchFamily="34" charset="0"/>
            </a:endParaRPr>
          </a:p>
          <a:p>
            <a:pPr marL="457200" indent="-457200" fontAlgn="base">
              <a:buFont typeface="Arial" panose="020B0604020202020204" pitchFamily="34" charset="0"/>
              <a:buChar char="•"/>
            </a:pPr>
            <a:endParaRPr lang="en-GB" sz="2800">
              <a:ea typeface="Microsoft Sans Serif" panose="020B0604020202020204" pitchFamily="34" charset="0"/>
            </a:endParaRPr>
          </a:p>
          <a:p>
            <a:pPr marL="457200" indent="-457200">
              <a:buFont typeface="Arial" panose="020B0604020202020204" pitchFamily="34" charset="0"/>
              <a:buChar char="•"/>
              <a:defRPr/>
            </a:pPr>
            <a:r>
              <a:rPr lang="en-US" sz="2800">
                <a:latin typeface="Calibri" panose="020F0502020204030204" pitchFamily="34" charset="0"/>
                <a:ea typeface="Microsoft Sans Serif" panose="020B0604020202020204" pitchFamily="34" charset="0"/>
              </a:rPr>
              <a:t>¿Hay una rentabilidad máxima o mínima garantizada?: La rentabilidad dependerá del comportamiento de los valores a los que se haya indexado el depósito. Lo habitual es garantizar una rentabilidad mínima en caso de que el comportamiento del índice o de los valores de referencia no fuera el esperado. En ocasiones, sin embargo, el mínimo es de 0 %, es decir, que no ganaremos intereses. Si no fuera así, tenga en cuenta que podrían generarse pérdidas</a:t>
            </a:r>
            <a:r>
              <a:rPr lang="en-GB" sz="2800">
                <a:effectLst/>
                <a:latin typeface="Calibri" panose="020F0502020204030204" pitchFamily="34" charset="0"/>
                <a:ea typeface="Microsoft Sans Serif" panose="020B0604020202020204" pitchFamily="34" charset="0"/>
              </a:rPr>
              <a:t>.</a:t>
            </a:r>
          </a:p>
          <a:p>
            <a:pPr>
              <a:defRPr/>
            </a:pPr>
            <a:endParaRPr lang="en-GB" sz="2800">
              <a:latin typeface="Calibri" panose="020F0502020204030204" pitchFamily="34" charset="0"/>
              <a:ea typeface="Microsoft Sans Serif" panose="020B0604020202020204" pitchFamily="34" charset="0"/>
            </a:endParaRPr>
          </a:p>
        </p:txBody>
      </p:sp>
    </p:spTree>
    <p:extLst>
      <p:ext uri="{BB962C8B-B14F-4D97-AF65-F5344CB8AC3E}">
        <p14:creationId xmlns:p14="http://schemas.microsoft.com/office/powerpoint/2010/main" val="688894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FD79179-D405-84B9-5EA5-2FE559D5BB6A}"/>
              </a:ext>
            </a:extLst>
          </p:cNvPr>
          <p:cNvSpPr txBox="1"/>
          <p:nvPr/>
        </p:nvSpPr>
        <p:spPr>
          <a:xfrm>
            <a:off x="1600200" y="3183434"/>
            <a:ext cx="9372600" cy="5693866"/>
          </a:xfrm>
          <a:prstGeom prst="rect">
            <a:avLst/>
          </a:prstGeom>
          <a:noFill/>
        </p:spPr>
        <p:txBody>
          <a:bodyPr wrap="square" rtlCol="0">
            <a:spAutoFit/>
          </a:bodyPr>
          <a:lstStyle/>
          <a:p>
            <a:pPr marL="457200" indent="-457200">
              <a:buFont typeface="Arial" panose="020B0604020202020204" pitchFamily="34" charset="0"/>
              <a:buChar char="•"/>
              <a:defRPr/>
            </a:pPr>
            <a:r>
              <a:rPr lang="en-US" sz="2800">
                <a:latin typeface="Calibri" panose="020F0502020204030204" pitchFamily="34" charset="0"/>
                <a:ea typeface="Microsoft Sans Serif" panose="020B0604020202020204" pitchFamily="34" charset="0"/>
              </a:rPr>
              <a:t>¿Se puede cancelar anticipadamente?: La mayoría no admiten la cancelación anticipada, por lo que hay que prever si se va a necesitar el dinero antes del vencimiento, ya que no se podrá rescatar. Hay excepciones y en algunos casos sí se pueden cancelar, pero que pagar una comisión por cancelación anticipada, que puede ser de un importe muy elevado</a:t>
            </a:r>
            <a:r>
              <a:rPr lang="en-GB" sz="2800">
                <a:latin typeface="Calibri" panose="020F0502020204030204" pitchFamily="34" charset="0"/>
                <a:ea typeface="Microsoft Sans Serif" panose="020B0604020202020204" pitchFamily="34" charset="0"/>
              </a:rPr>
              <a:t>.</a:t>
            </a:r>
          </a:p>
          <a:p>
            <a:pPr marL="457200" indent="-457200">
              <a:buFont typeface="Arial" panose="020B0604020202020204" pitchFamily="34" charset="0"/>
              <a:buChar char="•"/>
              <a:defRPr/>
            </a:pPr>
            <a:endParaRPr lang="en-GB" sz="2800">
              <a:latin typeface="Calibri" panose="020F0502020204030204" pitchFamily="34" charset="0"/>
              <a:ea typeface="Microsoft Sans Serif" panose="020B0604020202020204" pitchFamily="34" charset="0"/>
            </a:endParaRPr>
          </a:p>
          <a:p>
            <a:pPr marL="457200" indent="-457200">
              <a:buFont typeface="Arial" panose="020B0604020202020204" pitchFamily="34" charset="0"/>
              <a:buChar char="•"/>
              <a:defRPr/>
            </a:pPr>
            <a:r>
              <a:rPr lang="en-US" sz="2800">
                <a:latin typeface="Calibri" panose="020F0502020204030204" pitchFamily="34" charset="0"/>
                <a:ea typeface="Microsoft Sans Serif" panose="020B0604020202020204" pitchFamily="34" charset="0"/>
              </a:rPr>
              <a:t>Fiscalidad de los depósitos estructurados: Las rentas provenientes de los depósitos estructurados están sujetas al pago de impuestos, al igual que aquellas que provienen de los depósitos a plazo fijo, que tributan de la misma manera</a:t>
            </a:r>
            <a:r>
              <a:rPr lang="en-GB" sz="2800">
                <a:latin typeface="Calibri" panose="020F0502020204030204" pitchFamily="34" charset="0"/>
                <a:ea typeface="Microsoft Sans Serif" panose="020B0604020202020204" pitchFamily="34" charset="0"/>
              </a:rPr>
              <a:t>.</a:t>
            </a:r>
          </a:p>
          <a:p>
            <a:pPr>
              <a:defRPr/>
            </a:pPr>
            <a:endParaRPr lang="en-GB" sz="2800">
              <a:latin typeface="Calibri" panose="020F0502020204030204" pitchFamily="34" charset="0"/>
              <a:ea typeface="Microsoft Sans Serif" panose="020B0604020202020204" pitchFamily="34" charset="0"/>
            </a:endParaRPr>
          </a:p>
        </p:txBody>
      </p:sp>
      <p:pic>
        <p:nvPicPr>
          <p:cNvPr id="5" name="Imagen 4" descr="Interfaz de usuario gráfica, Aplicación&#10;&#10;Descripción generada automáticamente">
            <a:extLst>
              <a:ext uri="{FF2B5EF4-FFF2-40B4-BE49-F238E27FC236}">
                <a16:creationId xmlns:a16="http://schemas.microsoft.com/office/drawing/2014/main" id="{5D862EF4-F175-9067-5434-89ECFF1E207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77600" y="3270010"/>
            <a:ext cx="6095999" cy="4357687"/>
          </a:xfrm>
          <a:prstGeom prst="rect">
            <a:avLst/>
          </a:prstGeom>
        </p:spPr>
      </p:pic>
      <p:sp>
        <p:nvSpPr>
          <p:cNvPr id="3" name="CuadroTexto 2">
            <a:extLst>
              <a:ext uri="{FF2B5EF4-FFF2-40B4-BE49-F238E27FC236}">
                <a16:creationId xmlns:a16="http://schemas.microsoft.com/office/drawing/2014/main" id="{3D6C6AF3-B871-F2CB-2682-6FA3D07069AA}"/>
              </a:ext>
            </a:extLst>
          </p:cNvPr>
          <p:cNvSpPr txBox="1"/>
          <p:nvPr/>
        </p:nvSpPr>
        <p:spPr>
          <a:xfrm>
            <a:off x="1447800" y="1573291"/>
            <a:ext cx="111252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tener en cuenta al contratar un depósito Referenciado?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Tree>
    <p:extLst>
      <p:ext uri="{BB962C8B-B14F-4D97-AF65-F5344CB8AC3E}">
        <p14:creationId xmlns:p14="http://schemas.microsoft.com/office/powerpoint/2010/main" val="3133652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FD79179-D405-84B9-5EA5-2FE559D5BB6A}"/>
              </a:ext>
            </a:extLst>
          </p:cNvPr>
          <p:cNvSpPr txBox="1"/>
          <p:nvPr/>
        </p:nvSpPr>
        <p:spPr>
          <a:xfrm>
            <a:off x="1600200" y="3183434"/>
            <a:ext cx="10515600" cy="5262979"/>
          </a:xfrm>
          <a:prstGeom prst="rect">
            <a:avLst/>
          </a:prstGeom>
          <a:noFill/>
        </p:spPr>
        <p:txBody>
          <a:bodyPr wrap="square" rtlCol="0">
            <a:spAutoFit/>
          </a:bodyPr>
          <a:lstStyle/>
          <a:p>
            <a:pPr marL="457200" indent="-457200">
              <a:buFont typeface="Arial" panose="020B0604020202020204" pitchFamily="34" charset="0"/>
              <a:buChar char="•"/>
              <a:defRPr/>
            </a:pPr>
            <a:r>
              <a:rPr lang="en-US" sz="2800">
                <a:latin typeface="Calibri" panose="020F0502020204030204" pitchFamily="34" charset="0"/>
                <a:ea typeface="Microsoft Sans Serif" panose="020B0604020202020204" pitchFamily="34" charset="0"/>
              </a:rPr>
              <a:t>La TAE no es lo mismo que el cupón: Es necesario hacer hincapié entre la diferencia de TAE y cupón (Intereses periódicos). La mayor parte de las entidades bancarias ofrecen sus depósitos combinados y referenciados insistiendo en la atractiva rentabilidad de sus cupones, pero el cupón no es más que la rentabilidad final del producto, es decir, el tanto por ciento total que se puede llegar a ganar sobre el capital invertido</a:t>
            </a:r>
            <a:r>
              <a:rPr lang="en-GB" sz="2800">
                <a:latin typeface="Calibri" panose="020F0502020204030204" pitchFamily="34" charset="0"/>
                <a:ea typeface="Microsoft Sans Serif" panose="020B0604020202020204" pitchFamily="34" charset="0"/>
              </a:rPr>
              <a:t>.</a:t>
            </a:r>
          </a:p>
          <a:p>
            <a:pPr marL="457200" indent="-457200">
              <a:buFont typeface="Arial" panose="020B0604020202020204" pitchFamily="34" charset="0"/>
              <a:buChar char="•"/>
              <a:defRPr/>
            </a:pPr>
            <a:endParaRPr lang="en-GB" sz="2800">
              <a:latin typeface="Calibri" panose="020F0502020204030204" pitchFamily="34" charset="0"/>
              <a:ea typeface="Microsoft Sans Serif" panose="020B0604020202020204" pitchFamily="34" charset="0"/>
            </a:endParaRPr>
          </a:p>
          <a:p>
            <a:pPr lvl="1">
              <a:defRPr/>
            </a:pPr>
            <a:r>
              <a:rPr lang="en-US" sz="2800">
                <a:latin typeface="Calibri" panose="020F0502020204030204" pitchFamily="34" charset="0"/>
                <a:ea typeface="Microsoft Sans Serif" panose="020B0604020202020204" pitchFamily="34" charset="0"/>
              </a:rPr>
              <a:t>Por el contrario, la TAE, que habitualmente será menor, es la rentabilidad anual neta y, al mismo tiempo, el valor de referencia que nos servirá a la hora de realizar una comparación entre los distintos depósitos</a:t>
            </a:r>
            <a:r>
              <a:rPr lang="en-US" sz="1800">
                <a:effectLst/>
                <a:latin typeface="Calibri" panose="020F0502020204030204" pitchFamily="34" charset="0"/>
                <a:ea typeface="Microsoft Sans Serif" panose="020B0604020202020204" pitchFamily="34" charset="0"/>
              </a:rPr>
              <a:t>.</a:t>
            </a:r>
            <a:endParaRPr lang="es-ES" sz="2800">
              <a:latin typeface="Calibri" panose="020F0502020204030204" pitchFamily="34" charset="0"/>
              <a:ea typeface="Times New Roman" panose="02020603050405020304" pitchFamily="18" charset="0"/>
            </a:endParaRPr>
          </a:p>
        </p:txBody>
      </p:sp>
      <p:pic>
        <p:nvPicPr>
          <p:cNvPr id="7" name="Imagen 6" descr="Icono&#10;&#10;Descripción generada automáticamente">
            <a:extLst>
              <a:ext uri="{FF2B5EF4-FFF2-40B4-BE49-F238E27FC236}">
                <a16:creationId xmlns:a16="http://schemas.microsoft.com/office/drawing/2014/main" id="{87EDC865-B1E7-DDA9-0D11-F7F6B56228B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954000" y="3345686"/>
            <a:ext cx="4086277" cy="4076700"/>
          </a:xfrm>
          <a:prstGeom prst="rect">
            <a:avLst/>
          </a:prstGeom>
        </p:spPr>
      </p:pic>
      <p:sp>
        <p:nvSpPr>
          <p:cNvPr id="3" name="CuadroTexto 2">
            <a:extLst>
              <a:ext uri="{FF2B5EF4-FFF2-40B4-BE49-F238E27FC236}">
                <a16:creationId xmlns:a16="http://schemas.microsoft.com/office/drawing/2014/main" id="{C1F9A5F6-4E43-3B90-A6BD-B1E458D9FED6}"/>
              </a:ext>
            </a:extLst>
          </p:cNvPr>
          <p:cNvSpPr txBox="1"/>
          <p:nvPr/>
        </p:nvSpPr>
        <p:spPr>
          <a:xfrm>
            <a:off x="1447800" y="1573291"/>
            <a:ext cx="111252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tener en cuenta al contratar un depósito Referenciado?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Tree>
    <p:extLst>
      <p:ext uri="{BB962C8B-B14F-4D97-AF65-F5344CB8AC3E}">
        <p14:creationId xmlns:p14="http://schemas.microsoft.com/office/powerpoint/2010/main" val="3998684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95250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7. Ejemplo de depósito referenciado.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15011400" cy="6124754"/>
          </a:xfrm>
          <a:prstGeom prst="rect">
            <a:avLst/>
          </a:prstGeom>
          <a:noFill/>
        </p:spPr>
        <p:txBody>
          <a:bodyPr wrap="square" rtlCol="0">
            <a:spAutoFit/>
          </a:bodyPr>
          <a:lstStyle/>
          <a:p>
            <a:pPr fontAlgn="base"/>
            <a:r>
              <a:rPr lang="en-US" sz="2800">
                <a:latin typeface="Calibri" panose="020F0502020204030204" pitchFamily="34" charset="0"/>
                <a:ea typeface="Microsoft Sans Serif" panose="020B0604020202020204" pitchFamily="34" charset="0"/>
              </a:rPr>
              <a:t>Imaginemos que un cliente acude al banco "X" y contrata un depósito referenciado a las acciones de dos empresas cotizadas en bolsa con un plazo de 12 meses. Según el folleto del producto, la remuneración final del depósito será variable y dependerá de cuál sea el comportamiento de los activos atendiendo a lo siguiente</a:t>
            </a:r>
            <a:r>
              <a:rPr lang="en-GB" sz="2800">
                <a:effectLst/>
                <a:latin typeface="Calibri" panose="020F0502020204030204" pitchFamily="34" charset="0"/>
                <a:ea typeface="Microsoft Sans Serif" panose="020B0604020202020204" pitchFamily="34" charset="0"/>
              </a:rPr>
              <a:t>:</a:t>
            </a:r>
          </a:p>
          <a:p>
            <a:pPr fontAlgn="base"/>
            <a:endParaRPr lang="en-GB" sz="2800">
              <a:latin typeface="Calibri" panose="020F0502020204030204" pitchFamily="34" charset="0"/>
              <a:ea typeface="Microsoft Sans Serif" panose="020B0604020202020204" pitchFamily="34" charset="0"/>
            </a:endParaRPr>
          </a:p>
          <a:p>
            <a:pPr marL="457200" indent="-457200" fontAlgn="base">
              <a:buFont typeface="Arial" panose="020B0604020202020204" pitchFamily="34" charset="0"/>
              <a:buChar char="•"/>
            </a:pPr>
            <a:r>
              <a:rPr lang="en-US" sz="2800">
                <a:latin typeface="Calibri" panose="020F0502020204030204" pitchFamily="34" charset="0"/>
                <a:ea typeface="Microsoft Sans Serif" panose="020B0604020202020204" pitchFamily="34" charset="0"/>
              </a:rPr>
              <a:t>Si al final del depósito, el precio de ambas acciones es igual o superior al inicial, la entidad abonará un cupón de, por ejemplo, el 3% sobre el nominal del depósito. Es decir, el cliente ganará un 3% bruto sobre el importe que haya invertido. Es importante fijarse si la rentabilidad está expresada en forma de cupón (intereses totales), de TIN anual o de TAE</a:t>
            </a:r>
            <a:r>
              <a:rPr lang="en-GB" sz="2800">
                <a:effectLst/>
                <a:latin typeface="Calibri" panose="020F0502020204030204" pitchFamily="34" charset="0"/>
                <a:ea typeface="Microsoft Sans Serif" panose="020B0604020202020204" pitchFamily="34" charset="0"/>
              </a:rPr>
              <a:t>.</a:t>
            </a:r>
          </a:p>
          <a:p>
            <a:pPr marL="457200" indent="-457200" fontAlgn="base">
              <a:buFont typeface="Arial" panose="020B0604020202020204" pitchFamily="34" charset="0"/>
              <a:buChar char="•"/>
            </a:pPr>
            <a:endParaRPr lang="en-GB" sz="2800">
              <a:latin typeface="Calibri" panose="020F0502020204030204" pitchFamily="34" charset="0"/>
              <a:ea typeface="Microsoft Sans Serif" panose="020B0604020202020204" pitchFamily="34" charset="0"/>
            </a:endParaRPr>
          </a:p>
          <a:p>
            <a:pPr marL="457200" indent="-457200" fontAlgn="base">
              <a:buFont typeface="Arial" panose="020B0604020202020204" pitchFamily="34" charset="0"/>
              <a:buChar char="•"/>
            </a:pPr>
            <a:r>
              <a:rPr lang="en-US" sz="2800">
                <a:latin typeface="Calibri" panose="020F0502020204030204" pitchFamily="34" charset="0"/>
                <a:ea typeface="Microsoft Sans Serif" panose="020B0604020202020204" pitchFamily="34" charset="0"/>
              </a:rPr>
              <a:t>Si, por contra, el precio final de las acciones es inferior al inicial, la entidad pagará un cupón del 1%, aunque en ocasiones los depósitos estructurados pueden tener una rentabilidad mínima del 0%, es decir, que si los activos no se comportan favorablemente la remuneración puede acabar siendo nula</a:t>
            </a:r>
            <a:r>
              <a:rPr lang="en-GB" sz="2800">
                <a:effectLst/>
                <a:latin typeface="Calibri" panose="020F0502020204030204" pitchFamily="34" charset="0"/>
                <a:ea typeface="Microsoft Sans Serif" panose="020B0604020202020204" pitchFamily="34" charset="0"/>
              </a:rPr>
              <a:t>.</a:t>
            </a:r>
            <a:endParaRPr lang="en-GB" sz="2800">
              <a:latin typeface="Calibri" panose="020F0502020204030204" pitchFamily="34" charset="0"/>
              <a:ea typeface="Microsoft Sans Serif" panose="020B0604020202020204" pitchFamily="34" charset="0"/>
            </a:endParaRPr>
          </a:p>
        </p:txBody>
      </p:sp>
    </p:spTree>
    <p:extLst>
      <p:ext uri="{BB962C8B-B14F-4D97-AF65-F5344CB8AC3E}">
        <p14:creationId xmlns:p14="http://schemas.microsoft.com/office/powerpoint/2010/main" val="4267615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753600" cy="4832092"/>
          </a:xfrm>
          <a:prstGeom prst="rect">
            <a:avLst/>
          </a:prstGeom>
          <a:noFill/>
        </p:spPr>
        <p:txBody>
          <a:bodyPr wrap="square" rtlCol="0">
            <a:spAutoFit/>
          </a:bodyPr>
          <a:lstStyle/>
          <a:p>
            <a:pPr fontAlgn="base"/>
            <a:r>
              <a:rPr lang="en-US" sz="2800">
                <a:latin typeface="Calibri" panose="020F0502020204030204" pitchFamily="34" charset="0"/>
                <a:ea typeface="Microsoft Sans Serif" panose="020B0604020202020204" pitchFamily="34" charset="0"/>
              </a:rPr>
              <a:t>Atendiendo a lo anterior, el cliente decide invertir 10.000 euros recordemos que el plazo es de 12 meses, el capital está garantizado y la rentabilidad puede ser o bien del 3% o bien del 1%. Pasados los 12 meses, las dos acciones se han revalorizado: en este caso, el cliente ganará 300 euros brutos de intereses, a lo que habrá que descontarle un 19% en concepto de impuestos, y la entidad le reembolsará los 10.000 euros</a:t>
            </a:r>
            <a:r>
              <a:rPr lang="en-GB" sz="2800">
                <a:latin typeface="Calibri" panose="020F0502020204030204" pitchFamily="34" charset="0"/>
                <a:ea typeface="Microsoft Sans Serif" panose="020B0604020202020204" pitchFamily="34" charset="0"/>
              </a:rPr>
              <a:t>.</a:t>
            </a:r>
          </a:p>
          <a:p>
            <a:pPr fontAlgn="base"/>
            <a:endParaRPr lang="en-GB" sz="2800">
              <a:latin typeface="Calibri" panose="020F0502020204030204" pitchFamily="34" charset="0"/>
              <a:ea typeface="Microsoft Sans Serif" panose="020B0604020202020204" pitchFamily="34" charset="0"/>
            </a:endParaRPr>
          </a:p>
          <a:p>
            <a:pPr fontAlgn="base"/>
            <a:r>
              <a:rPr lang="en-US" sz="2800">
                <a:latin typeface="Calibri" panose="020F0502020204030204" pitchFamily="34" charset="0"/>
                <a:ea typeface="Microsoft Sans Serif" panose="020B0604020202020204" pitchFamily="34" charset="0"/>
              </a:rPr>
              <a:t>También podría ocurrir que una o las dos acciones perdiesen valor. En ese caso, los intereses brutos serían de 100 euros y también recuperaría la totalidad del capital invertido</a:t>
            </a:r>
            <a:r>
              <a:rPr lang="en-GB" sz="2800">
                <a:latin typeface="Calibri" panose="020F0502020204030204" pitchFamily="34" charset="0"/>
                <a:ea typeface="Microsoft Sans Serif" panose="020B0604020202020204" pitchFamily="34" charset="0"/>
              </a:rPr>
              <a:t>.</a:t>
            </a:r>
          </a:p>
        </p:txBody>
      </p:sp>
      <p:pic>
        <p:nvPicPr>
          <p:cNvPr id="5" name="Imagen 4" descr="Un dibujo de una persona&#10;&#10;Descripción generada automáticamente con confianza baja">
            <a:extLst>
              <a:ext uri="{FF2B5EF4-FFF2-40B4-BE49-F238E27FC236}">
                <a16:creationId xmlns:a16="http://schemas.microsoft.com/office/drawing/2014/main" id="{5C303586-87D7-312F-7CD1-CCC2FFFBC9A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895816" y="3162300"/>
            <a:ext cx="4868184" cy="4305300"/>
          </a:xfrm>
          <a:prstGeom prst="rect">
            <a:avLst/>
          </a:prstGeom>
        </p:spPr>
      </p:pic>
      <p:sp>
        <p:nvSpPr>
          <p:cNvPr id="4" name="CuadroTexto 3">
            <a:extLst>
              <a:ext uri="{FF2B5EF4-FFF2-40B4-BE49-F238E27FC236}">
                <a16:creationId xmlns:a16="http://schemas.microsoft.com/office/drawing/2014/main" id="{DACE2300-72A0-2943-6786-95A577A34A1C}"/>
              </a:ext>
            </a:extLst>
          </p:cNvPr>
          <p:cNvSpPr txBox="1"/>
          <p:nvPr/>
        </p:nvSpPr>
        <p:spPr>
          <a:xfrm>
            <a:off x="1447800" y="1573291"/>
            <a:ext cx="95250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7. Ejemplo de depósito referenciado.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Tree>
    <p:extLst>
      <p:ext uri="{BB962C8B-B14F-4D97-AF65-F5344CB8AC3E}">
        <p14:creationId xmlns:p14="http://schemas.microsoft.com/office/powerpoint/2010/main" val="628756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n 16">
            <a:extLst>
              <a:ext uri="{FF2B5EF4-FFF2-40B4-BE49-F238E27FC236}">
                <a16:creationId xmlns:a16="http://schemas.microsoft.com/office/drawing/2014/main" id="{0FC66701-B7E7-E69C-5058-DDEC6B4E721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498163" y="3301711"/>
            <a:ext cx="5338198" cy="3374136"/>
          </a:xfrm>
          <a:prstGeom prst="rect">
            <a:avLst/>
          </a:prstGeom>
        </p:spPr>
      </p:pic>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3581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Resumen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3C357393-DEA7-C6A2-387E-C00C2B8E46C7}"/>
              </a:ext>
            </a:extLst>
          </p:cNvPr>
          <p:cNvSpPr txBox="1"/>
          <p:nvPr/>
        </p:nvSpPr>
        <p:spPr>
          <a:xfrm>
            <a:off x="1995489" y="2628900"/>
            <a:ext cx="3460029"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Hipoteca inversa</a:t>
            </a:r>
            <a:endParaRPr lang="ko-KR" altLang="en-US" sz="2800" b="1" dirty="0">
              <a:latin typeface="Calibri" panose="020F0502020204030204" pitchFamily="34" charset="0"/>
              <a:cs typeface="Calibri" panose="020F0502020204030204" pitchFamily="34" charset="0"/>
            </a:endParaRPr>
          </a:p>
        </p:txBody>
      </p:sp>
      <p:sp>
        <p:nvSpPr>
          <p:cNvPr id="5" name="TextBox 10">
            <a:extLst>
              <a:ext uri="{FF2B5EF4-FFF2-40B4-BE49-F238E27FC236}">
                <a16:creationId xmlns:a16="http://schemas.microsoft.com/office/drawing/2014/main" id="{A47394E2-E6F7-9437-A91E-97F92F8C7377}"/>
              </a:ext>
            </a:extLst>
          </p:cNvPr>
          <p:cNvSpPr txBox="1"/>
          <p:nvPr/>
        </p:nvSpPr>
        <p:spPr>
          <a:xfrm>
            <a:off x="1995487" y="3175218"/>
            <a:ext cx="4643744"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s-ES" sz="2800">
                <a:effectLst/>
                <a:latin typeface="Calibri" panose="020F0502020204030204" pitchFamily="34" charset="0"/>
                <a:ea typeface="Times New Roman" panose="02020603050405020304" pitchFamily="18" charset="0"/>
              </a:rPr>
              <a:t>La finalidad de este préstamo es proporcionar ingresos hasta el fallecimiento del propietario de la vivienda</a:t>
            </a:r>
            <a:r>
              <a:rPr lang="en-GB" sz="2800">
                <a:effectLst/>
                <a:latin typeface="Calibri" panose="020F0502020204030204" pitchFamily="34" charset="0"/>
                <a:ea typeface="Times New Roman" panose="02020603050405020304" pitchFamily="18" charset="0"/>
              </a:rPr>
              <a:t>.</a:t>
            </a:r>
            <a:endParaRPr lang="en-GB" altLang="ko-KR" sz="2800">
              <a:latin typeface="Calibri" panose="020F0502020204030204" pitchFamily="34" charset="0"/>
              <a:ea typeface="Microsoft Sans Serif" panose="020B0604020202020204" pitchFamily="34" charset="0"/>
              <a:cs typeface="Calibri" panose="020F0502020204030204" pitchFamily="34" charset="0"/>
            </a:endParaRPr>
          </a:p>
        </p:txBody>
      </p:sp>
      <p:pic>
        <p:nvPicPr>
          <p:cNvPr id="6" name="object 2">
            <a:extLst>
              <a:ext uri="{FF2B5EF4-FFF2-40B4-BE49-F238E27FC236}">
                <a16:creationId xmlns:a16="http://schemas.microsoft.com/office/drawing/2014/main" id="{018F48C9-FC4D-84C8-1331-4B2E7E9EE33D}"/>
              </a:ext>
            </a:extLst>
          </p:cNvPr>
          <p:cNvPicPr/>
          <p:nvPr/>
        </p:nvPicPr>
        <p:blipFill>
          <a:blip r:embed="rId3" cstate="email">
            <a:extLst>
              <a:ext uri="{28A0092B-C50C-407E-A947-70E740481C1C}">
                <a14:useLocalDpi xmlns:a14="http://schemas.microsoft.com/office/drawing/2010/main"/>
              </a:ext>
            </a:extLst>
          </a:blip>
          <a:stretch>
            <a:fillRect/>
          </a:stretch>
        </p:blipFill>
        <p:spPr>
          <a:xfrm>
            <a:off x="1219200" y="2931140"/>
            <a:ext cx="638173" cy="1602760"/>
          </a:xfrm>
          <a:prstGeom prst="rect">
            <a:avLst/>
          </a:prstGeom>
        </p:spPr>
      </p:pic>
      <p:sp>
        <p:nvSpPr>
          <p:cNvPr id="7" name="CuadroTexto 6">
            <a:extLst>
              <a:ext uri="{FF2B5EF4-FFF2-40B4-BE49-F238E27FC236}">
                <a16:creationId xmlns:a16="http://schemas.microsoft.com/office/drawing/2014/main" id="{6BD6A5FD-DB86-2F6B-8FD5-EF209CE0FE7F}"/>
              </a:ext>
            </a:extLst>
          </p:cNvPr>
          <p:cNvSpPr txBox="1"/>
          <p:nvPr/>
        </p:nvSpPr>
        <p:spPr>
          <a:xfrm>
            <a:off x="1995488" y="5687080"/>
            <a:ext cx="3795712"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Depósito referenciado</a:t>
            </a:r>
            <a:endParaRPr lang="ko-KR" altLang="en-US" sz="2800" b="1" dirty="0">
              <a:latin typeface="Calibri" panose="020F0502020204030204" pitchFamily="34" charset="0"/>
              <a:cs typeface="Calibri" panose="020F0502020204030204" pitchFamily="34" charset="0"/>
            </a:endParaRPr>
          </a:p>
        </p:txBody>
      </p:sp>
      <p:sp>
        <p:nvSpPr>
          <p:cNvPr id="8" name="TextBox 10">
            <a:extLst>
              <a:ext uri="{FF2B5EF4-FFF2-40B4-BE49-F238E27FC236}">
                <a16:creationId xmlns:a16="http://schemas.microsoft.com/office/drawing/2014/main" id="{7DCBD73E-08FE-1BD6-E61E-9F8EF73D8484}"/>
              </a:ext>
            </a:extLst>
          </p:cNvPr>
          <p:cNvSpPr txBox="1"/>
          <p:nvPr/>
        </p:nvSpPr>
        <p:spPr>
          <a:xfrm>
            <a:off x="1995487" y="6210300"/>
            <a:ext cx="4643744"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n-GB" sz="2800">
                <a:effectLst/>
                <a:latin typeface="Calibri" panose="020F0502020204030204" pitchFamily="34" charset="0"/>
                <a:ea typeface="Times New Roman" panose="02020603050405020304" pitchFamily="18" charset="0"/>
              </a:rPr>
              <a:t>La remuneración final siempre estará vinculada a la evolución de una acción bursátil, un índice o un tipo de cambio.</a:t>
            </a:r>
            <a:endParaRPr lang="ko-KR" altLang="en-US" sz="2400" dirty="0">
              <a:latin typeface="Microsoft Sans Serif" panose="020B0604020202020204" pitchFamily="34" charset="0"/>
              <a:cs typeface="Microsoft Sans Serif" panose="020B0604020202020204" pitchFamily="34" charset="0"/>
            </a:endParaRPr>
          </a:p>
        </p:txBody>
      </p:sp>
      <p:pic>
        <p:nvPicPr>
          <p:cNvPr id="9" name="object 2">
            <a:extLst>
              <a:ext uri="{FF2B5EF4-FFF2-40B4-BE49-F238E27FC236}">
                <a16:creationId xmlns:a16="http://schemas.microsoft.com/office/drawing/2014/main" id="{FC64ED36-F27D-A4E8-7D60-5AC661C434B4}"/>
              </a:ext>
            </a:extLst>
          </p:cNvPr>
          <p:cNvPicPr/>
          <p:nvPr/>
        </p:nvPicPr>
        <p:blipFill>
          <a:blip r:embed="rId4" cstate="email">
            <a:extLst>
              <a:ext uri="{28A0092B-C50C-407E-A947-70E740481C1C}">
                <a14:useLocalDpi xmlns:a14="http://schemas.microsoft.com/office/drawing/2010/main"/>
              </a:ext>
            </a:extLst>
          </a:blip>
          <a:stretch>
            <a:fillRect/>
          </a:stretch>
        </p:blipFill>
        <p:spPr>
          <a:xfrm>
            <a:off x="1219200" y="5777711"/>
            <a:ext cx="638173" cy="1486244"/>
          </a:xfrm>
          <a:prstGeom prst="rect">
            <a:avLst/>
          </a:prstGeom>
        </p:spPr>
      </p:pic>
      <p:sp>
        <p:nvSpPr>
          <p:cNvPr id="10" name="CuadroTexto 9">
            <a:extLst>
              <a:ext uri="{FF2B5EF4-FFF2-40B4-BE49-F238E27FC236}">
                <a16:creationId xmlns:a16="http://schemas.microsoft.com/office/drawing/2014/main" id="{D98EC897-4108-538C-0545-7CD48DF8D55C}"/>
              </a:ext>
            </a:extLst>
          </p:cNvPr>
          <p:cNvSpPr txBox="1"/>
          <p:nvPr/>
        </p:nvSpPr>
        <p:spPr>
          <a:xfrm>
            <a:off x="13106398" y="2705100"/>
            <a:ext cx="4038600"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Depósito mixto</a:t>
            </a:r>
            <a:endParaRPr lang="ko-KR" altLang="en-US" sz="2800" b="1"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F1FC14C4-262B-CFC5-F368-E28B96CC6756}"/>
              </a:ext>
            </a:extLst>
          </p:cNvPr>
          <p:cNvSpPr txBox="1"/>
          <p:nvPr/>
        </p:nvSpPr>
        <p:spPr>
          <a:xfrm>
            <a:off x="13106398" y="3213272"/>
            <a:ext cx="4876802"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n-GB" sz="2800">
                <a:effectLst/>
                <a:latin typeface="Calibri" panose="020F0502020204030204" pitchFamily="34" charset="0"/>
                <a:ea typeface="Times New Roman" panose="02020603050405020304" pitchFamily="18" charset="0"/>
              </a:rPr>
              <a:t>Los depósitos mixtos o dobles son una combinación de los depósitos a plazo fijo y de los depósitos referenciados.</a:t>
            </a:r>
            <a:endParaRPr lang="ko-KR" altLang="en-US" sz="2400" dirty="0">
              <a:latin typeface="Microsoft Sans Serif" panose="020B0604020202020204" pitchFamily="34" charset="0"/>
              <a:cs typeface="Microsoft Sans Serif" panose="020B0604020202020204" pitchFamily="34" charset="0"/>
            </a:endParaRPr>
          </a:p>
        </p:txBody>
      </p:sp>
      <p:pic>
        <p:nvPicPr>
          <p:cNvPr id="12" name="object 2">
            <a:extLst>
              <a:ext uri="{FF2B5EF4-FFF2-40B4-BE49-F238E27FC236}">
                <a16:creationId xmlns:a16="http://schemas.microsoft.com/office/drawing/2014/main" id="{F77757EA-8628-B6E1-F7D6-0406F5167F5D}"/>
              </a:ext>
            </a:extLst>
          </p:cNvPr>
          <p:cNvPicPr/>
          <p:nvPr/>
        </p:nvPicPr>
        <p:blipFill>
          <a:blip r:embed="rId5" cstate="email">
            <a:extLst>
              <a:ext uri="{28A0092B-C50C-407E-A947-70E740481C1C}">
                <a14:useLocalDpi xmlns:a14="http://schemas.microsoft.com/office/drawing/2010/main"/>
              </a:ext>
            </a:extLst>
          </a:blip>
          <a:stretch>
            <a:fillRect/>
          </a:stretch>
        </p:blipFill>
        <p:spPr>
          <a:xfrm>
            <a:off x="12330111" y="2931140"/>
            <a:ext cx="638173" cy="1639637"/>
          </a:xfrm>
          <a:prstGeom prst="rect">
            <a:avLst/>
          </a:prstGeom>
        </p:spPr>
      </p:pic>
      <p:sp>
        <p:nvSpPr>
          <p:cNvPr id="13" name="CuadroTexto 12">
            <a:extLst>
              <a:ext uri="{FF2B5EF4-FFF2-40B4-BE49-F238E27FC236}">
                <a16:creationId xmlns:a16="http://schemas.microsoft.com/office/drawing/2014/main" id="{88CDCD3A-3651-DA36-A870-BD08006C8C91}"/>
              </a:ext>
            </a:extLst>
          </p:cNvPr>
          <p:cNvSpPr txBox="1"/>
          <p:nvPr/>
        </p:nvSpPr>
        <p:spPr>
          <a:xfrm>
            <a:off x="13106398" y="5687080"/>
            <a:ext cx="4411942"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Cuenta en divisas</a:t>
            </a:r>
            <a:endParaRPr lang="ko-KR" altLang="en-US" sz="2800" b="1" dirty="0">
              <a:latin typeface="Calibri" panose="020F0502020204030204" pitchFamily="34" charset="0"/>
              <a:cs typeface="Calibri" panose="020F0502020204030204" pitchFamily="34" charset="0"/>
            </a:endParaRPr>
          </a:p>
        </p:txBody>
      </p:sp>
      <p:sp>
        <p:nvSpPr>
          <p:cNvPr id="14" name="TextBox 10">
            <a:extLst>
              <a:ext uri="{FF2B5EF4-FFF2-40B4-BE49-F238E27FC236}">
                <a16:creationId xmlns:a16="http://schemas.microsoft.com/office/drawing/2014/main" id="{BE22D3DF-9016-ADFE-B491-A981D3CF8358}"/>
              </a:ext>
            </a:extLst>
          </p:cNvPr>
          <p:cNvSpPr txBox="1"/>
          <p:nvPr/>
        </p:nvSpPr>
        <p:spPr>
          <a:xfrm>
            <a:off x="13106398" y="6210300"/>
            <a:ext cx="4267201" cy="138499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n-GB" sz="2800">
                <a:effectLst/>
                <a:latin typeface="Calibri" panose="020F0502020204030204" pitchFamily="34" charset="0"/>
                <a:ea typeface="Times New Roman" panose="02020603050405020304" pitchFamily="18" charset="0"/>
              </a:rPr>
              <a:t>Una cuenta que opera en una moneda distinta del euro.</a:t>
            </a:r>
          </a:p>
        </p:txBody>
      </p:sp>
      <p:pic>
        <p:nvPicPr>
          <p:cNvPr id="15" name="object 2">
            <a:extLst>
              <a:ext uri="{FF2B5EF4-FFF2-40B4-BE49-F238E27FC236}">
                <a16:creationId xmlns:a16="http://schemas.microsoft.com/office/drawing/2014/main" id="{0DD2F338-E360-3DE7-6475-1B05002A8749}"/>
              </a:ext>
            </a:extLst>
          </p:cNvPr>
          <p:cNvPicPr/>
          <p:nvPr/>
        </p:nvPicPr>
        <p:blipFill>
          <a:blip r:embed="rId4" cstate="email">
            <a:extLst>
              <a:ext uri="{28A0092B-C50C-407E-A947-70E740481C1C}">
                <a14:useLocalDpi xmlns:a14="http://schemas.microsoft.com/office/drawing/2010/main"/>
              </a:ext>
            </a:extLst>
          </a:blip>
          <a:stretch>
            <a:fillRect/>
          </a:stretch>
        </p:blipFill>
        <p:spPr>
          <a:xfrm>
            <a:off x="12330110" y="5799104"/>
            <a:ext cx="638173" cy="1486244"/>
          </a:xfrm>
          <a:prstGeom prst="rect">
            <a:avLst/>
          </a:prstGeom>
        </p:spPr>
      </p:pic>
    </p:spTree>
    <p:extLst>
      <p:ext uri="{BB962C8B-B14F-4D97-AF65-F5344CB8AC3E}">
        <p14:creationId xmlns:p14="http://schemas.microsoft.com/office/powerpoint/2010/main" val="2930964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9E94187-2C23-4078-BF40-98553CAA15C3}"/>
              </a:ext>
            </a:extLst>
          </p:cNvPr>
          <p:cNvSpPr txBox="1"/>
          <p:nvPr/>
        </p:nvSpPr>
        <p:spPr>
          <a:xfrm>
            <a:off x="6221361" y="5176684"/>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a:solidFill>
                  <a:srgbClr val="FAC709"/>
                </a:solidFill>
                <a:latin typeface="Calibri" panose="020F0502020204030204" pitchFamily="34" charset="0"/>
                <a:ea typeface="Microsoft Sans Serif" panose="020B0604020202020204" pitchFamily="34" charset="0"/>
                <a:cs typeface="Calibri" panose="020F0502020204030204" pitchFamily="34" charset="0"/>
              </a:rPr>
              <a:t>¡Gracias!</a:t>
            </a:r>
            <a:endParaRPr kumimoji="0" lang="en-US" sz="8000" b="1" i="0" u="none" strike="noStrike" kern="1200" cap="none" spc="0" normalizeH="0" baseline="0" dirty="0">
              <a:ln>
                <a:noFill/>
              </a:ln>
              <a:solidFill>
                <a:srgbClr val="FAC709"/>
              </a:solidFill>
              <a:effectLst/>
              <a:uLnTx/>
              <a:uFillTx/>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85FA7D33-1D53-3061-8F07-5067688E3261}"/>
              </a:ext>
            </a:extLst>
          </p:cNvPr>
          <p:cNvSpPr txBox="1"/>
          <p:nvPr/>
        </p:nvSpPr>
        <p:spPr>
          <a:xfrm>
            <a:off x="4343400" y="6853084"/>
            <a:ext cx="9166122" cy="1459374"/>
          </a:xfrm>
          <a:prstGeom prst="rect">
            <a:avLst/>
          </a:prstGeom>
          <a:noFill/>
        </p:spPr>
        <p:txBody>
          <a:bodyPr wrap="square">
            <a:spAutoFit/>
          </a:bodyPr>
          <a:lstStyle/>
          <a:p>
            <a:pPr marL="12700" algn="ctr">
              <a:lnSpc>
                <a:spcPct val="100000"/>
              </a:lnSpc>
              <a:spcBef>
                <a:spcPts val="100"/>
              </a:spcBef>
            </a:pPr>
            <a:r>
              <a:rPr lang="en-US" sz="4400" b="1" spc="-65">
                <a:latin typeface="Calibri" panose="020F0502020204030204" pitchFamily="34" charset="0"/>
                <a:ea typeface="Microsoft Sans Serif" panose="020B0604020202020204" pitchFamily="34" charset="0"/>
                <a:cs typeface="Calibri" panose="020F0502020204030204" pitchFamily="34" charset="0"/>
              </a:rPr>
              <a:t>Socio: Universidad de Málaga</a:t>
            </a:r>
            <a:endParaRPr lang="en-US" sz="4400" b="1" spc="-65" dirty="0">
              <a:latin typeface="Calibri" panose="020F0502020204030204" pitchFamily="34" charset="0"/>
              <a:ea typeface="Microsoft Sans Serif" panose="020B0604020202020204" pitchFamily="34" charset="0"/>
              <a:cs typeface="Calibri" panose="020F0502020204030204" pitchFamily="34" charset="0"/>
            </a:endParaRP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6833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O</a:t>
            </a:r>
            <a:r>
              <a:rPr lang="en-GB" sz="4400" b="1">
                <a:latin typeface="Calibri" panose="020F0502020204030204" pitchFamily="34" charset="0"/>
                <a:ea typeface="Microsoft Sans Serif" panose="020B0604020202020204" pitchFamily="34" charset="0"/>
                <a:cs typeface="Calibri" panose="020F0502020204030204" pitchFamily="34" charset="0"/>
              </a:rPr>
              <a:t>bjetivos y metas</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94806D19-7757-4ABE-BAED-6D5E2D696DDB}"/>
              </a:ext>
            </a:extLst>
          </p:cNvPr>
          <p:cNvSpPr txBox="1"/>
          <p:nvPr/>
        </p:nvSpPr>
        <p:spPr>
          <a:xfrm>
            <a:off x="1524000" y="2262365"/>
            <a:ext cx="10040186" cy="523220"/>
          </a:xfrm>
          <a:prstGeom prst="rect">
            <a:avLst/>
          </a:prstGeom>
          <a:noFill/>
        </p:spPr>
        <p:txBody>
          <a:bodyPr wrap="square" rtlCol="0">
            <a:spAutoFit/>
          </a:bodyPr>
          <a:lstStyle/>
          <a:p>
            <a:pPr algn="just"/>
            <a:r>
              <a:rPr lang="en-GB" sz="2800">
                <a:effectLst/>
                <a:latin typeface="Calibri" panose="020F0502020204030204" pitchFamily="34" charset="0"/>
                <a:ea typeface="Microsoft Sans Serif" panose="020B0604020202020204" pitchFamily="34" charset="0"/>
                <a:cs typeface="Calibri" panose="020F0502020204030204" pitchFamily="34" charset="0"/>
              </a:rPr>
              <a:t>Al finalizar este módulo, seráz capaz de:</a:t>
            </a:r>
            <a:endParaRPr lang="en-GB" sz="2800" dirty="0">
              <a:effectLst/>
              <a:latin typeface="Calibri" panose="020F0502020204030204" pitchFamily="34" charset="0"/>
              <a:ea typeface="Microsoft Sans Serif" panose="020B0604020202020204" pitchFamily="34" charset="0"/>
              <a:cs typeface="Calibri" panose="020F0502020204030204" pitchFamily="34" charset="0"/>
            </a:endParaRPr>
          </a:p>
        </p:txBody>
      </p:sp>
      <p:pic>
        <p:nvPicPr>
          <p:cNvPr id="6" name="Imagen 5">
            <a:extLst>
              <a:ext uri="{FF2B5EF4-FFF2-40B4-BE49-F238E27FC236}">
                <a16:creationId xmlns:a16="http://schemas.microsoft.com/office/drawing/2014/main" id="{23063823-CA1E-0A50-5BB7-82A235C90EE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858129" y="4639192"/>
            <a:ext cx="7353671" cy="4058318"/>
          </a:xfrm>
          <a:prstGeom prst="rect">
            <a:avLst/>
          </a:prstGeom>
        </p:spPr>
      </p:pic>
      <p:pic>
        <p:nvPicPr>
          <p:cNvPr id="4" name="object 2">
            <a:extLst>
              <a:ext uri="{FF2B5EF4-FFF2-40B4-BE49-F238E27FC236}">
                <a16:creationId xmlns:a16="http://schemas.microsoft.com/office/drawing/2014/main" id="{326F599C-0902-4E54-BAC7-ADAF9B4BDB92}"/>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767384" y="3734942"/>
            <a:ext cx="370416" cy="280000"/>
          </a:xfrm>
          <a:prstGeom prst="rect">
            <a:avLst/>
          </a:prstGeom>
        </p:spPr>
      </p:pic>
      <p:grpSp>
        <p:nvGrpSpPr>
          <p:cNvPr id="7" name="Grupo 6">
            <a:extLst>
              <a:ext uri="{FF2B5EF4-FFF2-40B4-BE49-F238E27FC236}">
                <a16:creationId xmlns:a16="http://schemas.microsoft.com/office/drawing/2014/main" id="{6AD18D4C-B589-44B7-8EFF-3DEBF5C41E8D}"/>
              </a:ext>
            </a:extLst>
          </p:cNvPr>
          <p:cNvGrpSpPr/>
          <p:nvPr/>
        </p:nvGrpSpPr>
        <p:grpSpPr>
          <a:xfrm>
            <a:off x="1753164" y="4708121"/>
            <a:ext cx="389419" cy="357695"/>
            <a:chOff x="10576646" y="4322694"/>
            <a:chExt cx="700954" cy="668406"/>
          </a:xfrm>
        </p:grpSpPr>
        <p:pic>
          <p:nvPicPr>
            <p:cNvPr id="23" name="object 2">
              <a:extLst>
                <a:ext uri="{FF2B5EF4-FFF2-40B4-BE49-F238E27FC236}">
                  <a16:creationId xmlns:a16="http://schemas.microsoft.com/office/drawing/2014/main" id="{0EDA923F-8D2D-4611-BB52-E35C95A8EC02}"/>
                </a:ext>
              </a:extLst>
            </p:cNvPr>
            <p:cNvPicPr/>
            <p:nvPr/>
          </p:nvPicPr>
          <p:blipFill rotWithShape="1">
            <a:blip r:embed="rId4" cstate="email">
              <a:extLst>
                <a:ext uri="{28A0092B-C50C-407E-A947-70E740481C1C}">
                  <a14:useLocalDpi xmlns:a14="http://schemas.microsoft.com/office/drawing/2010/main"/>
                </a:ext>
              </a:extLst>
            </a:blip>
            <a:srcRect l="-2272" r="-2859"/>
            <a:stretch/>
          </p:blipFill>
          <p:spPr>
            <a:xfrm>
              <a:off x="10576646" y="4381500"/>
              <a:ext cx="700954" cy="609600"/>
            </a:xfrm>
            <a:prstGeom prst="rect">
              <a:avLst/>
            </a:prstGeom>
          </p:spPr>
        </p:pic>
        <p:sp>
          <p:nvSpPr>
            <p:cNvPr id="32" name="Rectángulo 31">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s-ES">
                <a:solidFill>
                  <a:schemeClr val="tx1"/>
                </a:solidFill>
              </a:endParaRPr>
            </a:p>
          </p:txBody>
        </p:sp>
      </p:grpSp>
      <p:sp>
        <p:nvSpPr>
          <p:cNvPr id="8" name="TextBox 8">
            <a:extLst>
              <a:ext uri="{FF2B5EF4-FFF2-40B4-BE49-F238E27FC236}">
                <a16:creationId xmlns:a16="http://schemas.microsoft.com/office/drawing/2014/main" id="{18538967-CA04-70D1-9C5C-75434C8C7BC3}"/>
              </a:ext>
            </a:extLst>
          </p:cNvPr>
          <p:cNvSpPr txBox="1"/>
          <p:nvPr/>
        </p:nvSpPr>
        <p:spPr>
          <a:xfrm>
            <a:off x="2505493" y="3562564"/>
            <a:ext cx="10296107"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Comprender el funcionamiento de la hipoteca inversa.</a:t>
            </a:r>
            <a:endParaRPr lang="ko-KR" altLang="en-US" sz="3200" b="1" dirty="0">
              <a:latin typeface="Calibri" panose="020F0502020204030204" pitchFamily="34" charset="0"/>
              <a:cs typeface="Calibri" panose="020F0502020204030204" pitchFamily="34" charset="0"/>
            </a:endParaRPr>
          </a:p>
        </p:txBody>
      </p:sp>
      <p:sp>
        <p:nvSpPr>
          <p:cNvPr id="16" name="TextBox 8">
            <a:extLst>
              <a:ext uri="{FF2B5EF4-FFF2-40B4-BE49-F238E27FC236}">
                <a16:creationId xmlns:a16="http://schemas.microsoft.com/office/drawing/2014/main" id="{C36C1177-DB5A-C233-5BDB-C26E2B34FEA0}"/>
              </a:ext>
            </a:extLst>
          </p:cNvPr>
          <p:cNvSpPr txBox="1"/>
          <p:nvPr/>
        </p:nvSpPr>
        <p:spPr>
          <a:xfrm>
            <a:off x="2505493" y="4598627"/>
            <a:ext cx="9372600" cy="1077218"/>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Comprender el funcionamiento de los depósitos estrcuturados.</a:t>
            </a:r>
            <a:endParaRPr lang="ko-KR" alt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1092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C18BE6-D155-4521-8CAA-E6D770234311}"/>
              </a:ext>
            </a:extLst>
          </p:cNvPr>
          <p:cNvSpPr txBox="1"/>
          <p:nvPr/>
        </p:nvSpPr>
        <p:spPr>
          <a:xfrm>
            <a:off x="1532831" y="1145359"/>
            <a:ext cx="9462656"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Índice</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pic>
        <p:nvPicPr>
          <p:cNvPr id="37" name="Imagen 36">
            <a:extLst>
              <a:ext uri="{FF2B5EF4-FFF2-40B4-BE49-F238E27FC236}">
                <a16:creationId xmlns:a16="http://schemas.microsoft.com/office/drawing/2014/main" id="{60C826FD-FEDF-7F76-8457-C265509D804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95487" y="4230876"/>
            <a:ext cx="6749722" cy="4499814"/>
          </a:xfrm>
          <a:prstGeom prst="rect">
            <a:avLst/>
          </a:prstGeom>
        </p:spPr>
      </p:pic>
      <p:pic>
        <p:nvPicPr>
          <p:cNvPr id="3" name="object 2">
            <a:extLst>
              <a:ext uri="{FF2B5EF4-FFF2-40B4-BE49-F238E27FC236}">
                <a16:creationId xmlns:a16="http://schemas.microsoft.com/office/drawing/2014/main" id="{326F599C-0902-4E54-BAC7-ADAF9B4BDB92}"/>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425246" y="2449071"/>
            <a:ext cx="370416" cy="280000"/>
          </a:xfrm>
          <a:prstGeom prst="rect">
            <a:avLst/>
          </a:prstGeom>
        </p:spPr>
      </p:pic>
      <p:pic>
        <p:nvPicPr>
          <p:cNvPr id="4" name="object 2">
            <a:extLst>
              <a:ext uri="{FF2B5EF4-FFF2-40B4-BE49-F238E27FC236}">
                <a16:creationId xmlns:a16="http://schemas.microsoft.com/office/drawing/2014/main" id="{A503E805-FB64-49DE-8A03-1F50600ABF7A}"/>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404497" y="4199276"/>
            <a:ext cx="381000" cy="326225"/>
          </a:xfrm>
          <a:prstGeom prst="rect">
            <a:avLst/>
          </a:prstGeom>
        </p:spPr>
      </p:pic>
      <p:grpSp>
        <p:nvGrpSpPr>
          <p:cNvPr id="5" name="Grupo 4">
            <a:extLst>
              <a:ext uri="{FF2B5EF4-FFF2-40B4-BE49-F238E27FC236}">
                <a16:creationId xmlns:a16="http://schemas.microsoft.com/office/drawing/2014/main" id="{6AD18D4C-B589-44B7-8EFF-3DEBF5C41E8D}"/>
              </a:ext>
            </a:extLst>
          </p:cNvPr>
          <p:cNvGrpSpPr/>
          <p:nvPr/>
        </p:nvGrpSpPr>
        <p:grpSpPr>
          <a:xfrm>
            <a:off x="1425246" y="3236453"/>
            <a:ext cx="389419" cy="357695"/>
            <a:chOff x="10576646" y="4322694"/>
            <a:chExt cx="700954" cy="668406"/>
          </a:xfrm>
        </p:grpSpPr>
        <p:pic>
          <p:nvPicPr>
            <p:cNvPr id="23" name="object 2">
              <a:extLst>
                <a:ext uri="{FF2B5EF4-FFF2-40B4-BE49-F238E27FC236}">
                  <a16:creationId xmlns:a16="http://schemas.microsoft.com/office/drawing/2014/main" id="{0EDA923F-8D2D-4611-BB52-E35C95A8EC02}"/>
                </a:ext>
              </a:extLst>
            </p:cNvPr>
            <p:cNvPicPr/>
            <p:nvPr/>
          </p:nvPicPr>
          <p:blipFill rotWithShape="1">
            <a:blip r:embed="rId5" cstate="email">
              <a:extLst>
                <a:ext uri="{28A0092B-C50C-407E-A947-70E740481C1C}">
                  <a14:useLocalDpi xmlns:a14="http://schemas.microsoft.com/office/drawing/2010/main"/>
                </a:ext>
              </a:extLst>
            </a:blip>
            <a:srcRect l="-2272" r="-2859"/>
            <a:stretch/>
          </p:blipFill>
          <p:spPr>
            <a:xfrm>
              <a:off x="10576646" y="4381500"/>
              <a:ext cx="700954" cy="609600"/>
            </a:xfrm>
            <a:prstGeom prst="rect">
              <a:avLst/>
            </a:prstGeom>
          </p:spPr>
        </p:pic>
        <p:sp>
          <p:nvSpPr>
            <p:cNvPr id="32" name="Rectángulo 31">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s-ES">
                <a:solidFill>
                  <a:schemeClr val="tx1"/>
                </a:solidFill>
              </a:endParaRPr>
            </a:p>
          </p:txBody>
        </p:sp>
      </p:grpSp>
      <p:sp>
        <p:nvSpPr>
          <p:cNvPr id="6" name="TextBox 8">
            <a:extLst>
              <a:ext uri="{FF2B5EF4-FFF2-40B4-BE49-F238E27FC236}">
                <a16:creationId xmlns:a16="http://schemas.microsoft.com/office/drawing/2014/main" id="{18538967-CA04-70D1-9C5C-75434C8C7BC3}"/>
              </a:ext>
            </a:extLst>
          </p:cNvPr>
          <p:cNvSpPr txBox="1"/>
          <p:nvPr/>
        </p:nvSpPr>
        <p:spPr>
          <a:xfrm>
            <a:off x="2286000" y="2237482"/>
            <a:ext cx="6553200"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1.- ¿Qué es una Hipoteca inversa?</a:t>
            </a:r>
            <a:endParaRPr lang="ko-KR" altLang="en-US" sz="3200" b="1" dirty="0">
              <a:latin typeface="Calibri" panose="020F0502020204030204" pitchFamily="34" charset="0"/>
              <a:cs typeface="Calibri" panose="020F0502020204030204" pitchFamily="34" charset="0"/>
            </a:endParaRPr>
          </a:p>
        </p:txBody>
      </p:sp>
      <p:sp>
        <p:nvSpPr>
          <p:cNvPr id="7" name="TextBox 8">
            <a:extLst>
              <a:ext uri="{FF2B5EF4-FFF2-40B4-BE49-F238E27FC236}">
                <a16:creationId xmlns:a16="http://schemas.microsoft.com/office/drawing/2014/main" id="{C36C1177-DB5A-C233-5BDB-C26E2B34FEA0}"/>
              </a:ext>
            </a:extLst>
          </p:cNvPr>
          <p:cNvSpPr txBox="1"/>
          <p:nvPr/>
        </p:nvSpPr>
        <p:spPr>
          <a:xfrm>
            <a:off x="2286000" y="3089926"/>
            <a:ext cx="9462656"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2.- Formas de devolución de la hipoteca inversa.</a:t>
            </a:r>
            <a:endParaRPr lang="ko-KR" altLang="en-US" sz="3200" b="1" dirty="0">
              <a:latin typeface="Calibri" panose="020F0502020204030204" pitchFamily="34" charset="0"/>
              <a:cs typeface="Calibri" panose="020F0502020204030204" pitchFamily="34" charset="0"/>
            </a:endParaRPr>
          </a:p>
        </p:txBody>
      </p:sp>
      <p:sp>
        <p:nvSpPr>
          <p:cNvPr id="8" name="TextBox 8">
            <a:extLst>
              <a:ext uri="{FF2B5EF4-FFF2-40B4-BE49-F238E27FC236}">
                <a16:creationId xmlns:a16="http://schemas.microsoft.com/office/drawing/2014/main" id="{726ABA70-2A00-5E18-8F67-4291A0157C19}"/>
              </a:ext>
            </a:extLst>
          </p:cNvPr>
          <p:cNvSpPr txBox="1"/>
          <p:nvPr/>
        </p:nvSpPr>
        <p:spPr>
          <a:xfrm>
            <a:off x="2279374" y="4004326"/>
            <a:ext cx="9607826"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3.- ¿Qué son las cuentas bancarias en divisas?</a:t>
            </a:r>
            <a:endParaRPr lang="ko-KR" altLang="en-US" sz="3200" b="1" dirty="0">
              <a:latin typeface="Calibri" panose="020F0502020204030204" pitchFamily="34" charset="0"/>
              <a:cs typeface="Calibri" panose="020F0502020204030204" pitchFamily="34" charset="0"/>
            </a:endParaRPr>
          </a:p>
        </p:txBody>
      </p:sp>
      <p:pic>
        <p:nvPicPr>
          <p:cNvPr id="9" name="object 2">
            <a:extLst>
              <a:ext uri="{FF2B5EF4-FFF2-40B4-BE49-F238E27FC236}">
                <a16:creationId xmlns:a16="http://schemas.microsoft.com/office/drawing/2014/main" id="{1198203E-F30C-C231-7F97-00A10E77FEFB}"/>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434747" y="5157305"/>
            <a:ext cx="370416" cy="280000"/>
          </a:xfrm>
          <a:prstGeom prst="rect">
            <a:avLst/>
          </a:prstGeom>
        </p:spPr>
      </p:pic>
      <p:sp>
        <p:nvSpPr>
          <p:cNvPr id="12" name="TextBox 8">
            <a:extLst>
              <a:ext uri="{FF2B5EF4-FFF2-40B4-BE49-F238E27FC236}">
                <a16:creationId xmlns:a16="http://schemas.microsoft.com/office/drawing/2014/main" id="{70E3023D-73C2-41CE-30BA-F721A1527644}"/>
              </a:ext>
            </a:extLst>
          </p:cNvPr>
          <p:cNvSpPr txBox="1"/>
          <p:nvPr/>
        </p:nvSpPr>
        <p:spPr>
          <a:xfrm>
            <a:off x="2286000" y="4980682"/>
            <a:ext cx="9462656"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4.- ¿Qué es un depósito referenciado?</a:t>
            </a:r>
            <a:endParaRPr lang="ko-KR" altLang="en-US" sz="3200" b="1" dirty="0">
              <a:latin typeface="Calibri" panose="020F0502020204030204" pitchFamily="34" charset="0"/>
              <a:cs typeface="Calibri" panose="020F0502020204030204" pitchFamily="34" charset="0"/>
            </a:endParaRPr>
          </a:p>
        </p:txBody>
      </p:sp>
      <p:pic>
        <p:nvPicPr>
          <p:cNvPr id="10" name="object 2">
            <a:extLst>
              <a:ext uri="{FF2B5EF4-FFF2-40B4-BE49-F238E27FC236}">
                <a16:creationId xmlns:a16="http://schemas.microsoft.com/office/drawing/2014/main" id="{29B4DE9F-B16F-08AD-FFB3-1774B8ACC414}"/>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442485" y="6090032"/>
            <a:ext cx="381000" cy="326225"/>
          </a:xfrm>
          <a:prstGeom prst="rect">
            <a:avLst/>
          </a:prstGeom>
        </p:spPr>
      </p:pic>
      <p:sp>
        <p:nvSpPr>
          <p:cNvPr id="11" name="TextBox 8">
            <a:extLst>
              <a:ext uri="{FF2B5EF4-FFF2-40B4-BE49-F238E27FC236}">
                <a16:creationId xmlns:a16="http://schemas.microsoft.com/office/drawing/2014/main" id="{D7C60A8C-93F9-9502-FEC7-081D8D7129BE}"/>
              </a:ext>
            </a:extLst>
          </p:cNvPr>
          <p:cNvSpPr txBox="1"/>
          <p:nvPr/>
        </p:nvSpPr>
        <p:spPr>
          <a:xfrm>
            <a:off x="2317362" y="5895082"/>
            <a:ext cx="9607826"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5.- Depósitos mixtos Ahorro-Inversión.</a:t>
            </a:r>
            <a:endParaRPr lang="ko-KR" altLang="en-US" sz="3200" b="1" dirty="0">
              <a:latin typeface="Calibri" panose="020F0502020204030204" pitchFamily="34" charset="0"/>
              <a:cs typeface="Calibri" panose="020F0502020204030204" pitchFamily="34" charset="0"/>
            </a:endParaRPr>
          </a:p>
        </p:txBody>
      </p:sp>
      <p:pic>
        <p:nvPicPr>
          <p:cNvPr id="13" name="object 2">
            <a:extLst>
              <a:ext uri="{FF2B5EF4-FFF2-40B4-BE49-F238E27FC236}">
                <a16:creationId xmlns:a16="http://schemas.microsoft.com/office/drawing/2014/main" id="{2E8B3B53-B9F6-A45F-1FC3-F4DBB7BFBDF8}"/>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472735" y="6996523"/>
            <a:ext cx="370416" cy="280000"/>
          </a:xfrm>
          <a:prstGeom prst="rect">
            <a:avLst/>
          </a:prstGeom>
        </p:spPr>
      </p:pic>
      <p:sp>
        <p:nvSpPr>
          <p:cNvPr id="14" name="TextBox 8">
            <a:extLst>
              <a:ext uri="{FF2B5EF4-FFF2-40B4-BE49-F238E27FC236}">
                <a16:creationId xmlns:a16="http://schemas.microsoft.com/office/drawing/2014/main" id="{EDAE6CB0-086D-5985-39F5-B41CD7FB9CD2}"/>
              </a:ext>
            </a:extLst>
          </p:cNvPr>
          <p:cNvSpPr txBox="1"/>
          <p:nvPr/>
        </p:nvSpPr>
        <p:spPr>
          <a:xfrm>
            <a:off x="2323988" y="6819900"/>
            <a:ext cx="9462656" cy="1077218"/>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6.- ¿Qué tener en cuenta al contratar un depósito estructurado?</a:t>
            </a:r>
            <a:endParaRPr lang="ko-KR" altLang="en-US" sz="3200" b="1" dirty="0">
              <a:latin typeface="Calibri" panose="020F0502020204030204" pitchFamily="34" charset="0"/>
              <a:cs typeface="Calibri" panose="020F0502020204030204" pitchFamily="34" charset="0"/>
            </a:endParaRPr>
          </a:p>
        </p:txBody>
      </p:sp>
      <p:pic>
        <p:nvPicPr>
          <p:cNvPr id="15" name="object 2">
            <a:extLst>
              <a:ext uri="{FF2B5EF4-FFF2-40B4-BE49-F238E27FC236}">
                <a16:creationId xmlns:a16="http://schemas.microsoft.com/office/drawing/2014/main" id="{EAE6EBAD-5A96-D9A8-1E58-947E09896CA4}"/>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467885" y="8291005"/>
            <a:ext cx="381000" cy="326225"/>
          </a:xfrm>
          <a:prstGeom prst="rect">
            <a:avLst/>
          </a:prstGeom>
        </p:spPr>
      </p:pic>
      <p:sp>
        <p:nvSpPr>
          <p:cNvPr id="16" name="TextBox 8">
            <a:extLst>
              <a:ext uri="{FF2B5EF4-FFF2-40B4-BE49-F238E27FC236}">
                <a16:creationId xmlns:a16="http://schemas.microsoft.com/office/drawing/2014/main" id="{37770625-0587-FC50-0FCD-0C096BB0A33D}"/>
              </a:ext>
            </a:extLst>
          </p:cNvPr>
          <p:cNvSpPr txBox="1"/>
          <p:nvPr/>
        </p:nvSpPr>
        <p:spPr>
          <a:xfrm>
            <a:off x="2342762" y="8096055"/>
            <a:ext cx="9607826" cy="584775"/>
          </a:xfrm>
          <a:prstGeom prst="rect">
            <a:avLst/>
          </a:prstGeom>
          <a:noFill/>
        </p:spPr>
        <p:txBody>
          <a:bodyPr wrap="square" lIns="108000" rIns="10800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3200" b="1">
                <a:latin typeface="Calibri" panose="020F0502020204030204" pitchFamily="34" charset="0"/>
                <a:ea typeface="Microsoft Sans Serif" panose="020B0604020202020204" pitchFamily="34" charset="0"/>
                <a:cs typeface="Calibri" panose="020F0502020204030204" pitchFamily="34" charset="0"/>
              </a:rPr>
              <a:t>7.- Ejemplo de depósito referenciado.</a:t>
            </a:r>
            <a:endParaRPr lang="ko-KR" alt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811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88392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1</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es una Hipoteca inversa?</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525000" cy="6124754"/>
          </a:xfrm>
          <a:prstGeom prst="rect">
            <a:avLst/>
          </a:prstGeom>
          <a:noFill/>
        </p:spPr>
        <p:txBody>
          <a:bodyPr wrap="square" rtlCol="0">
            <a:spAutoFit/>
          </a:bodyPr>
          <a:lstStyle/>
          <a:p>
            <a:pPr fontAlgn="base"/>
            <a:r>
              <a:rPr lang="es-ES" sz="2800">
                <a:latin typeface="Calibri" panose="020F0502020204030204" pitchFamily="34" charset="0"/>
              </a:rPr>
              <a:t>Se trata de un préstamo garantizado con una hipoteca que recae sobre la vivienda habitual, concedido de una sola vez o a través de prestaciones periódicas, a una persona que debe ser mayor de una determinada edad —a partir de 65 años— o acreditar un grado de discapacidad (igual o superior al 33 %) o dependencia (dependencia severa o gran dependencia), no siendo exigible su devolución hasta el momento de su fallecimiento</a:t>
            </a:r>
            <a:r>
              <a:rPr lang="en-GB" sz="2800">
                <a:latin typeface="Calibri" panose="020F0502020204030204" pitchFamily="34" charset="0"/>
              </a:rPr>
              <a:t>.</a:t>
            </a:r>
          </a:p>
          <a:p>
            <a:pPr fontAlgn="base"/>
            <a:endParaRPr lang="en-GB" sz="2800">
              <a:latin typeface="Calibri" panose="020F0502020204030204" pitchFamily="34" charset="0"/>
            </a:endParaRPr>
          </a:p>
          <a:p>
            <a:pPr fontAlgn="base"/>
            <a:r>
              <a:rPr lang="es-ES" sz="2800">
                <a:latin typeface="Calibri" panose="020F0502020204030204" pitchFamily="34" charset="0"/>
              </a:rPr>
              <a:t>En esta operación (hipoteca inversa), el cliente no acude al Banco a solicitar un préstamo para adquirir una vivienda, que luego garantizará hipotecándola, sino que lleva la vivienda bajo el brazo ofreciéndola como garantía del préstamo. Además, sin perder la propiedad de la misma, que podrá seguir utilizándola hasta su fallecimiento</a:t>
            </a:r>
            <a:r>
              <a:rPr lang="en-GB" sz="2800">
                <a:latin typeface="Calibri" panose="020F0502020204030204" pitchFamily="34" charset="0"/>
              </a:rPr>
              <a:t>.</a:t>
            </a:r>
          </a:p>
        </p:txBody>
      </p:sp>
      <p:pic>
        <p:nvPicPr>
          <p:cNvPr id="6" name="Imagen 5" descr="Icono&#10;&#10;Descripción generada automáticamente">
            <a:extLst>
              <a:ext uri="{FF2B5EF4-FFF2-40B4-BE49-F238E27FC236}">
                <a16:creationId xmlns:a16="http://schemas.microsoft.com/office/drawing/2014/main" id="{4636E583-B787-6ED8-ED65-F77AA8492DA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039600" y="3196428"/>
            <a:ext cx="5435664" cy="3894144"/>
          </a:xfrm>
          <a:prstGeom prst="rect">
            <a:avLst/>
          </a:prstGeom>
        </p:spPr>
      </p:pic>
    </p:spTree>
    <p:extLst>
      <p:ext uri="{BB962C8B-B14F-4D97-AF65-F5344CB8AC3E}">
        <p14:creationId xmlns:p14="http://schemas.microsoft.com/office/powerpoint/2010/main" val="109068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372600" cy="6124754"/>
          </a:xfrm>
          <a:prstGeom prst="rect">
            <a:avLst/>
          </a:prstGeom>
          <a:noFill/>
        </p:spPr>
        <p:txBody>
          <a:bodyPr wrap="square" rtlCol="0">
            <a:spAutoFit/>
          </a:bodyPr>
          <a:lstStyle/>
          <a:p>
            <a:pPr fontAlgn="base"/>
            <a:r>
              <a:rPr lang="es-ES" sz="2800">
                <a:latin typeface="Calibri" panose="020F0502020204030204" pitchFamily="34" charset="0"/>
              </a:rPr>
              <a:t>La finalidad de este préstamo es proporcionar ingresos hasta el fallecimiento del titular de la vivienda</a:t>
            </a:r>
            <a:r>
              <a:rPr lang="en-GB" sz="2800">
                <a:latin typeface="Calibri" panose="020F0502020204030204" pitchFamily="34" charset="0"/>
              </a:rPr>
              <a:t>.</a:t>
            </a:r>
          </a:p>
          <a:p>
            <a:pPr fontAlgn="base"/>
            <a:endParaRPr lang="en-GB" sz="2800">
              <a:latin typeface="Calibri" panose="020F0502020204030204" pitchFamily="34" charset="0"/>
            </a:endParaRPr>
          </a:p>
          <a:p>
            <a:pPr fontAlgn="base"/>
            <a:r>
              <a:rPr lang="es-ES" sz="2800">
                <a:latin typeface="Calibri" panose="020F0502020204030204" pitchFamily="34" charset="0"/>
              </a:rPr>
              <a:t>El importe máximo que se concede en este tipo de préstamo es un porcentaje determinado del valor de tasación en el momento de contratar la operación. Se puede disponer de esta cuantía de una sola vez, pero normalmente se hará de forma periódica (normalmente en forma de renta mensual). El importe  de esta renta a percibir depende de varios factores</a:t>
            </a:r>
            <a:r>
              <a:rPr lang="en-GB" sz="2800">
                <a:latin typeface="Calibri" panose="020F0502020204030204" pitchFamily="34" charset="0"/>
              </a:rPr>
              <a:t>:</a:t>
            </a:r>
          </a:p>
          <a:p>
            <a:pPr fontAlgn="base"/>
            <a:endParaRPr lang="en-GB" sz="2800">
              <a:effectLst/>
              <a:latin typeface="Calibri" panose="020F0502020204030204" pitchFamily="34" charset="0"/>
              <a:ea typeface="Microsoft Sans Serif" panose="020B0604020202020204" pitchFamily="34" charset="0"/>
            </a:endParaRPr>
          </a:p>
          <a:p>
            <a:pPr marL="457200" indent="-457200" fontAlgn="base">
              <a:buFont typeface="Arial" panose="020B0604020202020204" pitchFamily="34" charset="0"/>
              <a:buChar char="•"/>
            </a:pPr>
            <a:r>
              <a:rPr lang="en-GB" sz="2800">
                <a:latin typeface="Calibri" panose="020F0502020204030204" pitchFamily="34" charset="0"/>
                <a:ea typeface="Microsoft Sans Serif" panose="020B0604020202020204" pitchFamily="34" charset="0"/>
              </a:rPr>
              <a:t>Valor de la vivienda.</a:t>
            </a:r>
          </a:p>
          <a:p>
            <a:pPr marL="457200" indent="-457200" fontAlgn="base">
              <a:buFont typeface="Arial" panose="020B0604020202020204" pitchFamily="34" charset="0"/>
              <a:buChar char="•"/>
            </a:pPr>
            <a:r>
              <a:rPr lang="en-GB" sz="2800">
                <a:latin typeface="Calibri" panose="020F0502020204030204" pitchFamily="34" charset="0"/>
                <a:ea typeface="Microsoft Sans Serif" panose="020B0604020202020204" pitchFamily="34" charset="0"/>
              </a:rPr>
              <a:t>Edad de la persona que contrata el préstamo y su cónyuge.</a:t>
            </a:r>
          </a:p>
          <a:p>
            <a:pPr marL="457200" indent="-457200" fontAlgn="base">
              <a:buFont typeface="Arial" panose="020B0604020202020204" pitchFamily="34" charset="0"/>
              <a:buChar char="•"/>
            </a:pPr>
            <a:r>
              <a:rPr lang="en-GB" sz="2800">
                <a:latin typeface="Calibri" panose="020F0502020204030204" pitchFamily="34" charset="0"/>
                <a:ea typeface="Microsoft Sans Serif" panose="020B0604020202020204" pitchFamily="34" charset="0"/>
              </a:rPr>
              <a:t>Elección que se haga entre recibir la renta por un periodo determinado o de forma vitalicia.</a:t>
            </a:r>
          </a:p>
        </p:txBody>
      </p:sp>
      <p:pic>
        <p:nvPicPr>
          <p:cNvPr id="5" name="Imagen 4" descr="Una caricatura de una persona&#10;&#10;Descripción generada automáticamente con confianza baja">
            <a:extLst>
              <a:ext uri="{FF2B5EF4-FFF2-40B4-BE49-F238E27FC236}">
                <a16:creationId xmlns:a16="http://schemas.microsoft.com/office/drawing/2014/main" id="{F57BD204-F894-F228-F107-F0A1FE38463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658600" y="4152900"/>
            <a:ext cx="5867400" cy="4318040"/>
          </a:xfrm>
          <a:prstGeom prst="rect">
            <a:avLst/>
          </a:prstGeom>
        </p:spPr>
      </p:pic>
      <p:sp>
        <p:nvSpPr>
          <p:cNvPr id="4" name="CuadroTexto 3">
            <a:extLst>
              <a:ext uri="{FF2B5EF4-FFF2-40B4-BE49-F238E27FC236}">
                <a16:creationId xmlns:a16="http://schemas.microsoft.com/office/drawing/2014/main" id="{17255DD7-BBF5-7CE9-5DC9-2CD0A5B29B2D}"/>
              </a:ext>
            </a:extLst>
          </p:cNvPr>
          <p:cNvSpPr txBox="1"/>
          <p:nvPr/>
        </p:nvSpPr>
        <p:spPr>
          <a:xfrm>
            <a:off x="1447800" y="1573291"/>
            <a:ext cx="88392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1</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es una Hipoteca inversa?</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Tree>
    <p:extLst>
      <p:ext uri="{BB962C8B-B14F-4D97-AF65-F5344CB8AC3E}">
        <p14:creationId xmlns:p14="http://schemas.microsoft.com/office/powerpoint/2010/main" val="9628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15316200" cy="6124754"/>
          </a:xfrm>
          <a:prstGeom prst="rect">
            <a:avLst/>
          </a:prstGeom>
          <a:noFill/>
        </p:spPr>
        <p:txBody>
          <a:bodyPr wrap="square" rtlCol="0">
            <a:spAutoFit/>
          </a:bodyPr>
          <a:lstStyle/>
          <a:p>
            <a:pPr fontAlgn="base"/>
            <a:r>
              <a:rPr lang="en-US" sz="2800">
                <a:latin typeface="Calibri" panose="020F0502020204030204" pitchFamily="34" charset="0"/>
              </a:rPr>
              <a:t>A modo de ejemplo, una vivienda valorada en 100.000 euros permitirá cobrar 10.000 euros al año durante 10 años. Ahora bien, en el caso de agotarse el dinero concedido en préstamo,  porque la persona mayor ha superado la esperanza de vida con la que trabajaba el banco, la mayoría de entidades financieras permiten contratar un seguro de rentas vitalicias diferido que garantizará que los mayores puedan seguir cobrando su renta mensual hasta su fallecimiento</a:t>
            </a:r>
            <a:r>
              <a:rPr lang="en-GB" sz="2800">
                <a:latin typeface="Calibri" panose="020F0502020204030204" pitchFamily="34" charset="0"/>
              </a:rPr>
              <a:t>.</a:t>
            </a:r>
          </a:p>
          <a:p>
            <a:pPr fontAlgn="base"/>
            <a:endParaRPr lang="en-GB" sz="2800">
              <a:latin typeface="Calibri" panose="020F0502020204030204" pitchFamily="34" charset="0"/>
            </a:endParaRPr>
          </a:p>
          <a:p>
            <a:pPr fontAlgn="base"/>
            <a:r>
              <a:rPr lang="en-US" sz="2800">
                <a:latin typeface="Calibri" panose="020F0502020204030204" pitchFamily="34" charset="0"/>
              </a:rPr>
              <a:t>La hipoteca inversa puede ser un complemento adicional a otros ingresos que el titular pueda estar recibiendo como, por ejemplo, la pensión u otros fondos y tiene ventajas fiscales. Además, como se trata de un préstamo, estos ingresos mensuales adicionales no están sujetos a tributación sobre la Renta de las Personas Físicas (IRPF</a:t>
            </a:r>
            <a:r>
              <a:rPr lang="en-GB" sz="2800">
                <a:latin typeface="Calibri" panose="020F0502020204030204" pitchFamily="34" charset="0"/>
              </a:rPr>
              <a:t>).</a:t>
            </a:r>
          </a:p>
          <a:p>
            <a:pPr fontAlgn="base"/>
            <a:endParaRPr lang="en-GB" sz="2800">
              <a:latin typeface="Calibri" panose="020F0502020204030204" pitchFamily="34" charset="0"/>
            </a:endParaRPr>
          </a:p>
          <a:p>
            <a:pPr fontAlgn="base"/>
            <a:r>
              <a:rPr lang="en-US" sz="2800">
                <a:latin typeface="Calibri" panose="020F0502020204030204" pitchFamily="34" charset="0"/>
              </a:rPr>
              <a:t>La cosa cambia cuando se recibe el dinero del seguro de rentas, si es el caso, ya que ese capital sí que paga impuestos. Aunque la cantidad a abonar será de un porcentaje pequeño de lo recibido, gracias a las ventajas fiscales con las que cuenta</a:t>
            </a:r>
            <a:r>
              <a:rPr lang="en-GB" sz="2800">
                <a:latin typeface="Calibri" panose="020F0502020204030204" pitchFamily="34" charset="0"/>
              </a:rPr>
              <a:t>.</a:t>
            </a:r>
          </a:p>
        </p:txBody>
      </p:sp>
      <p:sp>
        <p:nvSpPr>
          <p:cNvPr id="4" name="CuadroTexto 3">
            <a:extLst>
              <a:ext uri="{FF2B5EF4-FFF2-40B4-BE49-F238E27FC236}">
                <a16:creationId xmlns:a16="http://schemas.microsoft.com/office/drawing/2014/main" id="{02D48612-E6D6-2D64-9046-304F25698F26}"/>
              </a:ext>
            </a:extLst>
          </p:cNvPr>
          <p:cNvSpPr txBox="1"/>
          <p:nvPr/>
        </p:nvSpPr>
        <p:spPr>
          <a:xfrm>
            <a:off x="1447800" y="1573291"/>
            <a:ext cx="88392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1</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es una Hipoteca inversa?</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Tree>
    <p:extLst>
      <p:ext uri="{BB962C8B-B14F-4D97-AF65-F5344CB8AC3E}">
        <p14:creationId xmlns:p14="http://schemas.microsoft.com/office/powerpoint/2010/main" val="82662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8110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2</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Formas de devolución de la hipoteca inversa.</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524000" y="2776121"/>
            <a:ext cx="9067800" cy="5693866"/>
          </a:xfrm>
          <a:prstGeom prst="rect">
            <a:avLst/>
          </a:prstGeom>
          <a:noFill/>
        </p:spPr>
        <p:txBody>
          <a:bodyPr wrap="square" rtlCol="0">
            <a:spAutoFit/>
          </a:bodyPr>
          <a:lstStyle/>
          <a:p>
            <a:pPr fontAlgn="base"/>
            <a:r>
              <a:rPr lang="en-US" sz="2800">
                <a:latin typeface="Calibri" panose="020F0502020204030204" pitchFamily="34" charset="0"/>
                <a:ea typeface="Microsoft Sans Serif" panose="020B0604020202020204" pitchFamily="34" charset="0"/>
              </a:rPr>
              <a:t>Al contrario que en la hipoteca convencional, donde lo normal es que el deudor cumpla con su obligación de devolución del préstamo a plazos de forma periódica, la devolución del préstamo se producirá cuando éste fallezca</a:t>
            </a:r>
            <a:r>
              <a:rPr lang="en-GB" sz="2800">
                <a:latin typeface="Calibri" panose="020F0502020204030204" pitchFamily="34" charset="0"/>
                <a:ea typeface="Microsoft Sans Serif" panose="020B0604020202020204" pitchFamily="34" charset="0"/>
              </a:rPr>
              <a:t>.</a:t>
            </a:r>
          </a:p>
          <a:p>
            <a:pPr fontAlgn="base"/>
            <a:endParaRPr lang="en-GB" sz="2800">
              <a:latin typeface="Calibri" panose="020F0502020204030204" pitchFamily="34" charset="0"/>
              <a:ea typeface="Microsoft Sans Serif" panose="020B0604020202020204" pitchFamily="34" charset="0"/>
            </a:endParaRPr>
          </a:p>
          <a:p>
            <a:pPr fontAlgn="base"/>
            <a:r>
              <a:rPr lang="en-US" sz="2800">
                <a:latin typeface="Calibri" panose="020F0502020204030204" pitchFamily="34" charset="0"/>
                <a:ea typeface="Microsoft Sans Serif" panose="020B0604020202020204" pitchFamily="34" charset="0"/>
              </a:rPr>
              <a:t>Esto es, la entidad financiera no podrá exigir la devolución de la deuda acumulada mientras no fallezca su titular o el último de los beneficiarios de este préstamo, según se haya establecido en el contrato. Pero, si así lo desea, el préstamo puede cancelarse anticipadamente</a:t>
            </a:r>
            <a:r>
              <a:rPr lang="en-GB" sz="2800">
                <a:latin typeface="Calibri" panose="020F0502020204030204" pitchFamily="34" charset="0"/>
                <a:ea typeface="Microsoft Sans Serif" panose="020B0604020202020204" pitchFamily="34" charset="0"/>
              </a:rPr>
              <a:t>.</a:t>
            </a:r>
          </a:p>
          <a:p>
            <a:pPr fontAlgn="base"/>
            <a:endParaRPr lang="en-GB" sz="2800">
              <a:latin typeface="Calibri" panose="020F0502020204030204" pitchFamily="34" charset="0"/>
              <a:ea typeface="Microsoft Sans Serif" panose="020B0604020202020204" pitchFamily="34" charset="0"/>
            </a:endParaRPr>
          </a:p>
          <a:p>
            <a:pPr fontAlgn="base"/>
            <a:endParaRPr lang="en-GB" sz="2800">
              <a:latin typeface="Calibri" panose="020F0502020204030204" pitchFamily="34" charset="0"/>
              <a:ea typeface="Microsoft Sans Serif" panose="020B0604020202020204" pitchFamily="34" charset="0"/>
            </a:endParaRPr>
          </a:p>
          <a:p>
            <a:pPr algn="just" fontAlgn="base"/>
            <a:endParaRPr lang="en-GB" sz="2800">
              <a:ea typeface="Microsoft Sans Serif" panose="020B0604020202020204" pitchFamily="34" charset="0"/>
            </a:endParaRPr>
          </a:p>
        </p:txBody>
      </p:sp>
      <p:pic>
        <p:nvPicPr>
          <p:cNvPr id="7" name="Imagen 6" descr="Un dibujo de una persona&#10;&#10;Descripción generada automáticamente con confianza baja">
            <a:extLst>
              <a:ext uri="{FF2B5EF4-FFF2-40B4-BE49-F238E27FC236}">
                <a16:creationId xmlns:a16="http://schemas.microsoft.com/office/drawing/2014/main" id="{603290AA-FA87-1756-FF32-CC2AA7162E0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963400" y="2838450"/>
            <a:ext cx="4612503" cy="4610100"/>
          </a:xfrm>
          <a:prstGeom prst="rect">
            <a:avLst/>
          </a:prstGeom>
        </p:spPr>
      </p:pic>
    </p:spTree>
    <p:extLst>
      <p:ext uri="{BB962C8B-B14F-4D97-AF65-F5344CB8AC3E}">
        <p14:creationId xmlns:p14="http://schemas.microsoft.com/office/powerpoint/2010/main" val="3083426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Dibujo de una persona con una tabla de surf&#10;&#10;Descripción generada automáticamente con confianza media">
            <a:extLst>
              <a:ext uri="{FF2B5EF4-FFF2-40B4-BE49-F238E27FC236}">
                <a16:creationId xmlns:a16="http://schemas.microsoft.com/office/drawing/2014/main" id="{4031EEEB-986D-D234-B743-CE6EC16791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872211" y="3630691"/>
            <a:ext cx="6415789" cy="4586287"/>
          </a:xfrm>
          <a:prstGeom prst="rect">
            <a:avLst/>
          </a:prstGeom>
        </p:spPr>
      </p:pic>
      <p:sp>
        <p:nvSpPr>
          <p:cNvPr id="4" name="CuadroTexto 3">
            <a:extLst>
              <a:ext uri="{FF2B5EF4-FFF2-40B4-BE49-F238E27FC236}">
                <a16:creationId xmlns:a16="http://schemas.microsoft.com/office/drawing/2014/main" id="{CFD79179-D405-84B9-5EA5-2FE559D5BB6A}"/>
              </a:ext>
            </a:extLst>
          </p:cNvPr>
          <p:cNvSpPr txBox="1"/>
          <p:nvPr/>
        </p:nvSpPr>
        <p:spPr>
          <a:xfrm>
            <a:off x="1447800" y="3511808"/>
            <a:ext cx="10668000" cy="5262979"/>
          </a:xfrm>
          <a:prstGeom prst="rect">
            <a:avLst/>
          </a:prstGeom>
          <a:noFill/>
        </p:spPr>
        <p:txBody>
          <a:bodyPr wrap="square" rtlCol="0">
            <a:spAutoFit/>
          </a:bodyPr>
          <a:lstStyle/>
          <a:p>
            <a:pPr marL="457200" indent="-457200" fontAlgn="base">
              <a:buFont typeface="Arial" panose="020B0604020202020204" pitchFamily="34" charset="0"/>
              <a:buChar char="•"/>
            </a:pPr>
            <a:endParaRPr lang="en-GB" sz="2800" b="1">
              <a:effectLst/>
              <a:latin typeface="Calibri" panose="020F0502020204030204" pitchFamily="34" charset="0"/>
              <a:ea typeface="Microsoft Sans Serif" panose="020B0604020202020204" pitchFamily="34" charset="0"/>
            </a:endParaRPr>
          </a:p>
          <a:p>
            <a:pPr marL="457200" indent="-457200" fontAlgn="base">
              <a:buFont typeface="Arial" panose="020B0604020202020204" pitchFamily="34" charset="0"/>
              <a:buChar char="•"/>
            </a:pPr>
            <a:r>
              <a:rPr lang="en-GB" sz="2800" b="1">
                <a:effectLst/>
                <a:latin typeface="Calibri" panose="020F0502020204030204" pitchFamily="34" charset="0"/>
                <a:ea typeface="Microsoft Sans Serif" panose="020B0604020202020204" pitchFamily="34" charset="0"/>
              </a:rPr>
              <a:t>Quedarse con la vivienda</a:t>
            </a:r>
            <a:r>
              <a:rPr lang="en-GB" sz="2800">
                <a:effectLst/>
                <a:latin typeface="Calibri" panose="020F0502020204030204" pitchFamily="34" charset="0"/>
                <a:ea typeface="Microsoft Sans Serif" panose="020B0604020202020204" pitchFamily="34" charset="0"/>
              </a:rPr>
              <a:t>: </a:t>
            </a:r>
            <a:r>
              <a:rPr lang="en-US" sz="2800">
                <a:latin typeface="Calibri" panose="020F0502020204030204" pitchFamily="34" charset="0"/>
                <a:ea typeface="Microsoft Sans Serif" panose="020B0604020202020204" pitchFamily="34" charset="0"/>
              </a:rPr>
              <a:t>para ello deben liquidar la deuda con la entidad, devolviendo el dinero prestado. Si no disponen de patrimonio para hacerlo pueden financiarse mediante la constitución de una hipoteca normal sobre la vivienda, por el importe de la deuda</a:t>
            </a:r>
            <a:r>
              <a:rPr lang="en-GB" sz="2800">
                <a:latin typeface="Calibri" panose="020F0502020204030204" pitchFamily="34" charset="0"/>
                <a:ea typeface="Microsoft Sans Serif" panose="020B0604020202020204" pitchFamily="34" charset="0"/>
              </a:rPr>
              <a:t>.</a:t>
            </a:r>
          </a:p>
          <a:p>
            <a:pPr marL="457200" indent="-457200" fontAlgn="base">
              <a:buFont typeface="Arial" panose="020B0604020202020204" pitchFamily="34" charset="0"/>
              <a:buChar char="•"/>
            </a:pPr>
            <a:endParaRPr lang="en-GB" sz="2800">
              <a:ea typeface="Microsoft Sans Serif" panose="020B0604020202020204" pitchFamily="34" charset="0"/>
            </a:endParaRPr>
          </a:p>
          <a:p>
            <a:pPr marL="457200" indent="-457200" fontAlgn="base">
              <a:buFont typeface="Arial" panose="020B0604020202020204" pitchFamily="34" charset="0"/>
              <a:buChar char="•"/>
            </a:pPr>
            <a:r>
              <a:rPr lang="en-GB" sz="2800" b="1">
                <a:effectLst/>
                <a:latin typeface="Calibri" panose="020F0502020204030204" pitchFamily="34" charset="0"/>
                <a:ea typeface="Microsoft Sans Serif" panose="020B0604020202020204" pitchFamily="34" charset="0"/>
              </a:rPr>
              <a:t>Vender la vivienda:</a:t>
            </a:r>
            <a:r>
              <a:rPr lang="en-GB" sz="2800">
                <a:effectLst/>
                <a:latin typeface="Calibri" panose="020F0502020204030204" pitchFamily="34" charset="0"/>
                <a:ea typeface="Microsoft Sans Serif" panose="020B0604020202020204" pitchFamily="34" charset="0"/>
              </a:rPr>
              <a:t> </a:t>
            </a:r>
            <a:r>
              <a:rPr lang="en-US" sz="2800">
                <a:latin typeface="Calibri" panose="020F0502020204030204" pitchFamily="34" charset="0"/>
                <a:ea typeface="Microsoft Sans Serif" panose="020B0604020202020204" pitchFamily="34" charset="0"/>
              </a:rPr>
              <a:t>en este caso el importe de la venta se utiliza para saldar la deuda contraída por los titulares de la hipoteca inversa. Si la cantidad no es suficiente para satisfacer la deuda acumulada, la entidad puede instar la venta de otros bienes de la herencia</a:t>
            </a:r>
            <a:r>
              <a:rPr lang="en-GB" sz="2800">
                <a:latin typeface="Calibri" panose="020F0502020204030204" pitchFamily="34" charset="0"/>
                <a:ea typeface="Microsoft Sans Serif" panose="020B0604020202020204" pitchFamily="34" charset="0"/>
              </a:rPr>
              <a:t>.</a:t>
            </a:r>
          </a:p>
          <a:p>
            <a:pPr algn="just" fontAlgn="base"/>
            <a:endParaRPr lang="en-GB" sz="2800">
              <a:ea typeface="Microsoft Sans Serif" panose="020B0604020202020204" pitchFamily="34" charset="0"/>
            </a:endParaRPr>
          </a:p>
        </p:txBody>
      </p:sp>
      <p:sp>
        <p:nvSpPr>
          <p:cNvPr id="7" name="CuadroTexto 6">
            <a:extLst>
              <a:ext uri="{FF2B5EF4-FFF2-40B4-BE49-F238E27FC236}">
                <a16:creationId xmlns:a16="http://schemas.microsoft.com/office/drawing/2014/main" id="{0C8050C7-D109-3D43-A8E6-4DCE592BE8DE}"/>
              </a:ext>
            </a:extLst>
          </p:cNvPr>
          <p:cNvSpPr txBox="1"/>
          <p:nvPr/>
        </p:nvSpPr>
        <p:spPr>
          <a:xfrm>
            <a:off x="1447800" y="2676584"/>
            <a:ext cx="15505043" cy="954107"/>
          </a:xfrm>
          <a:prstGeom prst="rect">
            <a:avLst/>
          </a:prstGeom>
          <a:noFill/>
        </p:spPr>
        <p:txBody>
          <a:bodyPr wrap="square">
            <a:spAutoFit/>
          </a:bodyPr>
          <a:lstStyle/>
          <a:p>
            <a:pPr fontAlgn="base"/>
            <a:r>
              <a:rPr lang="en-US" sz="2800">
                <a:latin typeface="Calibri" panose="020F0502020204030204" pitchFamily="34" charset="0"/>
                <a:ea typeface="Microsoft Sans Serif" panose="020B0604020202020204" pitchFamily="34" charset="0"/>
              </a:rPr>
              <a:t>Al fallecimiento del titular, a los herederos les corresponde tanto la propiedad de la vivienda como la deuda acumulada con la entidad financiera, teniendo dos opciones</a:t>
            </a:r>
            <a:r>
              <a:rPr lang="en-GB" sz="2800">
                <a:latin typeface="Calibri" panose="020F0502020204030204" pitchFamily="34" charset="0"/>
                <a:ea typeface="Microsoft Sans Serif" panose="020B0604020202020204" pitchFamily="34" charset="0"/>
              </a:rPr>
              <a:t>:</a:t>
            </a:r>
          </a:p>
        </p:txBody>
      </p:sp>
      <p:sp>
        <p:nvSpPr>
          <p:cNvPr id="3" name="CuadroTexto 2">
            <a:extLst>
              <a:ext uri="{FF2B5EF4-FFF2-40B4-BE49-F238E27FC236}">
                <a16:creationId xmlns:a16="http://schemas.microsoft.com/office/drawing/2014/main" id="{A64A47AA-D632-965C-8DB4-005156CE2A31}"/>
              </a:ext>
            </a:extLst>
          </p:cNvPr>
          <p:cNvSpPr txBox="1"/>
          <p:nvPr/>
        </p:nvSpPr>
        <p:spPr>
          <a:xfrm>
            <a:off x="1447800" y="1573291"/>
            <a:ext cx="118110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2</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Formas de devolución de la hipoteca inversa.</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Tree>
    <p:extLst>
      <p:ext uri="{BB962C8B-B14F-4D97-AF65-F5344CB8AC3E}">
        <p14:creationId xmlns:p14="http://schemas.microsoft.com/office/powerpoint/2010/main" val="75176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18110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3</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son las cuentas bancarias en divisas?</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FD79179-D405-84B9-5EA5-2FE559D5BB6A}"/>
              </a:ext>
            </a:extLst>
          </p:cNvPr>
          <p:cNvSpPr txBox="1"/>
          <p:nvPr/>
        </p:nvSpPr>
        <p:spPr>
          <a:xfrm>
            <a:off x="1444487" y="4497367"/>
            <a:ext cx="8839200" cy="3970318"/>
          </a:xfrm>
          <a:prstGeom prst="rect">
            <a:avLst/>
          </a:prstGeom>
          <a:noFill/>
        </p:spPr>
        <p:txBody>
          <a:bodyPr wrap="square" rtlCol="0">
            <a:spAutoFit/>
          </a:bodyPr>
          <a:lstStyle/>
          <a:p>
            <a:pPr fontAlgn="base"/>
            <a:r>
              <a:rPr lang="es-ES" sz="2800">
                <a:latin typeface="Calibri" panose="020F0502020204030204" pitchFamily="34" charset="0"/>
              </a:rPr>
              <a:t>Y, ¿cómo podemos ingresar dólares si tenemos euros? En el banco nos harán el cambio al tipo de cambio que haya en ese momento en el mercado, aunque normalmente nos aplicarán una comisión.</a:t>
            </a:r>
            <a:endParaRPr lang="en-GB" sz="2800">
              <a:latin typeface="Calibri" panose="020F0502020204030204" pitchFamily="34" charset="0"/>
            </a:endParaRPr>
          </a:p>
          <a:p>
            <a:pPr algn="just" fontAlgn="base"/>
            <a:endParaRPr lang="en-GB" sz="2800">
              <a:latin typeface="Calibri" panose="020F0502020204030204" pitchFamily="34" charset="0"/>
            </a:endParaRPr>
          </a:p>
          <a:p>
            <a:pPr algn="just" fontAlgn="base"/>
            <a:r>
              <a:rPr lang="es-ES" sz="2800">
                <a:latin typeface="Calibri" panose="020F0502020204030204" pitchFamily="34" charset="0"/>
              </a:rPr>
              <a:t>Las comisiones suelen ser más elevadas que las de una cuenta en euros, pero todo dependerá de la vinculación que tengamos con el banco.</a:t>
            </a:r>
          </a:p>
          <a:p>
            <a:pPr algn="just" fontAlgn="base"/>
            <a:endParaRPr lang="en-GB" sz="2800">
              <a:ea typeface="Microsoft Sans Serif" panose="020B0604020202020204" pitchFamily="34" charset="0"/>
            </a:endParaRPr>
          </a:p>
        </p:txBody>
      </p:sp>
      <p:pic>
        <p:nvPicPr>
          <p:cNvPr id="6" name="Imagen 5" descr="Icono&#10;&#10;Descripción generada automáticamente">
            <a:extLst>
              <a:ext uri="{FF2B5EF4-FFF2-40B4-BE49-F238E27FC236}">
                <a16:creationId xmlns:a16="http://schemas.microsoft.com/office/drawing/2014/main" id="{C68075FB-38FC-C87D-3BFC-4C7DA63EC88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49000" y="4743082"/>
            <a:ext cx="6096000" cy="3048000"/>
          </a:xfrm>
          <a:prstGeom prst="rect">
            <a:avLst/>
          </a:prstGeom>
        </p:spPr>
      </p:pic>
      <p:sp>
        <p:nvSpPr>
          <p:cNvPr id="8" name="CuadroTexto 7">
            <a:extLst>
              <a:ext uri="{FF2B5EF4-FFF2-40B4-BE49-F238E27FC236}">
                <a16:creationId xmlns:a16="http://schemas.microsoft.com/office/drawing/2014/main" id="{A8EE982E-AC76-3004-EAEE-A8543778CA0D}"/>
              </a:ext>
            </a:extLst>
          </p:cNvPr>
          <p:cNvSpPr txBox="1"/>
          <p:nvPr/>
        </p:nvSpPr>
        <p:spPr>
          <a:xfrm>
            <a:off x="1447800" y="2806824"/>
            <a:ext cx="15697200" cy="1384995"/>
          </a:xfrm>
          <a:prstGeom prst="rect">
            <a:avLst/>
          </a:prstGeom>
          <a:noFill/>
        </p:spPr>
        <p:txBody>
          <a:bodyPr wrap="square">
            <a:spAutoFit/>
          </a:bodyPr>
          <a:lstStyle/>
          <a:p>
            <a:pPr fontAlgn="base"/>
            <a:r>
              <a:rPr lang="es-ES" sz="2800">
                <a:latin typeface="Calibri" panose="020F0502020204030204" pitchFamily="34" charset="0"/>
              </a:rPr>
              <a:t>Una cuenta bancaria en divisas es una cuenta que opera con una moneda diferente al euro. Esto es, si tenemos una cuenta en dólares, podremos tener dólares, de la misma forma que tenemos euros en una cuenta normal. Es importante aclarar que para ingresar o traspasar lo tendremos que hacer en dólares</a:t>
            </a:r>
            <a:r>
              <a:rPr lang="en-GB" sz="2800">
                <a:latin typeface="Calibri" panose="020F0502020204030204" pitchFamily="34" charset="0"/>
              </a:rPr>
              <a:t>.</a:t>
            </a:r>
          </a:p>
        </p:txBody>
      </p:sp>
    </p:spTree>
    <p:extLst>
      <p:ext uri="{BB962C8B-B14F-4D97-AF65-F5344CB8AC3E}">
        <p14:creationId xmlns:p14="http://schemas.microsoft.com/office/powerpoint/2010/main" val="1932741225"/>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2100</Words>
  <Application>Microsoft Office PowerPoint</Application>
  <PresentationFormat>Personalizado</PresentationFormat>
  <Paragraphs>93</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19</vt:i4>
      </vt:variant>
    </vt:vector>
  </HeadingPairs>
  <TitlesOfParts>
    <vt:vector size="25" baseType="lpstr">
      <vt:lpstr>Arial</vt:lpstr>
      <vt:lpstr>Calibri</vt:lpstr>
      <vt:lpstr>Calibri Light</vt:lpstr>
      <vt:lpstr>Microsoft Sans Serif</vt:lpstr>
      <vt:lpstr>Diseño personalizado</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 - PPT TEMPLATE</dc:title>
  <dc:creator>Monia Coppola</dc:creator>
  <cp:keywords>DAE4gifLBQE,BAEXurJiHZU</cp:keywords>
  <cp:lastModifiedBy>Miriam Internet Web Solutions</cp:lastModifiedBy>
  <cp:revision>100</cp:revision>
  <dcterms:created xsi:type="dcterms:W3CDTF">2022-02-16T10:54:20Z</dcterms:created>
  <dcterms:modified xsi:type="dcterms:W3CDTF">2023-01-10T15:08:41Z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2022-02-16T00:00:00Z</vt:filetime>
  </property>
  <property fmtid="{D5CDD505-2E9C-101B-9397-08002B2CF9AE}" pid="3" name="Creator">
    <vt:lpwstr>Canva</vt:lpwstr>
  </property>
  <property fmtid="{D5CDD505-2E9C-101B-9397-08002B2CF9AE}" pid="4" name="LastSaved">
    <vt:filetime>2022-02-16T00:00:00Z</vt:filetime>
  </property>
</Properties>
</file>