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 id="2147483648" r:id="rId2"/>
  </p:sldMasterIdLst>
  <p:sldIdLst>
    <p:sldId id="258" r:id="rId3"/>
    <p:sldId id="264" r:id="rId4"/>
    <p:sldId id="257" r:id="rId5"/>
    <p:sldId id="259" r:id="rId6"/>
    <p:sldId id="265" r:id="rId7"/>
    <p:sldId id="273" r:id="rId8"/>
    <p:sldId id="274" r:id="rId9"/>
    <p:sldId id="275" r:id="rId10"/>
    <p:sldId id="267" r:id="rId11"/>
    <p:sldId id="282" r:id="rId12"/>
    <p:sldId id="276" r:id="rId13"/>
    <p:sldId id="277" r:id="rId14"/>
    <p:sldId id="269" r:id="rId15"/>
    <p:sldId id="279" r:id="rId16"/>
    <p:sldId id="278" r:id="rId17"/>
    <p:sldId id="272" r:id="rId18"/>
    <p:sldId id="281" r:id="rId19"/>
    <p:sldId id="283" r:id="rId20"/>
    <p:sldId id="280" r:id="rId21"/>
    <p:sldId id="262" r:id="rId22"/>
    <p:sldId id="260" r:id="rId23"/>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70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514"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123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bg object 16">
            <a:extLst>
              <a:ext uri="{FF2B5EF4-FFF2-40B4-BE49-F238E27FC236}">
                <a16:creationId xmlns:a16="http://schemas.microsoft.com/office/drawing/2014/main" id="{9C931315-6F3A-4555-8DA9-1CD6886E1D7B}"/>
              </a:ext>
            </a:extLst>
          </p:cNvPr>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AC709"/>
          </a:solidFill>
        </p:spPr>
        <p:txBody>
          <a:bodyPr wrap="square" lIns="0" tIns="0" rIns="0" bIns="0" rtlCol="0"/>
          <a:lstStyle/>
          <a:p>
            <a:endParaRPr/>
          </a:p>
        </p:txBody>
      </p:sp>
      <p:pic>
        <p:nvPicPr>
          <p:cNvPr id="16" name="object 2">
            <a:extLst>
              <a:ext uri="{FF2B5EF4-FFF2-40B4-BE49-F238E27FC236}">
                <a16:creationId xmlns:a16="http://schemas.microsoft.com/office/drawing/2014/main" id="{A2C18ABD-2E09-4D12-B8DC-A4F3284BFFB0}"/>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394932" y="6698528"/>
            <a:ext cx="666749" cy="1781174"/>
          </a:xfrm>
          <a:prstGeom prst="rect">
            <a:avLst/>
          </a:prstGeom>
        </p:spPr>
      </p:pic>
      <p:sp>
        <p:nvSpPr>
          <p:cNvPr id="17" name="object 4">
            <a:extLst>
              <a:ext uri="{FF2B5EF4-FFF2-40B4-BE49-F238E27FC236}">
                <a16:creationId xmlns:a16="http://schemas.microsoft.com/office/drawing/2014/main" id="{4C920FE4-3EED-4939-B5CD-5FA8B1ACC3AD}"/>
              </a:ext>
            </a:extLst>
          </p:cNvPr>
          <p:cNvSpPr/>
          <p:nvPr userDrawn="1"/>
        </p:nvSpPr>
        <p:spPr>
          <a:xfrm>
            <a:off x="0" y="8907781"/>
            <a:ext cx="18287744" cy="45719"/>
          </a:xfrm>
          <a:custGeom>
            <a:avLst/>
            <a:gdLst/>
            <a:ahLst/>
            <a:cxnLst/>
            <a:rect l="l" t="t" r="r" b="b"/>
            <a:pathLst>
              <a:path w="18202275">
                <a:moveTo>
                  <a:pt x="0" y="0"/>
                </a:moveTo>
                <a:lnTo>
                  <a:pt x="18202273" y="0"/>
                </a:lnTo>
              </a:path>
            </a:pathLst>
          </a:custGeom>
          <a:ln w="85724">
            <a:solidFill>
              <a:srgbClr val="000000"/>
            </a:solidFill>
          </a:ln>
        </p:spPr>
        <p:txBody>
          <a:bodyPr wrap="square" lIns="0" tIns="0" rIns="0" bIns="0" rtlCol="0"/>
          <a:lstStyle/>
          <a:p>
            <a:endParaRPr/>
          </a:p>
        </p:txBody>
      </p:sp>
      <p:pic>
        <p:nvPicPr>
          <p:cNvPr id="19" name="object 3">
            <a:extLst>
              <a:ext uri="{FF2B5EF4-FFF2-40B4-BE49-F238E27FC236}">
                <a16:creationId xmlns:a16="http://schemas.microsoft.com/office/drawing/2014/main" id="{7C016A53-3E7D-4C94-AB33-53AD819974AD}"/>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1057881" y="9265523"/>
            <a:ext cx="3152774" cy="666749"/>
          </a:xfrm>
          <a:prstGeom prst="rect">
            <a:avLst/>
          </a:prstGeom>
        </p:spPr>
      </p:pic>
      <p:pic>
        <p:nvPicPr>
          <p:cNvPr id="21" name="object 5">
            <a:extLst>
              <a:ext uri="{FF2B5EF4-FFF2-40B4-BE49-F238E27FC236}">
                <a16:creationId xmlns:a16="http://schemas.microsoft.com/office/drawing/2014/main" id="{2B99F3D4-91AE-4145-9CE9-E7FC00CE701F}"/>
              </a:ext>
            </a:extLst>
          </p:cNvPr>
          <p:cNvPicPr/>
          <p:nvPr userDrawn="1"/>
        </p:nvPicPr>
        <p:blipFill>
          <a:blip r:embed="rId5" cstate="email">
            <a:extLst>
              <a:ext uri="{28A0092B-C50C-407E-A947-70E740481C1C}">
                <a14:useLocalDpi xmlns:a14="http://schemas.microsoft.com/office/drawing/2010/main"/>
              </a:ext>
            </a:extLst>
          </a:blip>
          <a:stretch>
            <a:fillRect/>
          </a:stretch>
        </p:blipFill>
        <p:spPr>
          <a:xfrm>
            <a:off x="5568773" y="1660699"/>
            <a:ext cx="7150197" cy="2095499"/>
          </a:xfrm>
          <a:prstGeom prst="rect">
            <a:avLst/>
          </a:prstGeom>
        </p:spPr>
      </p:pic>
      <p:sp>
        <p:nvSpPr>
          <p:cNvPr id="27" name="CuadroTexto 26">
            <a:extLst>
              <a:ext uri="{FF2B5EF4-FFF2-40B4-BE49-F238E27FC236}">
                <a16:creationId xmlns:a16="http://schemas.microsoft.com/office/drawing/2014/main" id="{BF551322-F550-4579-A7FC-CD3FF2A964D1}"/>
              </a:ext>
            </a:extLst>
          </p:cNvPr>
          <p:cNvSpPr txBox="1"/>
          <p:nvPr userDrawn="1"/>
        </p:nvSpPr>
        <p:spPr>
          <a:xfrm>
            <a:off x="4450459" y="9179041"/>
            <a:ext cx="11475341" cy="804772"/>
          </a:xfrm>
          <a:prstGeom prst="rect">
            <a:avLst/>
          </a:prstGeom>
          <a:noFill/>
        </p:spPr>
        <p:txBody>
          <a:bodyPr wrap="square">
            <a:spAutoFit/>
          </a:bodyPr>
          <a:lstStyle/>
          <a:p>
            <a:pPr marL="12700" algn="just">
              <a:lnSpc>
                <a:spcPts val="1614"/>
              </a:lnSpc>
            </a:pPr>
            <a:r>
              <a:rPr lang="en-US" sz="1500" spc="10" dirty="0">
                <a:latin typeface="+mj-lt"/>
              </a:rPr>
              <a:t>"The</a:t>
            </a:r>
            <a:r>
              <a:rPr lang="en-US" sz="1500" spc="105" dirty="0">
                <a:latin typeface="+mj-lt"/>
              </a:rPr>
              <a:t> </a:t>
            </a:r>
            <a:r>
              <a:rPr lang="en-US" sz="1500" spc="10" dirty="0">
                <a:latin typeface="+mj-lt"/>
              </a:rPr>
              <a:t>European</a:t>
            </a:r>
            <a:r>
              <a:rPr lang="en-US" sz="1500" spc="110" dirty="0">
                <a:latin typeface="+mj-lt"/>
              </a:rPr>
              <a:t> </a:t>
            </a:r>
            <a:r>
              <a:rPr lang="en-US" sz="1500" spc="10" dirty="0">
                <a:latin typeface="+mj-lt"/>
              </a:rPr>
              <a:t>Commission</a:t>
            </a:r>
            <a:r>
              <a:rPr lang="en-US" sz="1500" spc="105" dirty="0">
                <a:latin typeface="+mj-lt"/>
              </a:rPr>
              <a:t> </a:t>
            </a:r>
            <a:r>
              <a:rPr lang="en-US" sz="1500" spc="10" dirty="0">
                <a:latin typeface="+mj-lt"/>
              </a:rPr>
              <a:t>support</a:t>
            </a:r>
            <a:r>
              <a:rPr lang="en-US" sz="1500" spc="110" dirty="0">
                <a:latin typeface="+mj-lt"/>
              </a:rPr>
              <a:t> </a:t>
            </a:r>
            <a:r>
              <a:rPr lang="en-US" sz="1500" spc="5" dirty="0">
                <a:latin typeface="+mj-lt"/>
              </a:rPr>
              <a:t>for</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production</a:t>
            </a:r>
            <a:r>
              <a:rPr lang="en-US" sz="1500" spc="105" dirty="0">
                <a:latin typeface="+mj-lt"/>
              </a:rPr>
              <a:t> </a:t>
            </a:r>
            <a:r>
              <a:rPr lang="en-US" sz="1500" spc="5" dirty="0">
                <a:latin typeface="+mj-lt"/>
              </a:rPr>
              <a:t>of</a:t>
            </a:r>
            <a:r>
              <a:rPr lang="en-US" sz="1500" spc="110" dirty="0">
                <a:latin typeface="+mj-lt"/>
              </a:rPr>
              <a:t> </a:t>
            </a:r>
            <a:r>
              <a:rPr lang="en-US" sz="1500" spc="5" dirty="0">
                <a:latin typeface="+mj-lt"/>
              </a:rPr>
              <a:t>this</a:t>
            </a:r>
            <a:r>
              <a:rPr lang="en-US" sz="1500" spc="105" dirty="0">
                <a:latin typeface="+mj-lt"/>
              </a:rPr>
              <a:t> </a:t>
            </a:r>
            <a:r>
              <a:rPr lang="en-US" sz="1500" spc="10" dirty="0">
                <a:latin typeface="+mj-lt"/>
              </a:rPr>
              <a:t>publication</a:t>
            </a:r>
            <a:r>
              <a:rPr lang="en-US" sz="1500" spc="110" dirty="0">
                <a:latin typeface="+mj-lt"/>
              </a:rPr>
              <a:t> </a:t>
            </a:r>
            <a:r>
              <a:rPr lang="en-US" sz="1500" spc="10" dirty="0">
                <a:latin typeface="+mj-lt"/>
              </a:rPr>
              <a:t>does</a:t>
            </a:r>
            <a:r>
              <a:rPr lang="en-US" sz="1500" spc="105" dirty="0">
                <a:latin typeface="+mj-lt"/>
              </a:rPr>
              <a:t> </a:t>
            </a:r>
            <a:r>
              <a:rPr lang="en-US" sz="1500" spc="10" dirty="0">
                <a:latin typeface="+mj-lt"/>
              </a:rPr>
              <a:t>not</a:t>
            </a:r>
            <a:r>
              <a:rPr lang="en-US" sz="1500" spc="110" dirty="0">
                <a:latin typeface="+mj-lt"/>
              </a:rPr>
              <a:t> </a:t>
            </a:r>
            <a:r>
              <a:rPr lang="en-US" sz="1500" spc="10" dirty="0">
                <a:latin typeface="+mj-lt"/>
              </a:rPr>
              <a:t>constitute</a:t>
            </a:r>
            <a:r>
              <a:rPr lang="en-US" sz="1500" spc="105" dirty="0">
                <a:latin typeface="+mj-lt"/>
              </a:rPr>
              <a:t> </a:t>
            </a:r>
            <a:r>
              <a:rPr lang="en-US" sz="1500" spc="10" dirty="0">
                <a:latin typeface="+mj-lt"/>
              </a:rPr>
              <a:t>endorsement</a:t>
            </a:r>
            <a:r>
              <a:rPr lang="en-US" sz="1500" spc="110" dirty="0">
                <a:latin typeface="+mj-lt"/>
              </a:rPr>
              <a:t> </a:t>
            </a:r>
            <a:r>
              <a:rPr lang="en-US" sz="1500" spc="5" dirty="0">
                <a:latin typeface="+mj-lt"/>
              </a:rPr>
              <a:t>of</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contents</a:t>
            </a:r>
            <a:r>
              <a:rPr lang="en-US" sz="1500" spc="105" dirty="0">
                <a:latin typeface="+mj-lt"/>
              </a:rPr>
              <a:t> </a:t>
            </a:r>
            <a:r>
              <a:rPr lang="en-US" sz="1500" spc="10" dirty="0">
                <a:latin typeface="+mj-lt"/>
              </a:rPr>
              <a:t>which</a:t>
            </a:r>
            <a:r>
              <a:rPr lang="en-US" sz="1500" spc="110" dirty="0">
                <a:latin typeface="+mj-lt"/>
              </a:rPr>
              <a:t> </a:t>
            </a:r>
            <a:r>
              <a:rPr lang="en-US" sz="1500" spc="5" dirty="0">
                <a:latin typeface="+mj-lt"/>
              </a:rPr>
              <a:t>reflects</a:t>
            </a:r>
            <a:r>
              <a:rPr lang="en-US" sz="1500" spc="105" dirty="0">
                <a:latin typeface="+mj-lt"/>
              </a:rPr>
              <a:t> </a:t>
            </a:r>
            <a:r>
              <a:rPr lang="en-US" sz="1500" spc="10" dirty="0">
                <a:latin typeface="+mj-lt"/>
              </a:rPr>
              <a:t>the</a:t>
            </a:r>
          </a:p>
          <a:p>
            <a:pPr marL="12700" marR="8890" algn="just">
              <a:lnSpc>
                <a:spcPct val="113100"/>
              </a:lnSpc>
            </a:pPr>
            <a:r>
              <a:rPr lang="en-US" sz="1500" spc="10" dirty="0">
                <a:latin typeface="+mj-lt"/>
              </a:rPr>
              <a:t>views</a:t>
            </a:r>
            <a:r>
              <a:rPr lang="en-US" sz="1500" spc="204" dirty="0">
                <a:latin typeface="+mj-lt"/>
              </a:rPr>
              <a:t> </a:t>
            </a:r>
            <a:r>
              <a:rPr lang="en-US" sz="1500" spc="10" dirty="0">
                <a:latin typeface="+mj-lt"/>
              </a:rPr>
              <a:t>only</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authors,</a:t>
            </a:r>
            <a:r>
              <a:rPr lang="en-US" sz="1500" spc="204" dirty="0">
                <a:latin typeface="+mj-lt"/>
              </a:rPr>
              <a:t> </a:t>
            </a:r>
            <a:r>
              <a:rPr lang="en-US" sz="1500" spc="10" dirty="0">
                <a:latin typeface="+mj-lt"/>
              </a:rPr>
              <a:t>and</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Commission</a:t>
            </a:r>
            <a:r>
              <a:rPr lang="en-US" sz="1500" spc="204" dirty="0">
                <a:latin typeface="+mj-lt"/>
              </a:rPr>
              <a:t> </a:t>
            </a:r>
            <a:r>
              <a:rPr lang="en-US" sz="1500" spc="10" dirty="0">
                <a:latin typeface="+mj-lt"/>
              </a:rPr>
              <a:t>cannot</a:t>
            </a:r>
            <a:r>
              <a:rPr lang="en-US" sz="1500" spc="210" dirty="0">
                <a:latin typeface="+mj-lt"/>
              </a:rPr>
              <a:t> </a:t>
            </a:r>
            <a:r>
              <a:rPr lang="en-US" sz="1500" spc="10" dirty="0">
                <a:latin typeface="+mj-lt"/>
              </a:rPr>
              <a:t>be</a:t>
            </a:r>
            <a:r>
              <a:rPr lang="en-US" sz="1500" spc="204" dirty="0">
                <a:latin typeface="+mj-lt"/>
              </a:rPr>
              <a:t> </a:t>
            </a:r>
            <a:r>
              <a:rPr lang="en-US" sz="1500" spc="10" dirty="0">
                <a:latin typeface="+mj-lt"/>
              </a:rPr>
              <a:t>held</a:t>
            </a:r>
            <a:r>
              <a:rPr lang="en-US" sz="1500" spc="204" dirty="0">
                <a:latin typeface="+mj-lt"/>
              </a:rPr>
              <a:t> </a:t>
            </a:r>
            <a:r>
              <a:rPr lang="en-US" sz="1500" spc="10" dirty="0">
                <a:latin typeface="+mj-lt"/>
              </a:rPr>
              <a:t>responsible</a:t>
            </a:r>
            <a:r>
              <a:rPr lang="en-US" sz="1500" spc="204" dirty="0">
                <a:latin typeface="+mj-lt"/>
              </a:rPr>
              <a:t> </a:t>
            </a:r>
            <a:r>
              <a:rPr lang="en-US" sz="1500" spc="5" dirty="0">
                <a:latin typeface="+mj-lt"/>
              </a:rPr>
              <a:t>for</a:t>
            </a:r>
            <a:r>
              <a:rPr lang="en-US" sz="1500" spc="204" dirty="0">
                <a:latin typeface="+mj-lt"/>
              </a:rPr>
              <a:t> </a:t>
            </a:r>
            <a:r>
              <a:rPr lang="en-US" sz="1500" spc="10" dirty="0">
                <a:latin typeface="+mj-lt"/>
              </a:rPr>
              <a:t>any</a:t>
            </a:r>
            <a:r>
              <a:rPr lang="en-US" sz="1500" spc="204" dirty="0">
                <a:latin typeface="+mj-lt"/>
              </a:rPr>
              <a:t> </a:t>
            </a:r>
            <a:r>
              <a:rPr lang="en-US" sz="1500" spc="10" dirty="0">
                <a:latin typeface="+mj-lt"/>
              </a:rPr>
              <a:t>use</a:t>
            </a:r>
            <a:r>
              <a:rPr lang="en-US" sz="1500" spc="204" dirty="0">
                <a:latin typeface="+mj-lt"/>
              </a:rPr>
              <a:t> </a:t>
            </a:r>
            <a:r>
              <a:rPr lang="en-US" sz="1500" spc="10" dirty="0">
                <a:latin typeface="+mj-lt"/>
              </a:rPr>
              <a:t>which</a:t>
            </a:r>
            <a:r>
              <a:rPr lang="en-US" sz="1500" spc="204" dirty="0">
                <a:latin typeface="+mj-lt"/>
              </a:rPr>
              <a:t> </a:t>
            </a:r>
            <a:r>
              <a:rPr lang="en-US" sz="1500" spc="10" dirty="0">
                <a:latin typeface="+mj-lt"/>
              </a:rPr>
              <a:t>may</a:t>
            </a:r>
            <a:r>
              <a:rPr lang="en-US" sz="1500" spc="204" dirty="0">
                <a:latin typeface="+mj-lt"/>
              </a:rPr>
              <a:t> </a:t>
            </a:r>
            <a:r>
              <a:rPr lang="en-US" sz="1500" spc="10" dirty="0">
                <a:latin typeface="+mj-lt"/>
              </a:rPr>
              <a:t>be</a:t>
            </a:r>
            <a:r>
              <a:rPr lang="en-US" sz="1500" spc="210" dirty="0">
                <a:latin typeface="+mj-lt"/>
              </a:rPr>
              <a:t> </a:t>
            </a:r>
            <a:r>
              <a:rPr lang="en-US" sz="1500" spc="10" dirty="0">
                <a:latin typeface="+mj-lt"/>
              </a:rPr>
              <a:t>made</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information</a:t>
            </a:r>
            <a:r>
              <a:rPr lang="en-US" sz="1500" spc="204" dirty="0">
                <a:latin typeface="+mj-lt"/>
              </a:rPr>
              <a:t> </a:t>
            </a:r>
            <a:r>
              <a:rPr lang="en-US" sz="1500" spc="10" dirty="0">
                <a:latin typeface="+mj-lt"/>
              </a:rPr>
              <a:t>contained </a:t>
            </a:r>
            <a:r>
              <a:rPr lang="en-US" sz="1500" spc="-360" dirty="0">
                <a:latin typeface="+mj-lt"/>
              </a:rPr>
              <a:t> </a:t>
            </a:r>
            <a:r>
              <a:rPr lang="en-US" sz="1500" spc="5" dirty="0">
                <a:latin typeface="+mj-lt"/>
              </a:rPr>
              <a:t>therein."</a:t>
            </a:r>
          </a:p>
        </p:txBody>
      </p:sp>
      <p:sp>
        <p:nvSpPr>
          <p:cNvPr id="11" name="CuadroTexto 10">
            <a:extLst>
              <a:ext uri="{FF2B5EF4-FFF2-40B4-BE49-F238E27FC236}">
                <a16:creationId xmlns:a16="http://schemas.microsoft.com/office/drawing/2014/main" id="{74A6F032-0665-4332-8C25-0049F35350AB}"/>
              </a:ext>
            </a:extLst>
          </p:cNvPr>
          <p:cNvSpPr txBox="1"/>
          <p:nvPr userDrawn="1"/>
        </p:nvSpPr>
        <p:spPr>
          <a:xfrm>
            <a:off x="4572000" y="4023405"/>
            <a:ext cx="7762164" cy="400110"/>
          </a:xfrm>
          <a:prstGeom prst="rect">
            <a:avLst/>
          </a:prstGeom>
          <a:noFill/>
        </p:spPr>
        <p:txBody>
          <a:bodyPr wrap="square">
            <a:spAutoFit/>
          </a:bodyPr>
          <a:lstStyle/>
          <a:p>
            <a:pPr marL="3273425" marR="2317750" algn="ctr">
              <a:spcBef>
                <a:spcPts val="335"/>
              </a:spcBef>
              <a:spcAft>
                <a:spcPts val="0"/>
              </a:spcAft>
            </a:pPr>
            <a:r>
              <a:rPr lang="en-US" sz="2000" b="1" dirty="0">
                <a:effectLst/>
                <a:latin typeface="Microsoft Sans Serif" panose="020B0604020202020204" pitchFamily="34" charset="0"/>
                <a:ea typeface="Microsoft Sans Serif" panose="020B0604020202020204" pitchFamily="34" charset="0"/>
              </a:rPr>
              <a:t>fly-project.eu</a:t>
            </a:r>
            <a:endParaRPr lang="es-ES" sz="2000" b="1" dirty="0">
              <a:effectLst/>
              <a:latin typeface="Microsoft Sans Serif" panose="020B0604020202020204" pitchFamily="34" charset="0"/>
              <a:ea typeface="Microsoft Sans Serif" panose="020B0604020202020204" pitchFamily="34" charset="0"/>
            </a:endParaRPr>
          </a:p>
        </p:txBody>
      </p:sp>
    </p:spTree>
    <p:extLst>
      <p:ext uri="{BB962C8B-B14F-4D97-AF65-F5344CB8AC3E}">
        <p14:creationId xmlns:p14="http://schemas.microsoft.com/office/powerpoint/2010/main" val="337998945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AC709"/>
          </a:solidFill>
        </p:spPr>
        <p:txBody>
          <a:bodyPr wrap="square" lIns="0" tIns="0" rIns="0" bIns="0" rtlCol="0"/>
          <a:lstStyle/>
          <a:p>
            <a:endParaRPr/>
          </a:p>
        </p:txBody>
      </p:sp>
      <p:pic>
        <p:nvPicPr>
          <p:cNvPr id="26" name="object 3">
            <a:extLst>
              <a:ext uri="{FF2B5EF4-FFF2-40B4-BE49-F238E27FC236}">
                <a16:creationId xmlns:a16="http://schemas.microsoft.com/office/drawing/2014/main" id="{96AB2019-3457-4EE8-8672-C1BF6DA1A65C}"/>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1057881" y="9265523"/>
            <a:ext cx="3152774" cy="666749"/>
          </a:xfrm>
          <a:prstGeom prst="rect">
            <a:avLst/>
          </a:prstGeom>
        </p:spPr>
      </p:pic>
      <p:sp>
        <p:nvSpPr>
          <p:cNvPr id="27" name="object 4">
            <a:extLst>
              <a:ext uri="{FF2B5EF4-FFF2-40B4-BE49-F238E27FC236}">
                <a16:creationId xmlns:a16="http://schemas.microsoft.com/office/drawing/2014/main" id="{ED4DA05C-E544-4608-B1B5-2E5081A4CB0C}"/>
              </a:ext>
            </a:extLst>
          </p:cNvPr>
          <p:cNvSpPr/>
          <p:nvPr userDrawn="1"/>
        </p:nvSpPr>
        <p:spPr>
          <a:xfrm>
            <a:off x="0" y="8856528"/>
            <a:ext cx="18288000" cy="45719"/>
          </a:xfrm>
          <a:custGeom>
            <a:avLst/>
            <a:gdLst/>
            <a:ahLst/>
            <a:cxnLst/>
            <a:rect l="l" t="t" r="r" b="b"/>
            <a:pathLst>
              <a:path w="18202275">
                <a:moveTo>
                  <a:pt x="0" y="0"/>
                </a:moveTo>
                <a:lnTo>
                  <a:pt x="18202273" y="0"/>
                </a:lnTo>
              </a:path>
            </a:pathLst>
          </a:custGeom>
          <a:ln w="85724">
            <a:solidFill>
              <a:srgbClr val="000000"/>
            </a:solidFill>
          </a:ln>
        </p:spPr>
        <p:txBody>
          <a:bodyPr wrap="square" lIns="0" tIns="0" rIns="0" bIns="0" rtlCol="0"/>
          <a:lstStyle/>
          <a:p>
            <a:endParaRPr/>
          </a:p>
        </p:txBody>
      </p:sp>
      <p:pic>
        <p:nvPicPr>
          <p:cNvPr id="33" name="object 5">
            <a:extLst>
              <a:ext uri="{FF2B5EF4-FFF2-40B4-BE49-F238E27FC236}">
                <a16:creationId xmlns:a16="http://schemas.microsoft.com/office/drawing/2014/main" id="{312572A3-0E3D-4C66-9B66-E2B974CE5C58}"/>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14643394" y="1028700"/>
            <a:ext cx="2606058" cy="761999"/>
          </a:xfrm>
          <a:prstGeom prst="rect">
            <a:avLst/>
          </a:prstGeom>
        </p:spPr>
      </p:pic>
      <p:sp>
        <p:nvSpPr>
          <p:cNvPr id="39" name="CuadroTexto 38">
            <a:extLst>
              <a:ext uri="{FF2B5EF4-FFF2-40B4-BE49-F238E27FC236}">
                <a16:creationId xmlns:a16="http://schemas.microsoft.com/office/drawing/2014/main" id="{1CF81C33-52B8-4275-9F0F-E3E0733D9F05}"/>
              </a:ext>
            </a:extLst>
          </p:cNvPr>
          <p:cNvSpPr txBox="1"/>
          <p:nvPr userDrawn="1"/>
        </p:nvSpPr>
        <p:spPr>
          <a:xfrm>
            <a:off x="4450459" y="9179041"/>
            <a:ext cx="11551541" cy="804772"/>
          </a:xfrm>
          <a:prstGeom prst="rect">
            <a:avLst/>
          </a:prstGeom>
          <a:noFill/>
        </p:spPr>
        <p:txBody>
          <a:bodyPr wrap="square">
            <a:spAutoFit/>
          </a:bodyPr>
          <a:lstStyle/>
          <a:p>
            <a:pPr marL="12700" algn="just">
              <a:lnSpc>
                <a:spcPts val="1614"/>
              </a:lnSpc>
            </a:pPr>
            <a:r>
              <a:rPr lang="en-US" sz="1500" spc="10" dirty="0">
                <a:latin typeface="+mj-lt"/>
              </a:rPr>
              <a:t>"The</a:t>
            </a:r>
            <a:r>
              <a:rPr lang="en-US" sz="1500" spc="105" dirty="0">
                <a:latin typeface="+mj-lt"/>
              </a:rPr>
              <a:t> </a:t>
            </a:r>
            <a:r>
              <a:rPr lang="en-US" sz="1500" spc="10" dirty="0">
                <a:latin typeface="+mj-lt"/>
              </a:rPr>
              <a:t>European</a:t>
            </a:r>
            <a:r>
              <a:rPr lang="en-US" sz="1500" spc="110" dirty="0">
                <a:latin typeface="+mj-lt"/>
              </a:rPr>
              <a:t> </a:t>
            </a:r>
            <a:r>
              <a:rPr lang="en-US" sz="1500" spc="10" dirty="0">
                <a:latin typeface="+mj-lt"/>
              </a:rPr>
              <a:t>Commission</a:t>
            </a:r>
            <a:r>
              <a:rPr lang="en-US" sz="1500" spc="105" dirty="0">
                <a:latin typeface="+mj-lt"/>
              </a:rPr>
              <a:t> </a:t>
            </a:r>
            <a:r>
              <a:rPr lang="en-US" sz="1500" spc="10" dirty="0">
                <a:latin typeface="+mj-lt"/>
              </a:rPr>
              <a:t>support</a:t>
            </a:r>
            <a:r>
              <a:rPr lang="en-US" sz="1500" spc="110" dirty="0">
                <a:latin typeface="+mj-lt"/>
              </a:rPr>
              <a:t> </a:t>
            </a:r>
            <a:r>
              <a:rPr lang="en-US" sz="1500" spc="5" dirty="0">
                <a:latin typeface="+mj-lt"/>
              </a:rPr>
              <a:t>for</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production</a:t>
            </a:r>
            <a:r>
              <a:rPr lang="en-US" sz="1500" spc="105" dirty="0">
                <a:latin typeface="+mj-lt"/>
              </a:rPr>
              <a:t> </a:t>
            </a:r>
            <a:r>
              <a:rPr lang="en-US" sz="1500" spc="5" dirty="0">
                <a:latin typeface="+mj-lt"/>
              </a:rPr>
              <a:t>of</a:t>
            </a:r>
            <a:r>
              <a:rPr lang="en-US" sz="1500" spc="110" dirty="0">
                <a:latin typeface="+mj-lt"/>
              </a:rPr>
              <a:t> </a:t>
            </a:r>
            <a:r>
              <a:rPr lang="en-US" sz="1500" spc="5" dirty="0">
                <a:latin typeface="+mj-lt"/>
              </a:rPr>
              <a:t>this</a:t>
            </a:r>
            <a:r>
              <a:rPr lang="en-US" sz="1500" spc="105" dirty="0">
                <a:latin typeface="+mj-lt"/>
              </a:rPr>
              <a:t> </a:t>
            </a:r>
            <a:r>
              <a:rPr lang="en-US" sz="1500" spc="10" dirty="0">
                <a:latin typeface="+mj-lt"/>
              </a:rPr>
              <a:t>publication</a:t>
            </a:r>
            <a:r>
              <a:rPr lang="en-US" sz="1500" spc="110" dirty="0">
                <a:latin typeface="+mj-lt"/>
              </a:rPr>
              <a:t> </a:t>
            </a:r>
            <a:r>
              <a:rPr lang="en-US" sz="1500" spc="10" dirty="0">
                <a:latin typeface="+mj-lt"/>
              </a:rPr>
              <a:t>does</a:t>
            </a:r>
            <a:r>
              <a:rPr lang="en-US" sz="1500" spc="105" dirty="0">
                <a:latin typeface="+mj-lt"/>
              </a:rPr>
              <a:t> </a:t>
            </a:r>
            <a:r>
              <a:rPr lang="en-US" sz="1500" spc="10" dirty="0">
                <a:latin typeface="+mj-lt"/>
              </a:rPr>
              <a:t>not</a:t>
            </a:r>
            <a:r>
              <a:rPr lang="en-US" sz="1500" spc="110" dirty="0">
                <a:latin typeface="+mj-lt"/>
              </a:rPr>
              <a:t> </a:t>
            </a:r>
            <a:r>
              <a:rPr lang="en-US" sz="1500" spc="10" dirty="0">
                <a:latin typeface="+mj-lt"/>
              </a:rPr>
              <a:t>constitute</a:t>
            </a:r>
            <a:r>
              <a:rPr lang="en-US" sz="1500" spc="105" dirty="0">
                <a:latin typeface="+mj-lt"/>
              </a:rPr>
              <a:t> </a:t>
            </a:r>
            <a:r>
              <a:rPr lang="en-US" sz="1500" spc="10" dirty="0">
                <a:latin typeface="+mj-lt"/>
              </a:rPr>
              <a:t>endorsement</a:t>
            </a:r>
            <a:r>
              <a:rPr lang="en-US" sz="1500" spc="110" dirty="0">
                <a:latin typeface="+mj-lt"/>
              </a:rPr>
              <a:t> </a:t>
            </a:r>
            <a:r>
              <a:rPr lang="en-US" sz="1500" spc="5" dirty="0">
                <a:latin typeface="+mj-lt"/>
              </a:rPr>
              <a:t>of</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contents</a:t>
            </a:r>
            <a:r>
              <a:rPr lang="en-US" sz="1500" spc="105" dirty="0">
                <a:latin typeface="+mj-lt"/>
              </a:rPr>
              <a:t> </a:t>
            </a:r>
            <a:r>
              <a:rPr lang="en-US" sz="1500" spc="10" dirty="0">
                <a:latin typeface="+mj-lt"/>
              </a:rPr>
              <a:t>which</a:t>
            </a:r>
            <a:r>
              <a:rPr lang="en-US" sz="1500" spc="110" dirty="0">
                <a:latin typeface="+mj-lt"/>
              </a:rPr>
              <a:t> </a:t>
            </a:r>
            <a:r>
              <a:rPr lang="en-US" sz="1500" spc="5" dirty="0">
                <a:latin typeface="+mj-lt"/>
              </a:rPr>
              <a:t>reflects</a:t>
            </a:r>
            <a:r>
              <a:rPr lang="en-US" sz="1500" spc="105" dirty="0">
                <a:latin typeface="+mj-lt"/>
              </a:rPr>
              <a:t> </a:t>
            </a:r>
            <a:r>
              <a:rPr lang="en-US" sz="1500" spc="10" dirty="0">
                <a:latin typeface="+mj-lt"/>
              </a:rPr>
              <a:t>the</a:t>
            </a:r>
          </a:p>
          <a:p>
            <a:pPr marL="12700" marR="8890" algn="just">
              <a:lnSpc>
                <a:spcPct val="113100"/>
              </a:lnSpc>
            </a:pPr>
            <a:r>
              <a:rPr lang="en-US" sz="1500" spc="10" dirty="0">
                <a:latin typeface="+mj-lt"/>
              </a:rPr>
              <a:t>views</a:t>
            </a:r>
            <a:r>
              <a:rPr lang="en-US" sz="1500" spc="204" dirty="0">
                <a:latin typeface="+mj-lt"/>
              </a:rPr>
              <a:t> </a:t>
            </a:r>
            <a:r>
              <a:rPr lang="en-US" sz="1500" spc="10" dirty="0">
                <a:latin typeface="+mj-lt"/>
              </a:rPr>
              <a:t>only</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authors,</a:t>
            </a:r>
            <a:r>
              <a:rPr lang="en-US" sz="1500" spc="204" dirty="0">
                <a:latin typeface="+mj-lt"/>
              </a:rPr>
              <a:t> </a:t>
            </a:r>
            <a:r>
              <a:rPr lang="en-US" sz="1500" spc="10" dirty="0">
                <a:latin typeface="+mj-lt"/>
              </a:rPr>
              <a:t>and</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Commission</a:t>
            </a:r>
            <a:r>
              <a:rPr lang="en-US" sz="1500" spc="204" dirty="0">
                <a:latin typeface="+mj-lt"/>
              </a:rPr>
              <a:t> </a:t>
            </a:r>
            <a:r>
              <a:rPr lang="en-US" sz="1500" spc="10" dirty="0">
                <a:latin typeface="+mj-lt"/>
              </a:rPr>
              <a:t>cannot</a:t>
            </a:r>
            <a:r>
              <a:rPr lang="en-US" sz="1500" spc="210" dirty="0">
                <a:latin typeface="+mj-lt"/>
              </a:rPr>
              <a:t> </a:t>
            </a:r>
            <a:r>
              <a:rPr lang="en-US" sz="1500" spc="10" dirty="0">
                <a:latin typeface="+mj-lt"/>
              </a:rPr>
              <a:t>be</a:t>
            </a:r>
            <a:r>
              <a:rPr lang="en-US" sz="1500" spc="204" dirty="0">
                <a:latin typeface="+mj-lt"/>
              </a:rPr>
              <a:t> </a:t>
            </a:r>
            <a:r>
              <a:rPr lang="en-US" sz="1500" spc="10" dirty="0">
                <a:latin typeface="+mj-lt"/>
              </a:rPr>
              <a:t>held</a:t>
            </a:r>
            <a:r>
              <a:rPr lang="en-US" sz="1500" spc="204" dirty="0">
                <a:latin typeface="+mj-lt"/>
              </a:rPr>
              <a:t> </a:t>
            </a:r>
            <a:r>
              <a:rPr lang="en-US" sz="1500" spc="10" dirty="0">
                <a:latin typeface="+mj-lt"/>
              </a:rPr>
              <a:t>responsible</a:t>
            </a:r>
            <a:r>
              <a:rPr lang="en-US" sz="1500" spc="204" dirty="0">
                <a:latin typeface="+mj-lt"/>
              </a:rPr>
              <a:t> </a:t>
            </a:r>
            <a:r>
              <a:rPr lang="en-US" sz="1500" spc="5" dirty="0">
                <a:latin typeface="+mj-lt"/>
              </a:rPr>
              <a:t>for</a:t>
            </a:r>
            <a:r>
              <a:rPr lang="en-US" sz="1500" spc="204" dirty="0">
                <a:latin typeface="+mj-lt"/>
              </a:rPr>
              <a:t> </a:t>
            </a:r>
            <a:r>
              <a:rPr lang="en-US" sz="1500" spc="10" dirty="0">
                <a:latin typeface="+mj-lt"/>
              </a:rPr>
              <a:t>any</a:t>
            </a:r>
            <a:r>
              <a:rPr lang="en-US" sz="1500" spc="204" dirty="0">
                <a:latin typeface="+mj-lt"/>
              </a:rPr>
              <a:t> </a:t>
            </a:r>
            <a:r>
              <a:rPr lang="en-US" sz="1500" spc="10" dirty="0">
                <a:latin typeface="+mj-lt"/>
              </a:rPr>
              <a:t>use</a:t>
            </a:r>
            <a:r>
              <a:rPr lang="en-US" sz="1500" spc="204" dirty="0">
                <a:latin typeface="+mj-lt"/>
              </a:rPr>
              <a:t> </a:t>
            </a:r>
            <a:r>
              <a:rPr lang="en-US" sz="1500" spc="10" dirty="0">
                <a:latin typeface="+mj-lt"/>
              </a:rPr>
              <a:t>which</a:t>
            </a:r>
            <a:r>
              <a:rPr lang="en-US" sz="1500" spc="204" dirty="0">
                <a:latin typeface="+mj-lt"/>
              </a:rPr>
              <a:t> </a:t>
            </a:r>
            <a:r>
              <a:rPr lang="en-US" sz="1500" spc="10" dirty="0">
                <a:latin typeface="+mj-lt"/>
              </a:rPr>
              <a:t>may</a:t>
            </a:r>
            <a:r>
              <a:rPr lang="en-US" sz="1500" spc="204" dirty="0">
                <a:latin typeface="+mj-lt"/>
              </a:rPr>
              <a:t> </a:t>
            </a:r>
            <a:r>
              <a:rPr lang="en-US" sz="1500" spc="10" dirty="0">
                <a:latin typeface="+mj-lt"/>
              </a:rPr>
              <a:t>be</a:t>
            </a:r>
            <a:r>
              <a:rPr lang="en-US" sz="1500" spc="210" dirty="0">
                <a:latin typeface="+mj-lt"/>
              </a:rPr>
              <a:t> </a:t>
            </a:r>
            <a:r>
              <a:rPr lang="en-US" sz="1500" spc="10" dirty="0">
                <a:latin typeface="+mj-lt"/>
              </a:rPr>
              <a:t>made</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information</a:t>
            </a:r>
            <a:r>
              <a:rPr lang="en-US" sz="1500" spc="204" dirty="0">
                <a:latin typeface="+mj-lt"/>
              </a:rPr>
              <a:t> </a:t>
            </a:r>
            <a:r>
              <a:rPr lang="en-US" sz="1500" spc="10" dirty="0">
                <a:latin typeface="+mj-lt"/>
              </a:rPr>
              <a:t>contained </a:t>
            </a:r>
            <a:r>
              <a:rPr lang="en-US" sz="1500" spc="-360" dirty="0">
                <a:latin typeface="+mj-lt"/>
              </a:rPr>
              <a:t> </a:t>
            </a:r>
            <a:r>
              <a:rPr lang="en-US" sz="1500" spc="5" dirty="0">
                <a:latin typeface="+mj-lt"/>
              </a:rPr>
              <a:t>therein."</a:t>
            </a: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5274397-0CC2-4713-984E-865578FB27AF}"/>
              </a:ext>
            </a:extLst>
          </p:cNvPr>
          <p:cNvSpPr txBox="1"/>
          <p:nvPr/>
        </p:nvSpPr>
        <p:spPr>
          <a:xfrm>
            <a:off x="3238500" y="5448300"/>
            <a:ext cx="11811000" cy="2962349"/>
          </a:xfrm>
          <a:prstGeom prst="rect">
            <a:avLst/>
          </a:prstGeom>
          <a:noFill/>
        </p:spPr>
        <p:txBody>
          <a:bodyPr wrap="square">
            <a:spAutoFit/>
          </a:bodyPr>
          <a:lstStyle/>
          <a:p>
            <a:pPr marL="12700" algn="ctr">
              <a:lnSpc>
                <a:spcPct val="100000"/>
              </a:lnSpc>
              <a:spcBef>
                <a:spcPts val="100"/>
              </a:spcBef>
            </a:pPr>
            <a:r>
              <a:rPr lang="en-US" sz="4800" b="1" spc="-65">
                <a:latin typeface="Calibri" panose="020F0502020204030204" pitchFamily="34" charset="0"/>
                <a:ea typeface="Microsoft Sans Serif" panose="020B0604020202020204" pitchFamily="34" charset="0"/>
                <a:cs typeface="Calibri" panose="020F0502020204030204" pitchFamily="34" charset="0"/>
              </a:rPr>
              <a:t>Presupuesto familiar</a:t>
            </a:r>
            <a:endParaRPr lang="en-US" sz="4800" b="1" spc="-65" dirty="0">
              <a:latin typeface="Calibri" panose="020F0502020204030204" pitchFamily="34" charset="0"/>
              <a:ea typeface="Microsoft Sans Serif" panose="020B0604020202020204" pitchFamily="34" charset="0"/>
              <a:cs typeface="Calibri" panose="020F0502020204030204" pitchFamily="34" charset="0"/>
            </a:endParaRPr>
          </a:p>
          <a:p>
            <a:pPr marL="12700" algn="ctr">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2700" algn="ctr">
              <a:lnSpc>
                <a:spcPct val="100000"/>
              </a:lnSpc>
              <a:spcBef>
                <a:spcPts val="100"/>
              </a:spcBef>
            </a:pPr>
            <a:r>
              <a:rPr lang="en-US" sz="4800" b="1" spc="-65">
                <a:ea typeface="Microsoft Sans Serif" panose="020B0604020202020204" pitchFamily="34" charset="0"/>
                <a:cs typeface="Microsoft Sans Serif" panose="020B0604020202020204" pitchFamily="34" charset="0"/>
              </a:rPr>
              <a:t>Socio: Universidad de Málaga</a:t>
            </a:r>
            <a:endParaRPr lang="en-US" sz="4800" b="1" spc="-65" dirty="0">
              <a:ea typeface="Microsoft Sans Serif" panose="020B0604020202020204" pitchFamily="34" charset="0"/>
              <a:cs typeface="Microsoft Sans Serif" panose="020B0604020202020204" pitchFamily="34" charset="0"/>
            </a:endParaRPr>
          </a:p>
          <a:p>
            <a:pPr marL="12700">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666135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3.</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¿Cómo elaborar un presupuesto?</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2628900"/>
            <a:ext cx="9525000" cy="5693866"/>
          </a:xfrm>
          <a:prstGeom prst="rect">
            <a:avLst/>
          </a:prstGeom>
          <a:noFill/>
        </p:spPr>
        <p:txBody>
          <a:bodyPr wrap="square" rtlCol="0">
            <a:spAutoFit/>
          </a:bodyPr>
          <a:lstStyle/>
          <a:p>
            <a:pPr marL="914400" lvl="1" indent="-457200">
              <a:buFont typeface="Arial" panose="020B0604020202020204" pitchFamily="34" charset="0"/>
              <a:buChar char="•"/>
              <a:defRPr/>
            </a:pPr>
            <a:r>
              <a:rPr lang="en-GB" sz="2800">
                <a:effectLst/>
                <a:latin typeface="+mj-lt"/>
                <a:ea typeface="Microsoft Sans Serif" panose="020B0604020202020204" pitchFamily="34" charset="0"/>
              </a:rPr>
              <a:t>Gastos: </a:t>
            </a:r>
            <a:r>
              <a:rPr lang="es-ES" sz="2800">
                <a:effectLst/>
                <a:latin typeface="Calibri" panose="020F0502020204030204" pitchFamily="34" charset="0"/>
                <a:ea typeface="Microsoft Sans Serif" panose="020B0604020202020204" pitchFamily="34" charset="0"/>
              </a:rPr>
              <a:t>Los gastos son todas las salidas de dinero. Para saber realmente en qué situación estamos, hay que incluir todos los gastos actuales, desde la vivienda hasta los pequeños desembolsos diarios, o bien aproximaciones de los mismos. Y no debe olvidar otros gastos ocasionales como vacaciones, regalos de cumpleaños y compras de Navidad, o gastos imprevistos que puedan surgir</a:t>
            </a:r>
            <a:r>
              <a:rPr lang="en-GB" sz="2800">
                <a:effectLst/>
                <a:latin typeface="+mj-lt"/>
                <a:ea typeface="Microsoft Sans Serif" panose="020B0604020202020204" pitchFamily="34" charset="0"/>
              </a:rPr>
              <a:t>.</a:t>
            </a:r>
          </a:p>
          <a:p>
            <a:pPr lvl="1">
              <a:defRPr/>
            </a:pPr>
            <a:endParaRPr lang="en-GB" sz="2800">
              <a:latin typeface="+mj-lt"/>
              <a:ea typeface="Microsoft Sans Serif" panose="020B0604020202020204" pitchFamily="34" charset="0"/>
            </a:endParaRPr>
          </a:p>
          <a:p>
            <a:pPr lvl="2">
              <a:defRPr/>
            </a:pPr>
            <a:r>
              <a:rPr lang="es-ES" sz="2800">
                <a:effectLst/>
                <a:latin typeface="Calibri" panose="020F0502020204030204" pitchFamily="34" charset="0"/>
                <a:ea typeface="Microsoft Sans Serif" panose="020B0604020202020204" pitchFamily="34" charset="0"/>
              </a:rPr>
              <a:t>Hay que identificar y apuntar todos los gastos, por pequeños que sean, y si es posible, diferenciarlos según su naturaleza, de esta manera será más fácil controlarlos y, si es necesario, estudiar cuál de ellos debemos eliminar</a:t>
            </a:r>
            <a:r>
              <a:rPr lang="en-GB" sz="2800">
                <a:effectLst/>
                <a:latin typeface="+mj-lt"/>
                <a:ea typeface="Microsoft Sans Serif" panose="020B0604020202020204" pitchFamily="34" charset="0"/>
              </a:rPr>
              <a:t>.</a:t>
            </a:r>
            <a:endParaRPr lang="en-GB" sz="2800">
              <a:latin typeface="+mj-lt"/>
              <a:ea typeface="Microsoft Sans Serif" panose="020B0604020202020204" pitchFamily="34" charset="0"/>
              <a:cs typeface="Calibri" panose="020F0502020204030204" pitchFamily="34" charset="0"/>
            </a:endParaRP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p:txBody>
      </p:sp>
      <p:pic>
        <p:nvPicPr>
          <p:cNvPr id="7" name="Imagen 6" descr="Un control color blanco&#10;&#10;Descripción generada automáticamente con confianza media">
            <a:extLst>
              <a:ext uri="{FF2B5EF4-FFF2-40B4-BE49-F238E27FC236}">
                <a16:creationId xmlns:a16="http://schemas.microsoft.com/office/drawing/2014/main" id="{5E0DE87E-7756-48A7-76BB-161B0EB091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5200" y="2955309"/>
            <a:ext cx="6781800" cy="4376381"/>
          </a:xfrm>
          <a:prstGeom prst="rect">
            <a:avLst/>
          </a:prstGeom>
        </p:spPr>
      </p:pic>
    </p:spTree>
    <p:extLst>
      <p:ext uri="{BB962C8B-B14F-4D97-AF65-F5344CB8AC3E}">
        <p14:creationId xmlns:p14="http://schemas.microsoft.com/office/powerpoint/2010/main" val="1052050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3.</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¿Cómo elaborar un presupuesto?</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2628900"/>
            <a:ext cx="8534400" cy="6124754"/>
          </a:xfrm>
          <a:prstGeom prst="rect">
            <a:avLst/>
          </a:prstGeom>
          <a:noFill/>
        </p:spPr>
        <p:txBody>
          <a:bodyPr wrap="square" rtlCol="0">
            <a:spAutoFit/>
          </a:bodyPr>
          <a:lstStyle/>
          <a:p>
            <a:pPr marL="514350" indent="-514350">
              <a:buFont typeface="+mj-lt"/>
              <a:buAutoNum type="alphaLcParenR" startAt="2"/>
              <a:defRPr/>
            </a:pPr>
            <a:r>
              <a:rPr lang="es-ES" sz="2800">
                <a:effectLst/>
                <a:latin typeface="Calibri" panose="020F0502020204030204" pitchFamily="34" charset="0"/>
                <a:ea typeface="Microsoft Sans Serif" panose="020B0604020202020204" pitchFamily="34" charset="0"/>
              </a:rPr>
              <a:t>Cuantificar estas partidas con exactitud, teniendo en cuenta si están sujetas a revisión, a tributación o a algún gasto extra.</a:t>
            </a:r>
            <a:r>
              <a:rPr lang="es-ES" sz="2800">
                <a:solidFill>
                  <a:srgbClr val="3B454A"/>
                </a:solidFill>
                <a:effectLst/>
                <a:latin typeface="campton-bookregular"/>
                <a:ea typeface="Microsoft Sans Serif" panose="020B0604020202020204" pitchFamily="34" charset="0"/>
                <a:cs typeface="Microsoft Sans Serif" panose="020B0604020202020204" pitchFamily="34" charset="0"/>
              </a:rPr>
              <a:t> </a:t>
            </a:r>
            <a:r>
              <a:rPr lang="es-ES" sz="2800">
                <a:effectLst/>
                <a:latin typeface="Calibri" panose="020F0502020204030204" pitchFamily="34" charset="0"/>
                <a:ea typeface="Microsoft Sans Serif" panose="020B0604020202020204" pitchFamily="34" charset="0"/>
              </a:rPr>
              <a:t>Es posible que tengas que hacer ajustes ya que las cantidades presupuestadas para ciertos gastos posiblemente no resulten realistas</a:t>
            </a:r>
            <a:r>
              <a:rPr lang="en-GB" sz="2800">
                <a:latin typeface="+mj-lt"/>
                <a:ea typeface="Microsoft Sans Serif" panose="020B0604020202020204" pitchFamily="34" charset="0"/>
                <a:cs typeface="Calibri" panose="020F0502020204030204" pitchFamily="34" charset="0"/>
              </a:rPr>
              <a:t>. </a:t>
            </a:r>
          </a:p>
          <a:p>
            <a:pPr marL="514350" indent="-514350">
              <a:buFont typeface="+mj-lt"/>
              <a:buAutoNum type="alphaLcParenR" startAt="2"/>
              <a:defRPr/>
            </a:pPr>
            <a:endParaRPr lang="en-GB" sz="2800">
              <a:latin typeface="+mj-lt"/>
              <a:ea typeface="Microsoft Sans Serif" panose="020B0604020202020204" pitchFamily="34" charset="0"/>
              <a:cs typeface="Calibri" panose="020F0502020204030204" pitchFamily="34" charset="0"/>
            </a:endParaRPr>
          </a:p>
          <a:p>
            <a:pPr marL="514350" indent="-514350">
              <a:buFont typeface="+mj-lt"/>
              <a:buAutoNum type="alphaLcParenR" startAt="2"/>
              <a:defRPr/>
            </a:pPr>
            <a:r>
              <a:rPr lang="es-ES" sz="2800">
                <a:effectLst/>
                <a:latin typeface="Calibri" panose="020F0502020204030204" pitchFamily="34" charset="0"/>
                <a:ea typeface="Microsoft Sans Serif" panose="020B0604020202020204" pitchFamily="34" charset="0"/>
              </a:rPr>
              <a:t>Determinar las fechas de los cobros y de los pagos. De esta manera se evitan las sorpresas por desfases no previstos</a:t>
            </a:r>
            <a:r>
              <a:rPr lang="en-GB" sz="2800">
                <a:effectLst/>
                <a:latin typeface="+mj-lt"/>
                <a:ea typeface="Microsoft Sans Serif" panose="020B0604020202020204" pitchFamily="34" charset="0"/>
                <a:cs typeface="Calibri" panose="020F0502020204030204" pitchFamily="34" charset="0"/>
              </a:rPr>
              <a:t>.</a:t>
            </a:r>
          </a:p>
          <a:p>
            <a:pPr marL="514350" indent="-514350">
              <a:buFont typeface="+mj-lt"/>
              <a:buAutoNum type="alphaLcParenR" startAt="2"/>
              <a:defRPr/>
            </a:pPr>
            <a:endParaRPr lang="en-GB" sz="2800">
              <a:effectLst/>
              <a:latin typeface="+mj-lt"/>
              <a:ea typeface="Microsoft Sans Serif" panose="020B0604020202020204" pitchFamily="34" charset="0"/>
              <a:cs typeface="Calibri" panose="020F0502020204030204" pitchFamily="34" charset="0"/>
            </a:endParaRPr>
          </a:p>
          <a:p>
            <a:pPr marL="514350" indent="-514350">
              <a:buFont typeface="+mj-lt"/>
              <a:buAutoNum type="alphaLcParenR" startAt="2"/>
              <a:defRPr/>
            </a:pPr>
            <a:r>
              <a:rPr lang="es-ES" sz="2800">
                <a:effectLst/>
                <a:latin typeface="Calibri" panose="020F0502020204030204" pitchFamily="34" charset="0"/>
                <a:ea typeface="Microsoft Sans Serif" panose="020B0604020202020204" pitchFamily="34" charset="0"/>
              </a:rPr>
              <a:t>Esta información conviene trasladarla a una plantilla o una hoja de cálculo con divisiones mensuales para poder controlar los cobros y los pagos</a:t>
            </a:r>
            <a:r>
              <a:rPr lang="en-GB" sz="2800">
                <a:effectLst/>
                <a:latin typeface="+mj-lt"/>
                <a:ea typeface="Microsoft Sans Serif" panose="020B0604020202020204" pitchFamily="34" charset="0"/>
              </a:rPr>
              <a:t>.</a:t>
            </a:r>
            <a:endParaRPr lang="en-GB" sz="2800">
              <a:latin typeface="+mj-lt"/>
              <a:ea typeface="Microsoft Sans Serif" panose="020B0604020202020204" pitchFamily="34" charset="0"/>
              <a:cs typeface="Calibri" panose="020F0502020204030204" pitchFamily="34" charset="0"/>
            </a:endParaRP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p:txBody>
      </p:sp>
      <p:pic>
        <p:nvPicPr>
          <p:cNvPr id="5" name="Imagen 4" descr="Imagen que contiene Calendario&#10;&#10;Descripción generada automáticamente">
            <a:extLst>
              <a:ext uri="{FF2B5EF4-FFF2-40B4-BE49-F238E27FC236}">
                <a16:creationId xmlns:a16="http://schemas.microsoft.com/office/drawing/2014/main" id="{45550A81-E657-2530-41A1-EC0249A80B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34800" y="2905125"/>
            <a:ext cx="4483755" cy="4476750"/>
          </a:xfrm>
          <a:prstGeom prst="rect">
            <a:avLst/>
          </a:prstGeom>
        </p:spPr>
      </p:pic>
    </p:spTree>
    <p:extLst>
      <p:ext uri="{BB962C8B-B14F-4D97-AF65-F5344CB8AC3E}">
        <p14:creationId xmlns:p14="http://schemas.microsoft.com/office/powerpoint/2010/main" val="2663595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3.</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¿Cómo elaborar un presupuesto?</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2628900"/>
            <a:ext cx="10363200" cy="4832092"/>
          </a:xfrm>
          <a:prstGeom prst="rect">
            <a:avLst/>
          </a:prstGeom>
          <a:noFill/>
        </p:spPr>
        <p:txBody>
          <a:bodyPr wrap="square" rtlCol="0">
            <a:spAutoFit/>
          </a:bodyPr>
          <a:lstStyle/>
          <a:p>
            <a:pPr>
              <a:defRPr/>
            </a:pPr>
            <a:r>
              <a:rPr lang="es-ES" sz="2800">
                <a:effectLst/>
                <a:latin typeface="Calibri" panose="020F0502020204030204" pitchFamily="34" charset="0"/>
                <a:ea typeface="Microsoft Sans Serif" panose="020B0604020202020204" pitchFamily="34" charset="0"/>
              </a:rPr>
              <a:t>Es normal revisar varias veces el presupuesto para que se ajuste a la realidad con objetivos alcanzables. Para ello existen dos enfoques para gestionarlo:</a:t>
            </a:r>
          </a:p>
          <a:p>
            <a:pPr>
              <a:defRPr/>
            </a:pPr>
            <a:endParaRPr lang="en-GB" sz="2800">
              <a:latin typeface="+mj-lt"/>
              <a:ea typeface="Microsoft Sans Serif" panose="020B0604020202020204" pitchFamily="34" charset="0"/>
              <a:cs typeface="Calibri" panose="020F0502020204030204" pitchFamily="34" charset="0"/>
            </a:endParaRPr>
          </a:p>
          <a:p>
            <a:pPr marL="457200" indent="-457200">
              <a:buFont typeface="Arial" panose="020B0604020202020204" pitchFamily="34" charset="0"/>
              <a:buChar char="•"/>
              <a:defRPr/>
            </a:pPr>
            <a:r>
              <a:rPr lang="es-ES" sz="2800">
                <a:effectLst/>
                <a:latin typeface="Calibri" panose="020F0502020204030204" pitchFamily="34" charset="0"/>
                <a:ea typeface="Microsoft Sans Serif" panose="020B0604020202020204" pitchFamily="34" charset="0"/>
              </a:rPr>
              <a:t>Sabiendo los recursos disponibles a lo largo del año, se puede ajustar los gastos a esos ingresos (restricción presupuestaria</a:t>
            </a:r>
            <a:r>
              <a:rPr lang="en-GB" sz="2800">
                <a:effectLst/>
                <a:latin typeface="+mj-lt"/>
                <a:ea typeface="Microsoft Sans Serif" panose="020B0604020202020204" pitchFamily="34" charset="0"/>
                <a:cs typeface="Calibri" panose="020F0502020204030204" pitchFamily="34" charset="0"/>
              </a:rPr>
              <a:t>).</a:t>
            </a:r>
          </a:p>
          <a:p>
            <a:pPr marL="457200" indent="-457200">
              <a:buFont typeface="Arial" panose="020B0604020202020204" pitchFamily="34" charset="0"/>
              <a:buChar char="•"/>
              <a:defRPr/>
            </a:pPr>
            <a:endParaRPr lang="en-GB" sz="2800">
              <a:effectLst/>
              <a:latin typeface="+mj-lt"/>
              <a:ea typeface="Microsoft Sans Serif" panose="020B0604020202020204" pitchFamily="34" charset="0"/>
              <a:cs typeface="Calibri" panose="020F0502020204030204" pitchFamily="34" charset="0"/>
            </a:endParaRPr>
          </a:p>
          <a:p>
            <a:pPr marL="457200" indent="-457200">
              <a:buFont typeface="Arial" panose="020B0604020202020204" pitchFamily="34" charset="0"/>
              <a:buChar char="•"/>
              <a:defRPr/>
            </a:pPr>
            <a:r>
              <a:rPr lang="es-ES" sz="2800">
                <a:effectLst/>
                <a:latin typeface="Calibri" panose="020F0502020204030204" pitchFamily="34" charset="0"/>
                <a:ea typeface="Microsoft Sans Serif" panose="020B0604020202020204" pitchFamily="34" charset="0"/>
              </a:rPr>
              <a:t>Otro enfoque consiste en definir los gastos que sean inexcusables, para lo que no queda más remedio que ajustar los ingresos; bien buscando nuevas fuentes de ingreso en el mercado, o recurriendo al endeudamiento</a:t>
            </a:r>
            <a:r>
              <a:rPr lang="en-GB" sz="2800">
                <a:latin typeface="+mj-lt"/>
                <a:ea typeface="Microsoft Sans Serif" panose="020B0604020202020204" pitchFamily="34" charset="0"/>
                <a:cs typeface="Calibri" panose="020F0502020204030204" pitchFamily="34" charset="0"/>
              </a:rPr>
              <a:t>.</a:t>
            </a:r>
          </a:p>
        </p:txBody>
      </p:sp>
      <p:pic>
        <p:nvPicPr>
          <p:cNvPr id="5" name="Imagen 4" descr="Calendario&#10;&#10;Descripción generada automáticamente con confianza media">
            <a:extLst>
              <a:ext uri="{FF2B5EF4-FFF2-40B4-BE49-F238E27FC236}">
                <a16:creationId xmlns:a16="http://schemas.microsoft.com/office/drawing/2014/main" id="{E63629F1-7580-F693-A209-B329B1D5F9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35851" y="2686050"/>
            <a:ext cx="3451949" cy="4914900"/>
          </a:xfrm>
          <a:prstGeom prst="rect">
            <a:avLst/>
          </a:prstGeom>
        </p:spPr>
      </p:pic>
    </p:spTree>
    <p:extLst>
      <p:ext uri="{BB962C8B-B14F-4D97-AF65-F5344CB8AC3E}">
        <p14:creationId xmlns:p14="http://schemas.microsoft.com/office/powerpoint/2010/main" val="2581382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4.</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¿Qué distintas situaciones pueden darse ante un presupuesto familiar?</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162300"/>
            <a:ext cx="8915400" cy="5693866"/>
          </a:xfrm>
          <a:prstGeom prst="rect">
            <a:avLst/>
          </a:prstGeom>
          <a:noFill/>
        </p:spPr>
        <p:txBody>
          <a:bodyPr wrap="square" rtlCol="0">
            <a:spAutoFit/>
          </a:bodyPr>
          <a:lstStyle/>
          <a:p>
            <a:pPr>
              <a:defRPr/>
            </a:pPr>
            <a:r>
              <a:rPr lang="es-ES" sz="2800">
                <a:effectLst/>
                <a:latin typeface="Calibri" panose="020F0502020204030204" pitchFamily="34" charset="0"/>
                <a:ea typeface="Microsoft Sans Serif" panose="020B0604020202020204" pitchFamily="34" charset="0"/>
              </a:rPr>
              <a:t>El saldo que arroje el presupuesto de un año depende del balance entre las entradas y las salidas de dinero que se produzca en la economía familiar</a:t>
            </a:r>
            <a:r>
              <a:rPr lang="en-GB" sz="2800">
                <a:latin typeface="Calibri" panose="020F0502020204030204" pitchFamily="34" charset="0"/>
                <a:ea typeface="Microsoft Sans Serif" panose="020B0604020202020204" pitchFamily="34" charset="0"/>
                <a:cs typeface="Calibri" panose="020F0502020204030204" pitchFamily="34" charset="0"/>
              </a:rPr>
              <a:t>: </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marL="457200" indent="-457200">
              <a:buFont typeface="Arial" panose="020B0604020202020204" pitchFamily="34" charset="0"/>
              <a:buChar char="•"/>
              <a:defRPr/>
            </a:pPr>
            <a:r>
              <a:rPr lang="es-ES" sz="2800">
                <a:effectLst/>
                <a:latin typeface="Calibri" panose="020F0502020204030204" pitchFamily="34" charset="0"/>
                <a:ea typeface="Microsoft Sans Serif" panose="020B0604020202020204" pitchFamily="34" charset="0"/>
              </a:rPr>
              <a:t>Si las entradas coinciden con las salidas, tendremos un equilibrio total</a:t>
            </a:r>
            <a:r>
              <a:rPr lang="en-GB" sz="2800">
                <a:effectLst/>
                <a:latin typeface="Calibri" panose="020F0502020204030204" pitchFamily="34" charset="0"/>
                <a:ea typeface="Microsoft Sans Serif" panose="020B0604020202020204" pitchFamily="34" charset="0"/>
              </a:rPr>
              <a:t>.</a:t>
            </a:r>
          </a:p>
          <a:p>
            <a:pPr marL="457200" indent="-457200">
              <a:buFont typeface="Arial" panose="020B0604020202020204" pitchFamily="34" charset="0"/>
              <a:buChar char="•"/>
              <a:defRPr/>
            </a:pPr>
            <a:endParaRPr lang="en-GB" sz="2800">
              <a:effectLst/>
              <a:latin typeface="Calibri" panose="020F0502020204030204" pitchFamily="34" charset="0"/>
              <a:ea typeface="Microsoft Sans Serif" panose="020B0604020202020204" pitchFamily="34" charset="0"/>
            </a:endParaRPr>
          </a:p>
          <a:p>
            <a:pPr marL="457200" indent="-457200">
              <a:buFont typeface="Arial" panose="020B0604020202020204" pitchFamily="34" charset="0"/>
              <a:buChar char="•"/>
              <a:defRPr/>
            </a:pPr>
            <a:r>
              <a:rPr lang="es-ES" sz="2800">
                <a:effectLst/>
                <a:latin typeface="Calibri" panose="020F0502020204030204" pitchFamily="34" charset="0"/>
                <a:ea typeface="Microsoft Sans Serif" panose="020B0604020202020204" pitchFamily="34" charset="0"/>
              </a:rPr>
              <a:t>Si las entradas son superiores a las salidas, quedará un saldo disponible con el que poder adquirir activos nuevos o aumentar el saldo de los ya existentes, o bien disminuir obligaciones pendientes de pago</a:t>
            </a:r>
            <a:r>
              <a:rPr lang="en-GB" sz="2800">
                <a:latin typeface="Calibri" panose="020F0502020204030204" pitchFamily="34" charset="0"/>
                <a:ea typeface="Microsoft Sans Serif" panose="020B0604020202020204" pitchFamily="34" charset="0"/>
              </a:rPr>
              <a:t>.</a:t>
            </a:r>
          </a:p>
          <a:p>
            <a:pPr marL="457200" indent="-457200">
              <a:buFont typeface="Arial" panose="020B0604020202020204" pitchFamily="34" charset="0"/>
              <a:buChar char="•"/>
              <a:defRPr/>
            </a:pPr>
            <a:endParaRPr lang="en-GB" sz="2800">
              <a:latin typeface="Calibri" panose="020F0502020204030204" pitchFamily="34" charset="0"/>
              <a:ea typeface="Microsoft Sans Serif" panose="020B060402020202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agen 5" descr="Diagrama&#10;&#10;Descripción generada automáticamente">
            <a:extLst>
              <a:ext uri="{FF2B5EF4-FFF2-40B4-BE49-F238E27FC236}">
                <a16:creationId xmlns:a16="http://schemas.microsoft.com/office/drawing/2014/main" id="{C6C49717-5008-23BC-E612-ACD425B217AC}"/>
              </a:ext>
            </a:extLst>
          </p:cNvPr>
          <p:cNvPicPr>
            <a:picLocks noChangeAspect="1"/>
          </p:cNvPicPr>
          <p:nvPr/>
        </p:nvPicPr>
        <p:blipFill rotWithShape="1">
          <a:blip r:embed="rId2">
            <a:extLst>
              <a:ext uri="{28A0092B-C50C-407E-A947-70E740481C1C}">
                <a14:useLocalDpi xmlns:a14="http://schemas.microsoft.com/office/drawing/2010/main" val="0"/>
              </a:ext>
            </a:extLst>
          </a:blip>
          <a:srcRect l="21241" r="18969"/>
          <a:stretch/>
        </p:blipFill>
        <p:spPr>
          <a:xfrm>
            <a:off x="11201400" y="2705100"/>
            <a:ext cx="5791201" cy="5448300"/>
          </a:xfrm>
          <a:prstGeom prst="rect">
            <a:avLst/>
          </a:prstGeom>
        </p:spPr>
      </p:pic>
    </p:spTree>
    <p:extLst>
      <p:ext uri="{BB962C8B-B14F-4D97-AF65-F5344CB8AC3E}">
        <p14:creationId xmlns:p14="http://schemas.microsoft.com/office/powerpoint/2010/main" val="3623151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4.</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¿Qué distintas situaciones pueden darse ante un presupuesto familiar?</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162300"/>
            <a:ext cx="14859000" cy="5262979"/>
          </a:xfrm>
          <a:prstGeom prst="rect">
            <a:avLst/>
          </a:prstGeom>
          <a:noFill/>
        </p:spPr>
        <p:txBody>
          <a:bodyPr wrap="square" rtlCol="0">
            <a:spAutoFit/>
          </a:bodyPr>
          <a:lstStyle/>
          <a:p>
            <a:pPr marL="457200" indent="-457200">
              <a:buFont typeface="Arial" panose="020B0604020202020204" pitchFamily="34" charset="0"/>
              <a:buChar char="•"/>
              <a:defRPr/>
            </a:pPr>
            <a:r>
              <a:rPr lang="es-ES" sz="2800">
                <a:effectLst/>
                <a:latin typeface="Calibri" panose="020F0502020204030204" pitchFamily="34" charset="0"/>
                <a:ea typeface="Microsoft Sans Serif" panose="020B0604020202020204" pitchFamily="34" charset="0"/>
              </a:rPr>
              <a:t>Si las entradas son inferiores a las salidas, se genera un desequilibrio que hay que cubrir de alguna manera</a:t>
            </a:r>
            <a:r>
              <a:rPr lang="en-GB" sz="2800">
                <a:effectLst/>
                <a:latin typeface="Calibri" panose="020F0502020204030204" pitchFamily="34" charset="0"/>
                <a:ea typeface="Microsoft Sans Serif" panose="020B0604020202020204" pitchFamily="34" charset="0"/>
              </a:rPr>
              <a:t>:</a:t>
            </a:r>
          </a:p>
          <a:p>
            <a:pPr marL="457200" indent="-457200">
              <a:buFont typeface="Arial" panose="020B0604020202020204" pitchFamily="34" charset="0"/>
              <a:buChar char="•"/>
              <a:defRPr/>
            </a:pPr>
            <a:endParaRPr lang="en-GB" sz="2800">
              <a:effectLst/>
              <a:latin typeface="Calibri" panose="020F0502020204030204" pitchFamily="34" charset="0"/>
              <a:ea typeface="Microsoft Sans Serif" panose="020B0604020202020204" pitchFamily="34" charset="0"/>
            </a:endParaRPr>
          </a:p>
          <a:p>
            <a:pPr marL="914400" lvl="1" indent="-457200">
              <a:buFont typeface="Arial" panose="020B0604020202020204" pitchFamily="34" charset="0"/>
              <a:buChar char="•"/>
              <a:defRPr/>
            </a:pPr>
            <a:r>
              <a:rPr lang="es-ES" sz="2800">
                <a:effectLst/>
                <a:latin typeface="Calibri" panose="020F0502020204030204" pitchFamily="34" charset="0"/>
                <a:ea typeface="Microsoft Sans Serif" panose="020B0604020202020204" pitchFamily="34" charset="0"/>
              </a:rPr>
              <a:t>Haciendo uso de fondos del patrimonio, lo que se traduce en una disminución de la riqueza</a:t>
            </a:r>
            <a:r>
              <a:rPr lang="en-GB" sz="2800">
                <a:latin typeface="Calibri" panose="020F0502020204030204" pitchFamily="34" charset="0"/>
                <a:ea typeface="Microsoft Sans Serif" panose="020B0604020202020204" pitchFamily="34" charset="0"/>
              </a:rPr>
              <a:t>.</a:t>
            </a:r>
          </a:p>
          <a:p>
            <a:pPr marL="914400" lvl="1" indent="-457200">
              <a:buFont typeface="Arial" panose="020B0604020202020204" pitchFamily="34" charset="0"/>
              <a:buChar char="•"/>
              <a:defRPr/>
            </a:pPr>
            <a:endParaRPr lang="en-GB" sz="2800">
              <a:latin typeface="Calibri" panose="020F0502020204030204" pitchFamily="34" charset="0"/>
              <a:ea typeface="Microsoft Sans Serif" panose="020B0604020202020204" pitchFamily="34" charset="0"/>
            </a:endParaRPr>
          </a:p>
          <a:p>
            <a:pPr marL="914400" lvl="1" indent="-457200">
              <a:buFont typeface="Arial" panose="020B0604020202020204" pitchFamily="34" charset="0"/>
              <a:buChar char="•"/>
              <a:defRPr/>
            </a:pPr>
            <a:r>
              <a:rPr lang="es-ES" sz="2800">
                <a:effectLst/>
                <a:latin typeface="Calibri" panose="020F0502020204030204" pitchFamily="34" charset="0"/>
                <a:ea typeface="Microsoft Sans Serif" panose="020B0604020202020204" pitchFamily="34" charset="0"/>
              </a:rPr>
              <a:t>Mediante alguna operación de crédito, lo que implica un aumento del endeudamiento familiar. Dentro del plazo fijado habrá que devolver el capital obtenido y, asimismo, hacer frente a los intereses. Un aumento del endeudamiento significa que se asume el compromiso de hacer frente a una carga financiera, que incidirá en el presupuesto del año o los años siguientes</a:t>
            </a:r>
            <a:r>
              <a:rPr lang="en-GB" sz="2800">
                <a:effectLst/>
                <a:latin typeface="Calibri" panose="020F0502020204030204" pitchFamily="34" charset="0"/>
                <a:ea typeface="Microsoft Sans Serif" panose="020B0604020202020204" pitchFamily="34" charset="0"/>
              </a:rPr>
              <a:t>.</a:t>
            </a:r>
          </a:p>
          <a:p>
            <a:pPr marL="914400" lvl="1" indent="-457200">
              <a:buFont typeface="Arial" panose="020B0604020202020204" pitchFamily="34" charset="0"/>
              <a:buChar char="•"/>
              <a:defRPr/>
            </a:pPr>
            <a:endParaRPr lang="en-GB" sz="2800">
              <a:effectLst/>
              <a:latin typeface="Calibri" panose="020F0502020204030204" pitchFamily="34" charset="0"/>
              <a:ea typeface="Microsoft Sans Serif" panose="020B0604020202020204" pitchFamily="34" charset="0"/>
            </a:endParaRPr>
          </a:p>
          <a:p>
            <a:pPr marL="914400" lvl="1" indent="-457200">
              <a:buFont typeface="Arial" panose="020B0604020202020204" pitchFamily="34" charset="0"/>
              <a:buChar char="•"/>
              <a:defRPr/>
            </a:pPr>
            <a:r>
              <a:rPr lang="en-GB" sz="2800">
                <a:effectLst/>
                <a:latin typeface="Calibri" panose="020F0502020204030204" pitchFamily="34" charset="0"/>
                <a:ea typeface="Microsoft Sans Serif" panose="020B0604020202020204" pitchFamily="34" charset="0"/>
              </a:rPr>
              <a:t>Podemos eliminar los gastos que sean innecesarios</a:t>
            </a:r>
            <a:r>
              <a:rPr lang="en-GB" sz="2800">
                <a:latin typeface="Calibri" panose="020F0502020204030204" pitchFamily="34" charset="0"/>
                <a:ea typeface="Microsoft Sans Serif" panose="020B0604020202020204" pitchFamily="34" charset="0"/>
              </a:rPr>
              <a:t>.</a:t>
            </a: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563594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Logotipo&#10;&#10;Descripción generada automáticamente con confianza media">
            <a:extLst>
              <a:ext uri="{FF2B5EF4-FFF2-40B4-BE49-F238E27FC236}">
                <a16:creationId xmlns:a16="http://schemas.microsoft.com/office/drawing/2014/main" id="{A8713CFF-5933-C54F-A9AF-B8EC0D2D6F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800" y="3131949"/>
            <a:ext cx="8494336" cy="5660678"/>
          </a:xfrm>
          <a:prstGeom prst="rect">
            <a:avLst/>
          </a:prstGeom>
        </p:spPr>
      </p:pic>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4.</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¿Qué distintas situaciones pueden darse ante un presupuesto familiar?</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162300"/>
            <a:ext cx="9448800" cy="3539430"/>
          </a:xfrm>
          <a:prstGeom prst="rect">
            <a:avLst/>
          </a:prstGeom>
          <a:noFill/>
        </p:spPr>
        <p:txBody>
          <a:bodyPr wrap="square" rtlCol="0">
            <a:spAutoFit/>
          </a:bodyPr>
          <a:lstStyle/>
          <a:p>
            <a:pPr>
              <a:defRPr/>
            </a:pPr>
            <a:r>
              <a:rPr lang="es-ES" sz="2800">
                <a:effectLst/>
                <a:latin typeface="Calibri" panose="020F0502020204030204" pitchFamily="34" charset="0"/>
                <a:ea typeface="Microsoft Sans Serif" panose="020B0604020202020204" pitchFamily="34" charset="0"/>
              </a:rPr>
              <a:t>Un presupuesto debe ser sostenible, eso significa que los ingresos ordinarios del ejercicio sean suficientes para cubrir los gastos ordinarios y el pago de las cuotas de préstamos concertados anteriormente</a:t>
            </a:r>
            <a:r>
              <a:rPr lang="en-GB" sz="2800">
                <a:effectLst/>
                <a:latin typeface="Calibri" panose="020F0502020204030204" pitchFamily="34" charset="0"/>
                <a:ea typeface="Microsoft Sans Serif" panose="020B0604020202020204" pitchFamily="34" charset="0"/>
              </a:rPr>
              <a:t>.</a:t>
            </a:r>
          </a:p>
          <a:p>
            <a:pPr>
              <a:defRPr/>
            </a:pPr>
            <a:endParaRPr lang="en-GB" sz="2800">
              <a:effectLst/>
              <a:latin typeface="Calibri" panose="020F0502020204030204" pitchFamily="34" charset="0"/>
              <a:ea typeface="Microsoft Sans Serif" panose="020B0604020202020204" pitchFamily="34" charset="0"/>
            </a:endParaRPr>
          </a:p>
          <a:p>
            <a:pPr>
              <a:defRPr/>
            </a:pPr>
            <a:r>
              <a:rPr lang="es-ES" sz="2800">
                <a:effectLst/>
                <a:latin typeface="Calibri" panose="020F0502020204030204" pitchFamily="34" charset="0"/>
                <a:ea typeface="Microsoft Sans Serif" panose="020B0604020202020204" pitchFamily="34" charset="0"/>
              </a:rPr>
              <a:t>Además, puede ser oportuno ir acumulando algunas reservas para afrontar situaciones excepcionales o de necesidad</a:t>
            </a:r>
            <a:r>
              <a:rPr lang="en-GB" sz="2800">
                <a:latin typeface="Calibri" panose="020F0502020204030204" pitchFamily="34" charset="0"/>
                <a:ea typeface="Microsoft Sans Serif" panose="020B0604020202020204" pitchFamily="34" charset="0"/>
              </a:rPr>
              <a:t>.</a:t>
            </a: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139222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5.</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Pautas básicas que han de seguirse para disponer de un buen presupuesto.</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162300"/>
            <a:ext cx="8839200" cy="3970318"/>
          </a:xfrm>
          <a:prstGeom prst="rect">
            <a:avLst/>
          </a:prstGeom>
          <a:noFill/>
        </p:spPr>
        <p:txBody>
          <a:bodyPr wrap="square" rtlCol="0">
            <a:spAutoFit/>
          </a:bodyPr>
          <a:lstStyle/>
          <a:p>
            <a:pPr>
              <a:defRPr/>
            </a:pPr>
            <a:r>
              <a:rPr lang="es-ES" sz="2800">
                <a:effectLst/>
                <a:latin typeface="Calibri" panose="020F0502020204030204" pitchFamily="34" charset="0"/>
                <a:ea typeface="Microsoft Sans Serif" panose="020B0604020202020204" pitchFamily="34" charset="0"/>
              </a:rPr>
              <a:t>Se pueden tener en cuenta algunas pautas para gestionar mejor el presupuesto familiar</a:t>
            </a:r>
            <a:r>
              <a:rPr lang="en-GB" sz="2800">
                <a:effectLst/>
                <a:latin typeface="Calibri" panose="020F0502020204030204" pitchFamily="34" charset="0"/>
                <a:ea typeface="Microsoft Sans Serif" panose="020B0604020202020204" pitchFamily="34" charset="0"/>
              </a:rPr>
              <a:t>:</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marL="457200" indent="-457200">
              <a:buFont typeface="Arial" panose="020B0604020202020204" pitchFamily="34" charset="0"/>
              <a:buChar char="•"/>
              <a:defRPr/>
            </a:pPr>
            <a:r>
              <a:rPr lang="en-GB" sz="2800">
                <a:effectLst/>
                <a:latin typeface="Calibri" panose="020F0502020204030204" pitchFamily="34" charset="0"/>
                <a:ea typeface="Microsoft Sans Serif" panose="020B0604020202020204" pitchFamily="34" charset="0"/>
              </a:rPr>
              <a:t>El presupuesto debe ser lo más realista posible y contemplar todos los gastos e ingresos.</a:t>
            </a:r>
          </a:p>
          <a:p>
            <a:pPr marL="457200" indent="-457200">
              <a:buFont typeface="Arial" panose="020B0604020202020204" pitchFamily="34" charset="0"/>
              <a:buChar char="•"/>
              <a:defRPr/>
            </a:pPr>
            <a:endParaRPr lang="en-GB" sz="2800">
              <a:effectLst/>
              <a:latin typeface="Calibri" panose="020F0502020204030204" pitchFamily="34" charset="0"/>
              <a:ea typeface="Microsoft Sans Serif" panose="020B0604020202020204" pitchFamily="34" charset="0"/>
            </a:endParaRPr>
          </a:p>
          <a:p>
            <a:pPr marL="457200" indent="-457200">
              <a:buFont typeface="Arial" panose="020B0604020202020204" pitchFamily="34" charset="0"/>
              <a:buChar char="•"/>
              <a:defRPr/>
            </a:pPr>
            <a:r>
              <a:rPr lang="en-GB" sz="2800">
                <a:effectLst/>
                <a:latin typeface="Calibri" panose="020F0502020204030204" pitchFamily="34" charset="0"/>
                <a:ea typeface="Microsoft Sans Serif" panose="020B0604020202020204" pitchFamily="34" charset="0"/>
              </a:rPr>
              <a:t>El control diario de los gastos nos va a mostrar la manera en que gastamos nuestro dinero</a:t>
            </a:r>
            <a:r>
              <a:rPr lang="en-GB" sz="2800">
                <a:latin typeface="Calibri" panose="020F0502020204030204" pitchFamily="34" charset="0"/>
                <a:ea typeface="Microsoft Sans Serif" panose="020B0604020202020204" pitchFamily="34" charset="0"/>
              </a:rPr>
              <a:t>.</a:t>
            </a:r>
          </a:p>
          <a:p>
            <a:pPr marL="457200" indent="-457200">
              <a:buFont typeface="Arial" panose="020B0604020202020204" pitchFamily="34" charset="0"/>
              <a:buChar char="•"/>
              <a:defRPr/>
            </a:pPr>
            <a:endParaRPr lang="en-GB" sz="2800">
              <a:latin typeface="Calibri" panose="020F0502020204030204" pitchFamily="34" charset="0"/>
              <a:ea typeface="Microsoft Sans Serif" panose="020B0604020202020204" pitchFamily="34" charset="0"/>
            </a:endParaRPr>
          </a:p>
        </p:txBody>
      </p:sp>
      <p:pic>
        <p:nvPicPr>
          <p:cNvPr id="8" name="Imagen 7" descr="Icono&#10;&#10;Descripción generada automáticamente">
            <a:extLst>
              <a:ext uri="{FF2B5EF4-FFF2-40B4-BE49-F238E27FC236}">
                <a16:creationId xmlns:a16="http://schemas.microsoft.com/office/drawing/2014/main" id="{91B93A68-7A84-686F-DB2C-17FC4DB909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6200" y="3162300"/>
            <a:ext cx="4697898" cy="4697898"/>
          </a:xfrm>
          <a:prstGeom prst="rect">
            <a:avLst/>
          </a:prstGeom>
        </p:spPr>
      </p:pic>
    </p:spTree>
    <p:extLst>
      <p:ext uri="{BB962C8B-B14F-4D97-AF65-F5344CB8AC3E}">
        <p14:creationId xmlns:p14="http://schemas.microsoft.com/office/powerpoint/2010/main" val="944413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Una caricatura de una persona&#10;&#10;Descripción generada automáticamente con confianza media">
            <a:extLst>
              <a:ext uri="{FF2B5EF4-FFF2-40B4-BE49-F238E27FC236}">
                <a16:creationId xmlns:a16="http://schemas.microsoft.com/office/drawing/2014/main" id="{2B78F812-2686-F4AE-802D-174920DCF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1322" y="2781300"/>
            <a:ext cx="8121338" cy="5805487"/>
          </a:xfrm>
          <a:prstGeom prst="rect">
            <a:avLst/>
          </a:prstGeom>
        </p:spPr>
      </p:pic>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5.</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Pautas básicas que han de seguirse para disponer de un buen presupuesto.</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162300"/>
            <a:ext cx="8001000" cy="4832092"/>
          </a:xfrm>
          <a:prstGeom prst="rect">
            <a:avLst/>
          </a:prstGeom>
          <a:noFill/>
        </p:spPr>
        <p:txBody>
          <a:bodyPr wrap="square" rtlCol="0">
            <a:spAutoFit/>
          </a:bodyPr>
          <a:lstStyle/>
          <a:p>
            <a:pPr marL="457200" indent="-457200">
              <a:buFont typeface="Arial" panose="020B0604020202020204" pitchFamily="34" charset="0"/>
              <a:buChar char="•"/>
              <a:defRPr/>
            </a:pPr>
            <a:r>
              <a:rPr lang="es-ES" sz="2800">
                <a:effectLst/>
                <a:latin typeface="Calibri" panose="020F0502020204030204" pitchFamily="34" charset="0"/>
                <a:ea typeface="Microsoft Sans Serif" panose="020B0604020202020204" pitchFamily="34" charset="0"/>
              </a:rPr>
              <a:t>Establecer un listado de necesidades básicas y otro listado con los bienes y servicios que solemos adquirir cada mes, a fin de comprobar si parte de nuestros gastos recurrentes son realmente necesarios</a:t>
            </a:r>
            <a:r>
              <a:rPr lang="en-GB" sz="2800">
                <a:effectLst/>
                <a:latin typeface="Calibri" panose="020F0502020204030204" pitchFamily="34" charset="0"/>
                <a:ea typeface="Microsoft Sans Serif" panose="020B0604020202020204" pitchFamily="34" charset="0"/>
              </a:rPr>
              <a:t>.</a:t>
            </a:r>
          </a:p>
          <a:p>
            <a:pPr marL="457200" indent="-457200">
              <a:buFont typeface="Arial" panose="020B0604020202020204" pitchFamily="34" charset="0"/>
              <a:buChar char="•"/>
              <a:defRPr/>
            </a:pPr>
            <a:endParaRPr lang="en-GB" sz="2800">
              <a:effectLst/>
              <a:latin typeface="Calibri" panose="020F0502020204030204" pitchFamily="34" charset="0"/>
              <a:ea typeface="Microsoft Sans Serif" panose="020B0604020202020204" pitchFamily="34" charset="0"/>
            </a:endParaRPr>
          </a:p>
          <a:p>
            <a:pPr marL="457200" indent="-457200">
              <a:buFont typeface="Arial" panose="020B0604020202020204" pitchFamily="34" charset="0"/>
              <a:buChar char="•"/>
              <a:defRPr/>
            </a:pPr>
            <a:r>
              <a:rPr lang="es-ES" sz="2800">
                <a:effectLst/>
                <a:latin typeface="Calibri" panose="020F0502020204030204" pitchFamily="34" charset="0"/>
                <a:ea typeface="Microsoft Sans Serif" panose="020B0604020202020204" pitchFamily="34" charset="0"/>
              </a:rPr>
              <a:t>Si nos cuesta llegar a fin de mes. Por un lado, podremos buscar la manera de aumentar nuestros ingresos o, por otro lado, tendremos que reducir gastos o una combinación de ambos</a:t>
            </a:r>
            <a:r>
              <a:rPr lang="en-GB" sz="2800">
                <a:latin typeface="Calibri" panose="020F0502020204030204" pitchFamily="34" charset="0"/>
                <a:ea typeface="Microsoft Sans Serif" panose="020B0604020202020204" pitchFamily="34" charset="0"/>
              </a:rPr>
              <a:t>.</a:t>
            </a:r>
          </a:p>
          <a:p>
            <a:pPr>
              <a:defRPr/>
            </a:pPr>
            <a:endParaRPr lang="en-GB" sz="2800">
              <a:latin typeface="Calibri" panose="020F0502020204030204" pitchFamily="34" charset="0"/>
              <a:ea typeface="Microsoft Sans Serif" panose="020B0604020202020204" pitchFamily="34" charset="0"/>
            </a:endParaRPr>
          </a:p>
        </p:txBody>
      </p:sp>
    </p:spTree>
    <p:extLst>
      <p:ext uri="{BB962C8B-B14F-4D97-AF65-F5344CB8AC3E}">
        <p14:creationId xmlns:p14="http://schemas.microsoft.com/office/powerpoint/2010/main" val="2687063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5.</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Pautas básicas que han de seguirse para disponer de un buen presupuesto.</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162300"/>
            <a:ext cx="8991600" cy="4832092"/>
          </a:xfrm>
          <a:prstGeom prst="rect">
            <a:avLst/>
          </a:prstGeom>
          <a:noFill/>
        </p:spPr>
        <p:txBody>
          <a:bodyPr wrap="square" rtlCol="0">
            <a:spAutoFit/>
          </a:bodyPr>
          <a:lstStyle/>
          <a:p>
            <a:pPr marL="457200" indent="-457200">
              <a:buFont typeface="Arial" panose="020B0604020202020204" pitchFamily="34" charset="0"/>
              <a:buChar char="•"/>
              <a:defRPr/>
            </a:pPr>
            <a:r>
              <a:rPr lang="es-ES" sz="2800">
                <a:effectLst/>
                <a:latin typeface="Calibri" panose="020F0502020204030204" pitchFamily="34" charset="0"/>
                <a:ea typeface="Microsoft Sans Serif" panose="020B0604020202020204" pitchFamily="34" charset="0"/>
              </a:rPr>
              <a:t>Cuando hay que afrontar gastos correspondientes a bienes, como una vivienda o un automóvil, que se van a utilizar durante un período amplio, es normal que no puedan cubrirse con los ingresos normales de un ejercicio</a:t>
            </a:r>
            <a:r>
              <a:rPr lang="en-GB" sz="2800">
                <a:effectLst/>
                <a:latin typeface="Calibri" panose="020F0502020204030204" pitchFamily="34" charset="0"/>
                <a:ea typeface="Microsoft Sans Serif" panose="020B0604020202020204" pitchFamily="34" charset="0"/>
              </a:rPr>
              <a:t>. </a:t>
            </a:r>
          </a:p>
          <a:p>
            <a:pPr marL="457200" indent="-457200">
              <a:buFont typeface="Arial" panose="020B0604020202020204" pitchFamily="34" charset="0"/>
              <a:buChar char="•"/>
              <a:defRPr/>
            </a:pPr>
            <a:endParaRPr lang="es-ES" sz="2800">
              <a:effectLst/>
              <a:latin typeface="Calibri" panose="020F0502020204030204" pitchFamily="34" charset="0"/>
              <a:ea typeface="Microsoft Sans Serif" panose="020B0604020202020204" pitchFamily="34" charset="0"/>
            </a:endParaRPr>
          </a:p>
          <a:p>
            <a:pPr lvl="1">
              <a:defRPr/>
            </a:pPr>
            <a:r>
              <a:rPr lang="es-ES" sz="2800">
                <a:effectLst/>
                <a:latin typeface="Calibri" panose="020F0502020204030204" pitchFamily="34" charset="0"/>
                <a:ea typeface="Microsoft Sans Serif" panose="020B0604020202020204" pitchFamily="34" charset="0"/>
              </a:rPr>
              <a:t>Por ello es razonable endeudarse con esa finalidad, asumiendo que en los años futuros habrá que hacer frente a la parte correspondiente de la deuda más intereses</a:t>
            </a:r>
            <a:endParaRPr lang="en-GB" sz="2800">
              <a:effectLst/>
              <a:latin typeface="Calibri" panose="020F0502020204030204" pitchFamily="34" charset="0"/>
              <a:ea typeface="Microsoft Sans Serif" panose="020B0604020202020204" pitchFamily="34" charset="0"/>
            </a:endParaRPr>
          </a:p>
          <a:p>
            <a:pPr>
              <a:defRPr/>
            </a:pPr>
            <a:endParaRPr lang="en-GB" sz="2800">
              <a:latin typeface="Calibri" panose="020F0502020204030204" pitchFamily="34" charset="0"/>
              <a:ea typeface="Microsoft Sans Serif" panose="020B0604020202020204" pitchFamily="34" charset="0"/>
            </a:endParaRPr>
          </a:p>
        </p:txBody>
      </p:sp>
      <p:pic>
        <p:nvPicPr>
          <p:cNvPr id="5" name="Imagen 4" descr="Icono&#10;&#10;Descripción generada automáticamente">
            <a:extLst>
              <a:ext uri="{FF2B5EF4-FFF2-40B4-BE49-F238E27FC236}">
                <a16:creationId xmlns:a16="http://schemas.microsoft.com/office/drawing/2014/main" id="{EC07CA7B-6DF7-61D1-D5B4-8AE7EB2D54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9696" y="2781300"/>
            <a:ext cx="5604147" cy="5372100"/>
          </a:xfrm>
          <a:prstGeom prst="rect">
            <a:avLst/>
          </a:prstGeom>
        </p:spPr>
      </p:pic>
    </p:spTree>
    <p:extLst>
      <p:ext uri="{BB962C8B-B14F-4D97-AF65-F5344CB8AC3E}">
        <p14:creationId xmlns:p14="http://schemas.microsoft.com/office/powerpoint/2010/main" val="39661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5.</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Pautas básicas que han de seguirse para disponer de un buen presupuesto.</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162300"/>
            <a:ext cx="9220200" cy="4401205"/>
          </a:xfrm>
          <a:prstGeom prst="rect">
            <a:avLst/>
          </a:prstGeom>
          <a:noFill/>
        </p:spPr>
        <p:txBody>
          <a:bodyPr wrap="square" rtlCol="0">
            <a:spAutoFit/>
          </a:bodyPr>
          <a:lstStyle/>
          <a:p>
            <a:pPr lvl="1">
              <a:defRPr/>
            </a:pPr>
            <a:r>
              <a:rPr lang="es-ES" sz="2800">
                <a:effectLst/>
                <a:latin typeface="Calibri" panose="020F0502020204030204" pitchFamily="34" charset="0"/>
                <a:ea typeface="Microsoft Sans Serif" panose="020B0604020202020204" pitchFamily="34" charset="0"/>
              </a:rPr>
              <a:t>Lo razonable es que el período de devolución del crédito esté acompasado al de disfrute del bien o servicio que se haya financiado. Por ejemplo: tendría poco sentido solicitar un crédito a cinco años para financiar la compra de un artículo que haya que reponer cada año</a:t>
            </a:r>
            <a:r>
              <a:rPr lang="en-GB" sz="2800">
                <a:effectLst/>
                <a:latin typeface="Calibri" panose="020F0502020204030204" pitchFamily="34" charset="0"/>
                <a:ea typeface="Microsoft Sans Serif" panose="020B0604020202020204" pitchFamily="34" charset="0"/>
              </a:rPr>
              <a:t>.</a:t>
            </a:r>
          </a:p>
          <a:p>
            <a:pPr marL="457200" indent="-457200">
              <a:buFont typeface="Arial" panose="020B0604020202020204" pitchFamily="34" charset="0"/>
              <a:buChar char="•"/>
              <a:defRPr/>
            </a:pPr>
            <a:endParaRPr lang="en-GB" sz="2800">
              <a:latin typeface="Calibri" panose="020F0502020204030204" pitchFamily="34" charset="0"/>
              <a:ea typeface="Microsoft Sans Serif" panose="020B0604020202020204" pitchFamily="34" charset="0"/>
            </a:endParaRPr>
          </a:p>
          <a:p>
            <a:pPr marL="457200" indent="-457200">
              <a:buFont typeface="Arial" panose="020B0604020202020204" pitchFamily="34" charset="0"/>
              <a:buChar char="•"/>
              <a:defRPr/>
            </a:pPr>
            <a:r>
              <a:rPr lang="es-ES" sz="2800">
                <a:effectLst/>
                <a:latin typeface="Calibri" panose="020F0502020204030204" pitchFamily="34" charset="0"/>
                <a:ea typeface="Microsoft Sans Serif" panose="020B0604020202020204" pitchFamily="34" charset="0"/>
              </a:rPr>
              <a:t>Incluye el ahorro como una parte más de tus gastos fijos, tanto para tener un colchón como para objetivos concretos: comprarse un coche, viajar, los estudios de tus hijos</a:t>
            </a:r>
            <a:r>
              <a:rPr lang="en-GB" sz="2800">
                <a:latin typeface="Calibri" panose="020F0502020204030204" pitchFamily="34" charset="0"/>
                <a:ea typeface="Microsoft Sans Serif" panose="020B0604020202020204" pitchFamily="34" charset="0"/>
              </a:rPr>
              <a:t>...</a:t>
            </a:r>
            <a:endParaRPr lang="en-GB" sz="2800">
              <a:latin typeface="Calibri" panose="020F0502020204030204" pitchFamily="34" charset="0"/>
              <a:ea typeface="Microsoft Sans Serif" panose="020B0604020202020204" pitchFamily="34" charset="0"/>
              <a:cs typeface="Calibri" panose="020F0502020204030204" pitchFamily="34" charset="0"/>
            </a:endParaRPr>
          </a:p>
        </p:txBody>
      </p:sp>
      <p:pic>
        <p:nvPicPr>
          <p:cNvPr id="5" name="Imagen 4" descr="Icono&#10;&#10;Descripción generada automáticamente">
            <a:extLst>
              <a:ext uri="{FF2B5EF4-FFF2-40B4-BE49-F238E27FC236}">
                <a16:creationId xmlns:a16="http://schemas.microsoft.com/office/drawing/2014/main" id="{6519B536-9F23-27E6-3674-651C093979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50879" y="3004932"/>
            <a:ext cx="4436921" cy="5134955"/>
          </a:xfrm>
          <a:prstGeom prst="rect">
            <a:avLst/>
          </a:prstGeom>
        </p:spPr>
      </p:pic>
    </p:spTree>
    <p:extLst>
      <p:ext uri="{BB962C8B-B14F-4D97-AF65-F5344CB8AC3E}">
        <p14:creationId xmlns:p14="http://schemas.microsoft.com/office/powerpoint/2010/main" val="1519027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3063823-CA1E-0A50-5BB7-82A235C90EE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984233" y="4450370"/>
            <a:ext cx="7657297" cy="4225882"/>
          </a:xfrm>
          <a:prstGeom prst="rect">
            <a:avLst/>
          </a:prstGeom>
        </p:spPr>
      </p:pic>
      <p:sp>
        <p:nvSpPr>
          <p:cNvPr id="2" name="CuadroTexto 1">
            <a:extLst>
              <a:ext uri="{FF2B5EF4-FFF2-40B4-BE49-F238E27FC236}">
                <a16:creationId xmlns:a16="http://schemas.microsoft.com/office/drawing/2014/main" id="{86C18BE6-D155-4521-8CAA-E6D770234311}"/>
              </a:ext>
            </a:extLst>
          </p:cNvPr>
          <p:cNvSpPr txBox="1"/>
          <p:nvPr/>
        </p:nvSpPr>
        <p:spPr>
          <a:xfrm>
            <a:off x="1524000" y="1503549"/>
            <a:ext cx="9462656" cy="769441"/>
          </a:xfrm>
          <a:prstGeom prst="rect">
            <a:avLst/>
          </a:prstGeom>
          <a:noFill/>
        </p:spPr>
        <p:txBody>
          <a:bodyPr wrap="square" rtlCol="0">
            <a:spAutoFit/>
          </a:bodyPr>
          <a:lstStyle/>
          <a:p>
            <a:r>
              <a:rPr lang="en-GB" sz="4400" b="1">
                <a:latin typeface="Calibri" panose="020F0502020204030204" pitchFamily="34" charset="0"/>
                <a:ea typeface="Microsoft Sans Serif" panose="020B0604020202020204" pitchFamily="34" charset="0"/>
                <a:cs typeface="Calibri" panose="020F0502020204030204" pitchFamily="34" charset="0"/>
              </a:rPr>
              <a:t>Objetivos y metas</a:t>
            </a:r>
            <a:endParaRPr lang="en-GB"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94806D19-7757-4ABE-BAED-6D5E2D696DDB}"/>
              </a:ext>
            </a:extLst>
          </p:cNvPr>
          <p:cNvSpPr txBox="1"/>
          <p:nvPr/>
        </p:nvSpPr>
        <p:spPr>
          <a:xfrm>
            <a:off x="1524000" y="2262365"/>
            <a:ext cx="10040186" cy="523220"/>
          </a:xfrm>
          <a:prstGeom prst="rect">
            <a:avLst/>
          </a:prstGeom>
          <a:noFill/>
        </p:spPr>
        <p:txBody>
          <a:bodyPr wrap="square" rtlCol="0">
            <a:spAutoFit/>
          </a:bodyPr>
          <a:lstStyle/>
          <a:p>
            <a:pPr algn="just"/>
            <a:r>
              <a:rPr lang="en-GB" sz="2800">
                <a:effectLst/>
                <a:latin typeface="Calibri" panose="020F0502020204030204" pitchFamily="34" charset="0"/>
                <a:ea typeface="Microsoft Sans Serif" panose="020B0604020202020204" pitchFamily="34" charset="0"/>
                <a:cs typeface="Calibri" panose="020F0502020204030204" pitchFamily="34" charset="0"/>
              </a:rPr>
              <a:t>Al finalizar este módulo serás capaz de:</a:t>
            </a:r>
            <a:endParaRPr lang="en-GB" sz="2800" dirty="0">
              <a:effectLst/>
              <a:latin typeface="Calibri" panose="020F0502020204030204" pitchFamily="34" charset="0"/>
              <a:ea typeface="Microsoft Sans Serif" panose="020B0604020202020204" pitchFamily="34" charset="0"/>
              <a:cs typeface="Calibri" panose="020F0502020204030204" pitchFamily="34" charset="0"/>
            </a:endParaRPr>
          </a:p>
        </p:txBody>
      </p:sp>
      <p:pic>
        <p:nvPicPr>
          <p:cNvPr id="18" name="object 2">
            <a:extLst>
              <a:ext uri="{FF2B5EF4-FFF2-40B4-BE49-F238E27FC236}">
                <a16:creationId xmlns:a16="http://schemas.microsoft.com/office/drawing/2014/main" id="{326F599C-0902-4E54-BAC7-ADAF9B4BDB92}"/>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1780314" y="3334203"/>
            <a:ext cx="370416" cy="280000"/>
          </a:xfrm>
          <a:prstGeom prst="rect">
            <a:avLst/>
          </a:prstGeom>
        </p:spPr>
      </p:pic>
      <p:pic>
        <p:nvPicPr>
          <p:cNvPr id="20" name="object 2">
            <a:extLst>
              <a:ext uri="{FF2B5EF4-FFF2-40B4-BE49-F238E27FC236}">
                <a16:creationId xmlns:a16="http://schemas.microsoft.com/office/drawing/2014/main" id="{A503E805-FB64-49DE-8A03-1F50600ABF7A}"/>
              </a:ext>
            </a:extLst>
          </p:cNvPr>
          <p:cNvPicPr/>
          <p:nvPr/>
        </p:nvPicPr>
        <p:blipFill rotWithShape="1">
          <a:blip r:embed="rId4" cstate="email">
            <a:extLst>
              <a:ext uri="{28A0092B-C50C-407E-A947-70E740481C1C}">
                <a14:useLocalDpi xmlns:a14="http://schemas.microsoft.com/office/drawing/2010/main"/>
              </a:ext>
            </a:extLst>
          </a:blip>
          <a:srcRect r="-2857"/>
          <a:stretch/>
        </p:blipFill>
        <p:spPr>
          <a:xfrm>
            <a:off x="1797766" y="5785843"/>
            <a:ext cx="381000" cy="326225"/>
          </a:xfrm>
          <a:prstGeom prst="rect">
            <a:avLst/>
          </a:prstGeom>
        </p:spPr>
      </p:pic>
      <p:grpSp>
        <p:nvGrpSpPr>
          <p:cNvPr id="22" name="Grupo 21">
            <a:extLst>
              <a:ext uri="{FF2B5EF4-FFF2-40B4-BE49-F238E27FC236}">
                <a16:creationId xmlns:a16="http://schemas.microsoft.com/office/drawing/2014/main" id="{6AD18D4C-B589-44B7-8EFF-3DEBF5C41E8D}"/>
              </a:ext>
            </a:extLst>
          </p:cNvPr>
          <p:cNvGrpSpPr/>
          <p:nvPr/>
        </p:nvGrpSpPr>
        <p:grpSpPr>
          <a:xfrm>
            <a:off x="1780314" y="4415517"/>
            <a:ext cx="389419" cy="357695"/>
            <a:chOff x="10576646" y="4322694"/>
            <a:chExt cx="700954" cy="668406"/>
          </a:xfrm>
        </p:grpSpPr>
        <p:pic>
          <p:nvPicPr>
            <p:cNvPr id="19" name="object 2">
              <a:extLst>
                <a:ext uri="{FF2B5EF4-FFF2-40B4-BE49-F238E27FC236}">
                  <a16:creationId xmlns:a16="http://schemas.microsoft.com/office/drawing/2014/main" id="{0EDA923F-8D2D-4611-BB52-E35C95A8EC02}"/>
                </a:ext>
              </a:extLst>
            </p:cNvPr>
            <p:cNvPicPr/>
            <p:nvPr/>
          </p:nvPicPr>
          <p:blipFill rotWithShape="1">
            <a:blip r:embed="rId5" cstate="email">
              <a:extLst>
                <a:ext uri="{28A0092B-C50C-407E-A947-70E740481C1C}">
                  <a14:useLocalDpi xmlns:a14="http://schemas.microsoft.com/office/drawing/2010/main"/>
                </a:ext>
              </a:extLst>
            </a:blip>
            <a:srcRect l="-2272" r="-2859"/>
            <a:stretch/>
          </p:blipFill>
          <p:spPr>
            <a:xfrm>
              <a:off x="10576646" y="4381500"/>
              <a:ext cx="700954" cy="609600"/>
            </a:xfrm>
            <a:prstGeom prst="rect">
              <a:avLst/>
            </a:prstGeom>
          </p:spPr>
        </p:pic>
        <p:sp>
          <p:nvSpPr>
            <p:cNvPr id="21" name="Rectángulo 20">
              <a:extLst>
                <a:ext uri="{FF2B5EF4-FFF2-40B4-BE49-F238E27FC236}">
                  <a16:creationId xmlns:a16="http://schemas.microsoft.com/office/drawing/2014/main" id="{180C6FA9-8737-480A-B58C-831393525641}"/>
                </a:ext>
              </a:extLst>
            </p:cNvPr>
            <p:cNvSpPr/>
            <p:nvPr/>
          </p:nvSpPr>
          <p:spPr>
            <a:xfrm>
              <a:off x="10820400" y="4322694"/>
              <a:ext cx="228600" cy="7173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solidFill>
                  <a:schemeClr val="tx1"/>
                </a:solidFill>
              </a:endParaRPr>
            </a:p>
          </p:txBody>
        </p:sp>
      </p:grpSp>
      <p:sp>
        <p:nvSpPr>
          <p:cNvPr id="25" name="TextBox 8">
            <a:extLst>
              <a:ext uri="{FF2B5EF4-FFF2-40B4-BE49-F238E27FC236}">
                <a16:creationId xmlns:a16="http://schemas.microsoft.com/office/drawing/2014/main" id="{18538967-CA04-70D1-9C5C-75434C8C7BC3}"/>
              </a:ext>
            </a:extLst>
          </p:cNvPr>
          <p:cNvSpPr txBox="1"/>
          <p:nvPr/>
        </p:nvSpPr>
        <p:spPr>
          <a:xfrm>
            <a:off x="2663682" y="3190216"/>
            <a:ext cx="8077199" cy="523220"/>
          </a:xfrm>
          <a:prstGeom prst="rect">
            <a:avLst/>
          </a:prstGeom>
          <a:noFill/>
        </p:spPr>
        <p:txBody>
          <a:bodyPr wrap="square" lIns="108000" rIns="108000" rtlCol="0">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Identificar y diferenciar entre gastos y pagos.</a:t>
            </a:r>
            <a:endParaRPr lang="ko-KR" altLang="en-US" sz="2800" b="1" dirty="0">
              <a:latin typeface="Calibri" panose="020F0502020204030204" pitchFamily="34" charset="0"/>
              <a:cs typeface="Calibri" panose="020F0502020204030204" pitchFamily="34" charset="0"/>
            </a:endParaRPr>
          </a:p>
        </p:txBody>
      </p:sp>
      <p:sp>
        <p:nvSpPr>
          <p:cNvPr id="28" name="TextBox 8">
            <a:extLst>
              <a:ext uri="{FF2B5EF4-FFF2-40B4-BE49-F238E27FC236}">
                <a16:creationId xmlns:a16="http://schemas.microsoft.com/office/drawing/2014/main" id="{C36C1177-DB5A-C233-5BDB-C26E2B34FEA0}"/>
              </a:ext>
            </a:extLst>
          </p:cNvPr>
          <p:cNvSpPr txBox="1"/>
          <p:nvPr/>
        </p:nvSpPr>
        <p:spPr>
          <a:xfrm>
            <a:off x="2676936" y="4348489"/>
            <a:ext cx="8077197" cy="523220"/>
          </a:xfrm>
          <a:prstGeom prst="rect">
            <a:avLst/>
          </a:prstGeom>
          <a:noFill/>
        </p:spPr>
        <p:txBody>
          <a:bodyPr wrap="square" lIns="108000" rIns="108000" rtlCol="0">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Identificar y diferenciar entre cobros e ingresos.</a:t>
            </a:r>
            <a:endParaRPr lang="ko-KR" altLang="en-US" sz="2800" b="1" dirty="0">
              <a:latin typeface="Calibri" panose="020F0502020204030204" pitchFamily="34" charset="0"/>
              <a:cs typeface="Calibri" panose="020F0502020204030204" pitchFamily="34" charset="0"/>
            </a:endParaRPr>
          </a:p>
        </p:txBody>
      </p:sp>
      <p:sp>
        <p:nvSpPr>
          <p:cNvPr id="30" name="TextBox 7">
            <a:extLst>
              <a:ext uri="{FF2B5EF4-FFF2-40B4-BE49-F238E27FC236}">
                <a16:creationId xmlns:a16="http://schemas.microsoft.com/office/drawing/2014/main" id="{AB5EC654-5F00-7465-6607-FE2CC023ABBE}"/>
              </a:ext>
            </a:extLst>
          </p:cNvPr>
          <p:cNvSpPr txBox="1"/>
          <p:nvPr/>
        </p:nvSpPr>
        <p:spPr>
          <a:xfrm>
            <a:off x="2663682" y="5635014"/>
            <a:ext cx="7925540" cy="523220"/>
          </a:xfrm>
          <a:prstGeom prst="rect">
            <a:avLst/>
          </a:prstGeom>
          <a:noFill/>
        </p:spPr>
        <p:txBody>
          <a:bodyPr wrap="square" rtlCol="0">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Gestionar nuestro dinero del mejor modo posible.</a:t>
            </a:r>
            <a:endParaRPr lang="en-US" altLang="ko-KR" sz="2800" b="1" dirty="0">
              <a:latin typeface="Calibri" panose="020F0502020204030204" pitchFamily="34" charset="0"/>
              <a:ea typeface="Microsoft Sans Serif" panose="020B0604020202020204" pitchFamily="34" charset="0"/>
              <a:cs typeface="Calibri" panose="020F0502020204030204" pitchFamily="34" charset="0"/>
            </a:endParaRPr>
          </a:p>
        </p:txBody>
      </p:sp>
    </p:spTree>
    <p:extLst>
      <p:ext uri="{BB962C8B-B14F-4D97-AF65-F5344CB8AC3E}">
        <p14:creationId xmlns:p14="http://schemas.microsoft.com/office/powerpoint/2010/main" val="2521092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1FC14C4-262B-CFC5-F368-E28B96CC6756}"/>
              </a:ext>
            </a:extLst>
          </p:cNvPr>
          <p:cNvSpPr txBox="1"/>
          <p:nvPr/>
        </p:nvSpPr>
        <p:spPr>
          <a:xfrm>
            <a:off x="13129696" y="2865257"/>
            <a:ext cx="5158304" cy="224676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endParaRPr lang="en-GB" sz="2800">
              <a:effectLst/>
              <a:latin typeface="+mj-lt"/>
              <a:ea typeface="Microsoft Sans Serif" panose="020B0604020202020204" pitchFamily="34" charset="0"/>
              <a:cs typeface="Calibri" panose="020F0502020204030204" pitchFamily="34" charset="0"/>
            </a:endParaRPr>
          </a:p>
          <a:p>
            <a:pPr latinLnBrk="0">
              <a:defRPr/>
            </a:pPr>
            <a:r>
              <a:rPr lang="es-ES" sz="2800">
                <a:effectLst/>
                <a:latin typeface="+mj-lt"/>
                <a:ea typeface="Microsoft Sans Serif" panose="020B0604020202020204" pitchFamily="34" charset="0"/>
              </a:rPr>
              <a:t>El cobro es cuando realmente recibimos el importe de un ingreso. El pago es cuando se entrega el dinero de un gasto.</a:t>
            </a:r>
            <a:endParaRPr lang="ko-KR" altLang="en-US" sz="2400" dirty="0">
              <a:latin typeface="Microsoft Sans Serif" panose="020B0604020202020204" pitchFamily="34" charset="0"/>
              <a:cs typeface="Microsoft Sans Serif" panose="020B0604020202020204" pitchFamily="34" charset="0"/>
            </a:endParaRPr>
          </a:p>
        </p:txBody>
      </p:sp>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35814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Resumen</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3C357393-DEA7-C6A2-387E-C00C2B8E46C7}"/>
              </a:ext>
            </a:extLst>
          </p:cNvPr>
          <p:cNvSpPr txBox="1"/>
          <p:nvPr/>
        </p:nvSpPr>
        <p:spPr>
          <a:xfrm>
            <a:off x="1630581" y="2816816"/>
            <a:ext cx="4110343" cy="523220"/>
          </a:xfrm>
          <a:prstGeom prst="rect">
            <a:avLst/>
          </a:prstGeom>
          <a:noFill/>
        </p:spPr>
        <p:txBody>
          <a:bodyPr wrap="square">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Presupuesto familiar</a:t>
            </a:r>
            <a:endParaRPr lang="ko-KR" altLang="en-US" sz="2800" b="1" dirty="0">
              <a:latin typeface="Calibri" panose="020F0502020204030204" pitchFamily="34" charset="0"/>
              <a:cs typeface="Calibri" panose="020F0502020204030204" pitchFamily="34" charset="0"/>
            </a:endParaRPr>
          </a:p>
        </p:txBody>
      </p:sp>
      <p:sp>
        <p:nvSpPr>
          <p:cNvPr id="5" name="TextBox 10">
            <a:extLst>
              <a:ext uri="{FF2B5EF4-FFF2-40B4-BE49-F238E27FC236}">
                <a16:creationId xmlns:a16="http://schemas.microsoft.com/office/drawing/2014/main" id="{A47394E2-E6F7-9437-A91E-97F92F8C7377}"/>
              </a:ext>
            </a:extLst>
          </p:cNvPr>
          <p:cNvSpPr txBox="1"/>
          <p:nvPr/>
        </p:nvSpPr>
        <p:spPr>
          <a:xfrm>
            <a:off x="1649214" y="3304520"/>
            <a:ext cx="5132992" cy="224676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es-ES" sz="2800">
                <a:latin typeface="Calibri" panose="020F0502020204030204" pitchFamily="34" charset="0"/>
                <a:ea typeface="Microsoft Sans Serif" panose="020B0604020202020204" pitchFamily="34" charset="0"/>
                <a:cs typeface="Calibri" panose="020F0502020204030204" pitchFamily="34" charset="0"/>
              </a:rPr>
              <a:t>Un presupuesto familiar es un documento que resume en cifras, de forma organizada, los ingresos y gastos de una familia durante un periodo de tiempo determinado.</a:t>
            </a:r>
            <a:endParaRPr lang="ko-KR" altLang="en-US" sz="2400" dirty="0">
              <a:latin typeface="Microsoft Sans Serif" panose="020B0604020202020204" pitchFamily="34" charset="0"/>
              <a:cs typeface="Microsoft Sans Serif" panose="020B0604020202020204" pitchFamily="34" charset="0"/>
            </a:endParaRPr>
          </a:p>
        </p:txBody>
      </p:sp>
      <p:pic>
        <p:nvPicPr>
          <p:cNvPr id="6" name="object 2">
            <a:extLst>
              <a:ext uri="{FF2B5EF4-FFF2-40B4-BE49-F238E27FC236}">
                <a16:creationId xmlns:a16="http://schemas.microsoft.com/office/drawing/2014/main" id="{018F48C9-FC4D-84C8-1331-4B2E7E9EE33D}"/>
              </a:ext>
            </a:extLst>
          </p:cNvPr>
          <p:cNvPicPr/>
          <p:nvPr/>
        </p:nvPicPr>
        <p:blipFill>
          <a:blip r:embed="rId2" cstate="email">
            <a:extLst>
              <a:ext uri="{28A0092B-C50C-407E-A947-70E740481C1C}">
                <a14:useLocalDpi xmlns:a14="http://schemas.microsoft.com/office/drawing/2010/main"/>
              </a:ext>
            </a:extLst>
          </a:blip>
          <a:stretch>
            <a:fillRect/>
          </a:stretch>
        </p:blipFill>
        <p:spPr>
          <a:xfrm>
            <a:off x="854292" y="2816816"/>
            <a:ext cx="638173" cy="1486244"/>
          </a:xfrm>
          <a:prstGeom prst="rect">
            <a:avLst/>
          </a:prstGeom>
        </p:spPr>
      </p:pic>
      <p:sp>
        <p:nvSpPr>
          <p:cNvPr id="7" name="CuadroTexto 6">
            <a:extLst>
              <a:ext uri="{FF2B5EF4-FFF2-40B4-BE49-F238E27FC236}">
                <a16:creationId xmlns:a16="http://schemas.microsoft.com/office/drawing/2014/main" id="{6BD6A5FD-DB86-2F6B-8FD5-EF209CE0FE7F}"/>
              </a:ext>
            </a:extLst>
          </p:cNvPr>
          <p:cNvSpPr txBox="1"/>
          <p:nvPr/>
        </p:nvSpPr>
        <p:spPr>
          <a:xfrm>
            <a:off x="1604076" y="6014822"/>
            <a:ext cx="4136848" cy="523220"/>
          </a:xfrm>
          <a:prstGeom prst="rect">
            <a:avLst/>
          </a:prstGeom>
          <a:noFill/>
        </p:spPr>
        <p:txBody>
          <a:bodyPr wrap="square">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Movimientos económicos</a:t>
            </a:r>
            <a:endParaRPr lang="ko-KR" altLang="en-US" sz="2800" b="1" dirty="0">
              <a:latin typeface="Calibri" panose="020F0502020204030204" pitchFamily="34" charset="0"/>
              <a:cs typeface="Calibri" panose="020F0502020204030204" pitchFamily="34" charset="0"/>
            </a:endParaRPr>
          </a:p>
        </p:txBody>
      </p:sp>
      <p:sp>
        <p:nvSpPr>
          <p:cNvPr id="8" name="TextBox 10">
            <a:extLst>
              <a:ext uri="{FF2B5EF4-FFF2-40B4-BE49-F238E27FC236}">
                <a16:creationId xmlns:a16="http://schemas.microsoft.com/office/drawing/2014/main" id="{7DCBD73E-08FE-1BD6-E61E-9F8EF73D8484}"/>
              </a:ext>
            </a:extLst>
          </p:cNvPr>
          <p:cNvSpPr txBox="1"/>
          <p:nvPr/>
        </p:nvSpPr>
        <p:spPr>
          <a:xfrm>
            <a:off x="1630581" y="6451819"/>
            <a:ext cx="5303619" cy="1815882"/>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en-GB" sz="2800">
                <a:latin typeface="Calibri" panose="020F0502020204030204" pitchFamily="34" charset="0"/>
                <a:ea typeface="Microsoft Sans Serif" panose="020B0604020202020204" pitchFamily="34" charset="0"/>
                <a:cs typeface="Calibri" panose="020F0502020204030204" pitchFamily="34" charset="0"/>
              </a:rPr>
              <a:t>Ingresos (salarios, pensiones, subsidios...) y gastos (</a:t>
            </a:r>
            <a:r>
              <a:rPr lang="es-ES" sz="2800">
                <a:latin typeface="Calibri" panose="020F0502020204030204" pitchFamily="34" charset="0"/>
                <a:ea typeface="Microsoft Sans Serif" panose="020B0604020202020204" pitchFamily="34" charset="0"/>
                <a:cs typeface="Calibri" panose="020F0502020204030204" pitchFamily="34" charset="0"/>
              </a:rPr>
              <a:t>fijo obligatorio, variable necesario, ocasional</a:t>
            </a:r>
            <a:r>
              <a:rPr lang="en-GB" sz="2800">
                <a:latin typeface="Calibri" panose="020F0502020204030204" pitchFamily="34" charset="0"/>
                <a:ea typeface="Microsoft Sans Serif" panose="020B0604020202020204" pitchFamily="34" charset="0"/>
                <a:cs typeface="Calibri" panose="020F0502020204030204" pitchFamily="34" charset="0"/>
              </a:rPr>
              <a:t>).</a:t>
            </a:r>
            <a:endParaRPr lang="ko-KR" altLang="en-US" sz="2400" dirty="0">
              <a:latin typeface="Microsoft Sans Serif" panose="020B0604020202020204" pitchFamily="34" charset="0"/>
              <a:cs typeface="Microsoft Sans Serif" panose="020B0604020202020204" pitchFamily="34" charset="0"/>
            </a:endParaRPr>
          </a:p>
        </p:txBody>
      </p:sp>
      <p:pic>
        <p:nvPicPr>
          <p:cNvPr id="9" name="object 2">
            <a:extLst>
              <a:ext uri="{FF2B5EF4-FFF2-40B4-BE49-F238E27FC236}">
                <a16:creationId xmlns:a16="http://schemas.microsoft.com/office/drawing/2014/main" id="{FC64ED36-F27D-A4E8-7D60-5AC661C434B4}"/>
              </a:ext>
            </a:extLst>
          </p:cNvPr>
          <p:cNvPicPr/>
          <p:nvPr/>
        </p:nvPicPr>
        <p:blipFill>
          <a:blip r:embed="rId2" cstate="email">
            <a:extLst>
              <a:ext uri="{28A0092B-C50C-407E-A947-70E740481C1C}">
                <a14:useLocalDpi xmlns:a14="http://schemas.microsoft.com/office/drawing/2010/main"/>
              </a:ext>
            </a:extLst>
          </a:blip>
          <a:stretch>
            <a:fillRect/>
          </a:stretch>
        </p:blipFill>
        <p:spPr>
          <a:xfrm>
            <a:off x="827788" y="6014822"/>
            <a:ext cx="638173" cy="1486244"/>
          </a:xfrm>
          <a:prstGeom prst="rect">
            <a:avLst/>
          </a:prstGeom>
        </p:spPr>
      </p:pic>
      <p:sp>
        <p:nvSpPr>
          <p:cNvPr id="10" name="CuadroTexto 9">
            <a:extLst>
              <a:ext uri="{FF2B5EF4-FFF2-40B4-BE49-F238E27FC236}">
                <a16:creationId xmlns:a16="http://schemas.microsoft.com/office/drawing/2014/main" id="{D98EC897-4108-538C-0545-7CD48DF8D55C}"/>
              </a:ext>
            </a:extLst>
          </p:cNvPr>
          <p:cNvSpPr txBox="1"/>
          <p:nvPr/>
        </p:nvSpPr>
        <p:spPr>
          <a:xfrm>
            <a:off x="13120689" y="2781300"/>
            <a:ext cx="3948110" cy="523220"/>
          </a:xfrm>
          <a:prstGeom prst="rect">
            <a:avLst/>
          </a:prstGeom>
          <a:noFill/>
        </p:spPr>
        <p:txBody>
          <a:bodyPr wrap="square">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Cobro y pago</a:t>
            </a:r>
            <a:endParaRPr lang="ko-KR" altLang="en-US" sz="2800" b="1" dirty="0">
              <a:latin typeface="Calibri" panose="020F0502020204030204" pitchFamily="34" charset="0"/>
              <a:cs typeface="Calibri" panose="020F0502020204030204" pitchFamily="34" charset="0"/>
            </a:endParaRPr>
          </a:p>
        </p:txBody>
      </p:sp>
      <p:pic>
        <p:nvPicPr>
          <p:cNvPr id="12" name="object 2">
            <a:extLst>
              <a:ext uri="{FF2B5EF4-FFF2-40B4-BE49-F238E27FC236}">
                <a16:creationId xmlns:a16="http://schemas.microsoft.com/office/drawing/2014/main" id="{F77757EA-8628-B6E1-F7D6-0406F5167F5D}"/>
              </a:ext>
            </a:extLst>
          </p:cNvPr>
          <p:cNvPicPr/>
          <p:nvPr/>
        </p:nvPicPr>
        <p:blipFill>
          <a:blip r:embed="rId2" cstate="email">
            <a:extLst>
              <a:ext uri="{28A0092B-C50C-407E-A947-70E740481C1C}">
                <a14:useLocalDpi xmlns:a14="http://schemas.microsoft.com/office/drawing/2010/main"/>
              </a:ext>
            </a:extLst>
          </a:blip>
          <a:stretch>
            <a:fillRect/>
          </a:stretch>
        </p:blipFill>
        <p:spPr>
          <a:xfrm>
            <a:off x="12344400" y="2816816"/>
            <a:ext cx="638173" cy="1486244"/>
          </a:xfrm>
          <a:prstGeom prst="rect">
            <a:avLst/>
          </a:prstGeom>
        </p:spPr>
      </p:pic>
      <p:sp>
        <p:nvSpPr>
          <p:cNvPr id="13" name="CuadroTexto 12">
            <a:extLst>
              <a:ext uri="{FF2B5EF4-FFF2-40B4-BE49-F238E27FC236}">
                <a16:creationId xmlns:a16="http://schemas.microsoft.com/office/drawing/2014/main" id="{88CDCD3A-3651-DA36-A870-BD08006C8C91}"/>
              </a:ext>
            </a:extLst>
          </p:cNvPr>
          <p:cNvSpPr txBox="1"/>
          <p:nvPr/>
        </p:nvSpPr>
        <p:spPr>
          <a:xfrm>
            <a:off x="13120689" y="5753100"/>
            <a:ext cx="4557711" cy="523220"/>
          </a:xfrm>
          <a:prstGeom prst="rect">
            <a:avLst/>
          </a:prstGeom>
          <a:noFill/>
        </p:spPr>
        <p:txBody>
          <a:bodyPr wrap="square">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Sostenibilidad financiera</a:t>
            </a:r>
            <a:endParaRPr lang="ko-KR" altLang="en-US" sz="2800" b="1" dirty="0">
              <a:latin typeface="Calibri" panose="020F0502020204030204" pitchFamily="34" charset="0"/>
              <a:cs typeface="Calibri" panose="020F0502020204030204" pitchFamily="34" charset="0"/>
            </a:endParaRPr>
          </a:p>
        </p:txBody>
      </p:sp>
      <p:sp>
        <p:nvSpPr>
          <p:cNvPr id="14" name="TextBox 10">
            <a:extLst>
              <a:ext uri="{FF2B5EF4-FFF2-40B4-BE49-F238E27FC236}">
                <a16:creationId xmlns:a16="http://schemas.microsoft.com/office/drawing/2014/main" id="{BE22D3DF-9016-ADFE-B491-A981D3CF8358}"/>
              </a:ext>
            </a:extLst>
          </p:cNvPr>
          <p:cNvSpPr txBox="1"/>
          <p:nvPr/>
        </p:nvSpPr>
        <p:spPr>
          <a:xfrm>
            <a:off x="13129696" y="6162238"/>
            <a:ext cx="4942956" cy="2677656"/>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es-ES" sz="2800">
                <a:effectLst/>
                <a:latin typeface="Calibri" panose="020F0502020204030204" pitchFamily="34" charset="0"/>
                <a:ea typeface="Microsoft Sans Serif" panose="020B0604020202020204" pitchFamily="34" charset="0"/>
              </a:rPr>
              <a:t>Un presupuesto debe ser sostenible: los ingresos regulares del año son suficientes para cubrir los gastos regulares y el reembolso de las cuotas del préstamo.</a:t>
            </a:r>
          </a:p>
        </p:txBody>
      </p:sp>
      <p:pic>
        <p:nvPicPr>
          <p:cNvPr id="15" name="object 2">
            <a:extLst>
              <a:ext uri="{FF2B5EF4-FFF2-40B4-BE49-F238E27FC236}">
                <a16:creationId xmlns:a16="http://schemas.microsoft.com/office/drawing/2014/main" id="{0DD2F338-E360-3DE7-6475-1B05002A8749}"/>
              </a:ext>
            </a:extLst>
          </p:cNvPr>
          <p:cNvPicPr/>
          <p:nvPr/>
        </p:nvPicPr>
        <p:blipFill>
          <a:blip r:embed="rId2" cstate="email">
            <a:extLst>
              <a:ext uri="{28A0092B-C50C-407E-A947-70E740481C1C}">
                <a14:useLocalDpi xmlns:a14="http://schemas.microsoft.com/office/drawing/2010/main"/>
              </a:ext>
            </a:extLst>
          </a:blip>
          <a:stretch>
            <a:fillRect/>
          </a:stretch>
        </p:blipFill>
        <p:spPr>
          <a:xfrm>
            <a:off x="12344400" y="5776086"/>
            <a:ext cx="638173" cy="1486244"/>
          </a:xfrm>
          <a:prstGeom prst="rect">
            <a:avLst/>
          </a:prstGeom>
        </p:spPr>
      </p:pic>
      <p:pic>
        <p:nvPicPr>
          <p:cNvPr id="17" name="Imagen 16">
            <a:extLst>
              <a:ext uri="{FF2B5EF4-FFF2-40B4-BE49-F238E27FC236}">
                <a16:creationId xmlns:a16="http://schemas.microsoft.com/office/drawing/2014/main" id="{0FC66701-B7E7-E69C-5058-DDEC6B4E72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08332" y="3467360"/>
            <a:ext cx="5303619" cy="3352280"/>
          </a:xfrm>
          <a:prstGeom prst="rect">
            <a:avLst/>
          </a:prstGeom>
        </p:spPr>
      </p:pic>
    </p:spTree>
    <p:extLst>
      <p:ext uri="{BB962C8B-B14F-4D97-AF65-F5344CB8AC3E}">
        <p14:creationId xmlns:p14="http://schemas.microsoft.com/office/powerpoint/2010/main" val="2930964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9E94187-2C23-4078-BF40-98553CAA15C3}"/>
              </a:ext>
            </a:extLst>
          </p:cNvPr>
          <p:cNvSpPr txBox="1"/>
          <p:nvPr/>
        </p:nvSpPr>
        <p:spPr>
          <a:xfrm>
            <a:off x="6221361" y="5176684"/>
            <a:ext cx="54102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8000" b="1" spc="-114">
                <a:solidFill>
                  <a:srgbClr val="FAC709"/>
                </a:solidFill>
                <a:latin typeface="Calibri" panose="020F0502020204030204" pitchFamily="34" charset="0"/>
                <a:ea typeface="Microsoft Sans Serif" panose="020B0604020202020204" pitchFamily="34" charset="0"/>
                <a:cs typeface="Calibri" panose="020F0502020204030204" pitchFamily="34" charset="0"/>
              </a:rPr>
              <a:t>¡Gracias!</a:t>
            </a:r>
            <a:endParaRPr kumimoji="0" lang="en-US" sz="8000" b="1" i="0" u="none" strike="noStrike" kern="1200" cap="none" spc="0" normalizeH="0" baseline="0" dirty="0">
              <a:ln>
                <a:noFill/>
              </a:ln>
              <a:solidFill>
                <a:srgbClr val="FAC709"/>
              </a:solidFill>
              <a:effectLst/>
              <a:uLnTx/>
              <a:uFillTx/>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85FA7D33-1D53-3061-8F07-5067688E3261}"/>
              </a:ext>
            </a:extLst>
          </p:cNvPr>
          <p:cNvSpPr txBox="1"/>
          <p:nvPr/>
        </p:nvSpPr>
        <p:spPr>
          <a:xfrm>
            <a:off x="4343400" y="6853084"/>
            <a:ext cx="9166122" cy="1459374"/>
          </a:xfrm>
          <a:prstGeom prst="rect">
            <a:avLst/>
          </a:prstGeom>
          <a:noFill/>
        </p:spPr>
        <p:txBody>
          <a:bodyPr wrap="square">
            <a:spAutoFit/>
          </a:bodyPr>
          <a:lstStyle/>
          <a:p>
            <a:pPr marL="12700" algn="ctr">
              <a:lnSpc>
                <a:spcPct val="100000"/>
              </a:lnSpc>
              <a:spcBef>
                <a:spcPts val="100"/>
              </a:spcBef>
            </a:pPr>
            <a:r>
              <a:rPr lang="en-US" sz="4400" b="1" spc="-65">
                <a:ea typeface="Microsoft Sans Serif" panose="020B0604020202020204" pitchFamily="34" charset="0"/>
                <a:cs typeface="Microsoft Sans Serif" panose="020B0604020202020204" pitchFamily="34" charset="0"/>
              </a:rPr>
              <a:t>Socio: Universidad de Málaga</a:t>
            </a:r>
          </a:p>
          <a:p>
            <a:pPr marL="12700" algn="ctr">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768335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n 36">
            <a:extLst>
              <a:ext uri="{FF2B5EF4-FFF2-40B4-BE49-F238E27FC236}">
                <a16:creationId xmlns:a16="http://schemas.microsoft.com/office/drawing/2014/main" id="{60C826FD-FEDF-7F76-8457-C265509D80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99325" y="2933700"/>
            <a:ext cx="8807675" cy="5871783"/>
          </a:xfrm>
          <a:prstGeom prst="rect">
            <a:avLst/>
          </a:prstGeom>
        </p:spPr>
      </p:pic>
      <p:sp>
        <p:nvSpPr>
          <p:cNvPr id="2" name="CuadroTexto 1">
            <a:extLst>
              <a:ext uri="{FF2B5EF4-FFF2-40B4-BE49-F238E27FC236}">
                <a16:creationId xmlns:a16="http://schemas.microsoft.com/office/drawing/2014/main" id="{86C18BE6-D155-4521-8CAA-E6D770234311}"/>
              </a:ext>
            </a:extLst>
          </p:cNvPr>
          <p:cNvSpPr txBox="1"/>
          <p:nvPr/>
        </p:nvSpPr>
        <p:spPr>
          <a:xfrm>
            <a:off x="1524000" y="1503549"/>
            <a:ext cx="9462656" cy="769441"/>
          </a:xfrm>
          <a:prstGeom prst="rect">
            <a:avLst/>
          </a:prstGeom>
          <a:noFill/>
        </p:spPr>
        <p:txBody>
          <a:bodyPr wrap="square" rtlCol="0">
            <a:spAutoFit/>
          </a:bodyPr>
          <a:lstStyle/>
          <a:p>
            <a:r>
              <a:rPr lang="en-GB" sz="4400" b="1">
                <a:latin typeface="Calibri" panose="020F0502020204030204" pitchFamily="34" charset="0"/>
                <a:ea typeface="Microsoft Sans Serif" panose="020B0604020202020204" pitchFamily="34" charset="0"/>
                <a:cs typeface="Calibri" panose="020F0502020204030204" pitchFamily="34" charset="0"/>
              </a:rPr>
              <a:t>Índice</a:t>
            </a:r>
            <a:endParaRPr lang="en-GB" sz="4400" b="1" dirty="0">
              <a:latin typeface="Calibri" panose="020F0502020204030204" pitchFamily="34" charset="0"/>
              <a:ea typeface="Microsoft Sans Serif" panose="020B0604020202020204" pitchFamily="34" charset="0"/>
              <a:cs typeface="Calibri" panose="020F0502020204030204" pitchFamily="34" charset="0"/>
            </a:endParaRPr>
          </a:p>
        </p:txBody>
      </p:sp>
      <p:pic>
        <p:nvPicPr>
          <p:cNvPr id="18" name="object 2">
            <a:extLst>
              <a:ext uri="{FF2B5EF4-FFF2-40B4-BE49-F238E27FC236}">
                <a16:creationId xmlns:a16="http://schemas.microsoft.com/office/drawing/2014/main" id="{326F599C-0902-4E54-BAC7-ADAF9B4BDB92}"/>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1416415" y="2826460"/>
            <a:ext cx="370416" cy="280000"/>
          </a:xfrm>
          <a:prstGeom prst="rect">
            <a:avLst/>
          </a:prstGeom>
        </p:spPr>
      </p:pic>
      <p:pic>
        <p:nvPicPr>
          <p:cNvPr id="20" name="object 2">
            <a:extLst>
              <a:ext uri="{FF2B5EF4-FFF2-40B4-BE49-F238E27FC236}">
                <a16:creationId xmlns:a16="http://schemas.microsoft.com/office/drawing/2014/main" id="{A503E805-FB64-49DE-8A03-1F50600ABF7A}"/>
              </a:ext>
            </a:extLst>
          </p:cNvPr>
          <p:cNvPicPr/>
          <p:nvPr/>
        </p:nvPicPr>
        <p:blipFill rotWithShape="1">
          <a:blip r:embed="rId4" cstate="email">
            <a:extLst>
              <a:ext uri="{28A0092B-C50C-407E-A947-70E740481C1C}">
                <a14:useLocalDpi xmlns:a14="http://schemas.microsoft.com/office/drawing/2010/main"/>
              </a:ext>
            </a:extLst>
          </a:blip>
          <a:srcRect r="-2857"/>
          <a:stretch/>
        </p:blipFill>
        <p:spPr>
          <a:xfrm>
            <a:off x="1405059" y="4791119"/>
            <a:ext cx="381000" cy="326225"/>
          </a:xfrm>
          <a:prstGeom prst="rect">
            <a:avLst/>
          </a:prstGeom>
        </p:spPr>
      </p:pic>
      <p:grpSp>
        <p:nvGrpSpPr>
          <p:cNvPr id="22" name="Grupo 21">
            <a:extLst>
              <a:ext uri="{FF2B5EF4-FFF2-40B4-BE49-F238E27FC236}">
                <a16:creationId xmlns:a16="http://schemas.microsoft.com/office/drawing/2014/main" id="{6AD18D4C-B589-44B7-8EFF-3DEBF5C41E8D}"/>
              </a:ext>
            </a:extLst>
          </p:cNvPr>
          <p:cNvGrpSpPr/>
          <p:nvPr/>
        </p:nvGrpSpPr>
        <p:grpSpPr>
          <a:xfrm>
            <a:off x="1399312" y="3652985"/>
            <a:ext cx="389419" cy="357695"/>
            <a:chOff x="10576646" y="4322694"/>
            <a:chExt cx="700954" cy="668406"/>
          </a:xfrm>
        </p:grpSpPr>
        <p:pic>
          <p:nvPicPr>
            <p:cNvPr id="19" name="object 2">
              <a:extLst>
                <a:ext uri="{FF2B5EF4-FFF2-40B4-BE49-F238E27FC236}">
                  <a16:creationId xmlns:a16="http://schemas.microsoft.com/office/drawing/2014/main" id="{0EDA923F-8D2D-4611-BB52-E35C95A8EC02}"/>
                </a:ext>
              </a:extLst>
            </p:cNvPr>
            <p:cNvPicPr/>
            <p:nvPr/>
          </p:nvPicPr>
          <p:blipFill rotWithShape="1">
            <a:blip r:embed="rId5" cstate="email">
              <a:extLst>
                <a:ext uri="{28A0092B-C50C-407E-A947-70E740481C1C}">
                  <a14:useLocalDpi xmlns:a14="http://schemas.microsoft.com/office/drawing/2010/main"/>
                </a:ext>
              </a:extLst>
            </a:blip>
            <a:srcRect l="-2272" r="-2859"/>
            <a:stretch/>
          </p:blipFill>
          <p:spPr>
            <a:xfrm>
              <a:off x="10576646" y="4381500"/>
              <a:ext cx="700954" cy="609600"/>
            </a:xfrm>
            <a:prstGeom prst="rect">
              <a:avLst/>
            </a:prstGeom>
          </p:spPr>
        </p:pic>
        <p:sp>
          <p:nvSpPr>
            <p:cNvPr id="21" name="Rectángulo 20">
              <a:extLst>
                <a:ext uri="{FF2B5EF4-FFF2-40B4-BE49-F238E27FC236}">
                  <a16:creationId xmlns:a16="http://schemas.microsoft.com/office/drawing/2014/main" id="{180C6FA9-8737-480A-B58C-831393525641}"/>
                </a:ext>
              </a:extLst>
            </p:cNvPr>
            <p:cNvSpPr/>
            <p:nvPr/>
          </p:nvSpPr>
          <p:spPr>
            <a:xfrm>
              <a:off x="10820400" y="4322694"/>
              <a:ext cx="228600" cy="7173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solidFill>
                  <a:schemeClr val="tx1"/>
                </a:solidFill>
              </a:endParaRPr>
            </a:p>
          </p:txBody>
        </p:sp>
      </p:grpSp>
      <p:sp>
        <p:nvSpPr>
          <p:cNvPr id="25" name="TextBox 8">
            <a:extLst>
              <a:ext uri="{FF2B5EF4-FFF2-40B4-BE49-F238E27FC236}">
                <a16:creationId xmlns:a16="http://schemas.microsoft.com/office/drawing/2014/main" id="{18538967-CA04-70D1-9C5C-75434C8C7BC3}"/>
              </a:ext>
            </a:extLst>
          </p:cNvPr>
          <p:cNvSpPr txBox="1"/>
          <p:nvPr/>
        </p:nvSpPr>
        <p:spPr>
          <a:xfrm>
            <a:off x="2286000" y="2664858"/>
            <a:ext cx="5791200" cy="523220"/>
          </a:xfrm>
          <a:prstGeom prst="rect">
            <a:avLst/>
          </a:prstGeom>
          <a:noFill/>
        </p:spPr>
        <p:txBody>
          <a:bodyPr wrap="square" lIns="108000" rIns="108000" rtlCol="0">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1.- ¿Qué es un presupuesto familiar? </a:t>
            </a:r>
            <a:endParaRPr lang="ko-KR" altLang="en-US" sz="2800" b="1" dirty="0">
              <a:latin typeface="Calibri" panose="020F0502020204030204" pitchFamily="34" charset="0"/>
              <a:cs typeface="Calibri" panose="020F0502020204030204" pitchFamily="34" charset="0"/>
            </a:endParaRPr>
          </a:p>
        </p:txBody>
      </p:sp>
      <p:sp>
        <p:nvSpPr>
          <p:cNvPr id="28" name="TextBox 8">
            <a:extLst>
              <a:ext uri="{FF2B5EF4-FFF2-40B4-BE49-F238E27FC236}">
                <a16:creationId xmlns:a16="http://schemas.microsoft.com/office/drawing/2014/main" id="{C36C1177-DB5A-C233-5BDB-C26E2B34FEA0}"/>
              </a:ext>
            </a:extLst>
          </p:cNvPr>
          <p:cNvSpPr txBox="1"/>
          <p:nvPr/>
        </p:nvSpPr>
        <p:spPr>
          <a:xfrm>
            <a:off x="2286000" y="3477280"/>
            <a:ext cx="7331539" cy="954107"/>
          </a:xfrm>
          <a:prstGeom prst="rect">
            <a:avLst/>
          </a:prstGeom>
          <a:noFill/>
        </p:spPr>
        <p:txBody>
          <a:bodyPr wrap="square" lIns="108000" rIns="108000" rtlCol="0">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2.- ¿Cuáles son los movimientos económicos principales de una economía familiar?</a:t>
            </a:r>
            <a:endParaRPr lang="ko-KR" altLang="en-US" sz="2800" b="1" dirty="0">
              <a:latin typeface="Calibri" panose="020F0502020204030204" pitchFamily="34" charset="0"/>
              <a:cs typeface="Calibri" panose="020F0502020204030204" pitchFamily="34" charset="0"/>
            </a:endParaRPr>
          </a:p>
        </p:txBody>
      </p:sp>
      <p:sp>
        <p:nvSpPr>
          <p:cNvPr id="31" name="TextBox 8">
            <a:extLst>
              <a:ext uri="{FF2B5EF4-FFF2-40B4-BE49-F238E27FC236}">
                <a16:creationId xmlns:a16="http://schemas.microsoft.com/office/drawing/2014/main" id="{726ABA70-2A00-5E18-8F67-4291A0157C19}"/>
              </a:ext>
            </a:extLst>
          </p:cNvPr>
          <p:cNvSpPr txBox="1"/>
          <p:nvPr/>
        </p:nvSpPr>
        <p:spPr>
          <a:xfrm>
            <a:off x="2302565" y="4651026"/>
            <a:ext cx="7179139" cy="523220"/>
          </a:xfrm>
          <a:prstGeom prst="rect">
            <a:avLst/>
          </a:prstGeom>
          <a:noFill/>
        </p:spPr>
        <p:txBody>
          <a:bodyPr wrap="square" lIns="108000" rIns="108000" rtlCol="0">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3.- ¿Cómo elaborar un presupuesto?</a:t>
            </a:r>
            <a:endParaRPr lang="ko-KR" altLang="en-US" sz="2800" b="1" dirty="0">
              <a:latin typeface="Calibri" panose="020F0502020204030204" pitchFamily="34" charset="0"/>
              <a:cs typeface="Calibri" panose="020F0502020204030204" pitchFamily="34" charset="0"/>
            </a:endParaRPr>
          </a:p>
        </p:txBody>
      </p:sp>
      <p:pic>
        <p:nvPicPr>
          <p:cNvPr id="11" name="object 2">
            <a:extLst>
              <a:ext uri="{FF2B5EF4-FFF2-40B4-BE49-F238E27FC236}">
                <a16:creationId xmlns:a16="http://schemas.microsoft.com/office/drawing/2014/main" id="{1198203E-F30C-C231-7F97-00A10E77FEFB}"/>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1407372" y="5596825"/>
            <a:ext cx="370416" cy="280000"/>
          </a:xfrm>
          <a:prstGeom prst="rect">
            <a:avLst/>
          </a:prstGeom>
        </p:spPr>
      </p:pic>
      <p:grpSp>
        <p:nvGrpSpPr>
          <p:cNvPr id="13" name="Grupo 12">
            <a:extLst>
              <a:ext uri="{FF2B5EF4-FFF2-40B4-BE49-F238E27FC236}">
                <a16:creationId xmlns:a16="http://schemas.microsoft.com/office/drawing/2014/main" id="{7DD910AB-9927-D2E6-88D9-3E6DBBE0CCA6}"/>
              </a:ext>
            </a:extLst>
          </p:cNvPr>
          <p:cNvGrpSpPr/>
          <p:nvPr/>
        </p:nvGrpSpPr>
        <p:grpSpPr>
          <a:xfrm>
            <a:off x="1390269" y="6753899"/>
            <a:ext cx="389419" cy="357695"/>
            <a:chOff x="10576646" y="4322694"/>
            <a:chExt cx="700954" cy="668406"/>
          </a:xfrm>
        </p:grpSpPr>
        <p:pic>
          <p:nvPicPr>
            <p:cNvPr id="14" name="object 2">
              <a:extLst>
                <a:ext uri="{FF2B5EF4-FFF2-40B4-BE49-F238E27FC236}">
                  <a16:creationId xmlns:a16="http://schemas.microsoft.com/office/drawing/2014/main" id="{4CC50331-7844-5597-9990-20FCCB80DE97}"/>
                </a:ext>
              </a:extLst>
            </p:cNvPr>
            <p:cNvPicPr/>
            <p:nvPr/>
          </p:nvPicPr>
          <p:blipFill rotWithShape="1">
            <a:blip r:embed="rId5" cstate="email">
              <a:extLst>
                <a:ext uri="{28A0092B-C50C-407E-A947-70E740481C1C}">
                  <a14:useLocalDpi xmlns:a14="http://schemas.microsoft.com/office/drawing/2010/main"/>
                </a:ext>
              </a:extLst>
            </a:blip>
            <a:srcRect l="-2272" r="-2859"/>
            <a:stretch/>
          </p:blipFill>
          <p:spPr>
            <a:xfrm>
              <a:off x="10576646" y="4381500"/>
              <a:ext cx="700954" cy="609600"/>
            </a:xfrm>
            <a:prstGeom prst="rect">
              <a:avLst/>
            </a:prstGeom>
          </p:spPr>
        </p:pic>
        <p:sp>
          <p:nvSpPr>
            <p:cNvPr id="15" name="Rectángulo 14">
              <a:extLst>
                <a:ext uri="{FF2B5EF4-FFF2-40B4-BE49-F238E27FC236}">
                  <a16:creationId xmlns:a16="http://schemas.microsoft.com/office/drawing/2014/main" id="{050AC60A-AA9F-2D27-A648-D9E40B3CC4FC}"/>
                </a:ext>
              </a:extLst>
            </p:cNvPr>
            <p:cNvSpPr/>
            <p:nvPr/>
          </p:nvSpPr>
          <p:spPr>
            <a:xfrm>
              <a:off x="10820400" y="4322694"/>
              <a:ext cx="228600" cy="7173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solidFill>
                  <a:schemeClr val="tx1"/>
                </a:solidFill>
              </a:endParaRPr>
            </a:p>
          </p:txBody>
        </p:sp>
      </p:grpSp>
      <p:sp>
        <p:nvSpPr>
          <p:cNvPr id="16" name="TextBox 8">
            <a:extLst>
              <a:ext uri="{FF2B5EF4-FFF2-40B4-BE49-F238E27FC236}">
                <a16:creationId xmlns:a16="http://schemas.microsoft.com/office/drawing/2014/main" id="{70E3023D-73C2-41CE-30BA-F721A1527644}"/>
              </a:ext>
            </a:extLst>
          </p:cNvPr>
          <p:cNvSpPr txBox="1"/>
          <p:nvPr/>
        </p:nvSpPr>
        <p:spPr>
          <a:xfrm>
            <a:off x="2276957" y="5437027"/>
            <a:ext cx="7185765" cy="954107"/>
          </a:xfrm>
          <a:prstGeom prst="rect">
            <a:avLst/>
          </a:prstGeom>
          <a:noFill/>
        </p:spPr>
        <p:txBody>
          <a:bodyPr wrap="square" lIns="108000" rIns="108000" rtlCol="0">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4.- ¿Qué distintas situaciones pueden darse ante un presupuesto familiar?</a:t>
            </a:r>
            <a:endParaRPr lang="ko-KR" altLang="en-US" sz="2800" b="1" dirty="0">
              <a:latin typeface="Calibri" panose="020F0502020204030204" pitchFamily="34" charset="0"/>
              <a:cs typeface="Calibri" panose="020F0502020204030204" pitchFamily="34" charset="0"/>
            </a:endParaRPr>
          </a:p>
        </p:txBody>
      </p:sp>
      <p:sp>
        <p:nvSpPr>
          <p:cNvPr id="23" name="TextBox 8">
            <a:extLst>
              <a:ext uri="{FF2B5EF4-FFF2-40B4-BE49-F238E27FC236}">
                <a16:creationId xmlns:a16="http://schemas.microsoft.com/office/drawing/2014/main" id="{CF26D0A3-CD98-14A2-32ED-2AEB490335BA}"/>
              </a:ext>
            </a:extLst>
          </p:cNvPr>
          <p:cNvSpPr txBox="1"/>
          <p:nvPr/>
        </p:nvSpPr>
        <p:spPr>
          <a:xfrm>
            <a:off x="2276957" y="6654094"/>
            <a:ext cx="7331539" cy="954107"/>
          </a:xfrm>
          <a:prstGeom prst="rect">
            <a:avLst/>
          </a:prstGeom>
          <a:noFill/>
        </p:spPr>
        <p:txBody>
          <a:bodyPr wrap="square" lIns="108000" rIns="108000" rtlCol="0">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5.- Pautas básicas que han de seguirse para disponer de un buen presupuesto personal.</a:t>
            </a:r>
            <a:endParaRPr lang="ko-KR" alt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8113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1</a:t>
            </a:r>
            <a:r>
              <a:rPr lang="es-ES" sz="4400" b="1">
                <a:latin typeface="Calibri" panose="020F0502020204030204" pitchFamily="34" charset="0"/>
                <a:ea typeface="Microsoft Sans Serif" panose="020B0604020202020204" pitchFamily="34" charset="0"/>
                <a:cs typeface="Calibri" panose="020F0502020204030204" pitchFamily="34" charset="0"/>
              </a:rPr>
              <a:t>.</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¿Qué es un presupuesto familiar?</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752600" y="2562880"/>
            <a:ext cx="8153400" cy="4832092"/>
          </a:xfrm>
          <a:prstGeom prst="rect">
            <a:avLst/>
          </a:prstGeom>
          <a:noFill/>
        </p:spPr>
        <p:txBody>
          <a:bodyPr wrap="square" rtlCol="0">
            <a:spAutoFit/>
          </a:bodyPr>
          <a:lstStyle/>
          <a:p>
            <a:pPr>
              <a:defRPr/>
            </a:pPr>
            <a:r>
              <a:rPr lang="es-ES" sz="2800">
                <a:effectLst/>
                <a:latin typeface="Calibri" panose="020F0502020204030204" pitchFamily="34" charset="0"/>
                <a:ea typeface="Microsoft Sans Serif" panose="020B0604020202020204" pitchFamily="34" charset="0"/>
              </a:rPr>
              <a:t>Un presupuesto familiar es un documento que recoge en cifras, de forma ordenada, los ingresos y los gastos de una familia a lo largo de un determinado período</a:t>
            </a:r>
            <a:r>
              <a:rPr lang="en-GB" sz="2800">
                <a:latin typeface="Calibri" panose="020F0502020204030204" pitchFamily="34" charset="0"/>
                <a:ea typeface="Microsoft Sans Serif" panose="020B0604020202020204" pitchFamily="34" charset="0"/>
                <a:cs typeface="Calibri" panose="020F0502020204030204" pitchFamily="34" charset="0"/>
              </a:rPr>
              <a:t>.</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a:defRPr/>
            </a:pPr>
            <a:r>
              <a:rPr lang="es-ES" sz="2800">
                <a:effectLst/>
                <a:latin typeface="Calibri" panose="020F0502020204030204" pitchFamily="34" charset="0"/>
                <a:ea typeface="Microsoft Sans Serif" panose="020B0604020202020204" pitchFamily="34" charset="0"/>
              </a:rPr>
              <a:t>Con un presupuesto bien hecho, la familia dispone de una visión global, con información valiosa acerca de sus hábitos reales de consumo, y puede analizarlos y tomar decisiones respecto al destino de cada uno de los ingresos de los que dispone y así planificar mejor su futuro financiero</a:t>
            </a:r>
            <a:r>
              <a:rPr lang="en-GB" sz="2800">
                <a:latin typeface="Calibri" panose="020F0502020204030204" pitchFamily="34" charset="0"/>
                <a:ea typeface="Microsoft Sans Serif" panose="020B0604020202020204" pitchFamily="34" charset="0"/>
                <a:cs typeface="Calibri" panose="020F0502020204030204" pitchFamily="34" charset="0"/>
              </a:rPr>
              <a:t>.</a:t>
            </a: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8" name="Imagen 7" descr="Imagen que contiene Icono&#10;&#10;Descripción generada automáticamente">
            <a:extLst>
              <a:ext uri="{FF2B5EF4-FFF2-40B4-BE49-F238E27FC236}">
                <a16:creationId xmlns:a16="http://schemas.microsoft.com/office/drawing/2014/main" id="{DA1A638D-3EC5-31B8-01DA-F1EC226325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6600" y="2562880"/>
            <a:ext cx="5372100" cy="5372100"/>
          </a:xfrm>
          <a:prstGeom prst="rect">
            <a:avLst/>
          </a:prstGeom>
        </p:spPr>
      </p:pic>
    </p:spTree>
    <p:extLst>
      <p:ext uri="{BB962C8B-B14F-4D97-AF65-F5344CB8AC3E}">
        <p14:creationId xmlns:p14="http://schemas.microsoft.com/office/powerpoint/2010/main" val="1090680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2.</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¿Cuáles son los movimientos económicos principales de una economía familiar?</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314700"/>
            <a:ext cx="12496800" cy="5262979"/>
          </a:xfrm>
          <a:prstGeom prst="rect">
            <a:avLst/>
          </a:prstGeom>
          <a:noFill/>
        </p:spPr>
        <p:txBody>
          <a:bodyPr wrap="square" rtlCol="0">
            <a:spAutoFit/>
          </a:bodyPr>
          <a:lstStyle/>
          <a:p>
            <a:pPr>
              <a:defRPr/>
            </a:pPr>
            <a:r>
              <a:rPr lang="es-ES" sz="2800">
                <a:effectLst/>
                <a:latin typeface="Calibri" panose="020F0502020204030204" pitchFamily="34" charset="0"/>
                <a:ea typeface="Microsoft Sans Serif" panose="020B0604020202020204" pitchFamily="34" charset="0"/>
              </a:rPr>
              <a:t>Algunos de los posibles </a:t>
            </a:r>
            <a:r>
              <a:rPr lang="es-ES" sz="2800" b="1">
                <a:effectLst/>
                <a:latin typeface="Calibri" panose="020F0502020204030204" pitchFamily="34" charset="0"/>
                <a:ea typeface="Microsoft Sans Serif" panose="020B0604020202020204" pitchFamily="34" charset="0"/>
              </a:rPr>
              <a:t>ingresos</a:t>
            </a:r>
            <a:r>
              <a:rPr lang="es-ES" sz="2800">
                <a:effectLst/>
                <a:latin typeface="Calibri" panose="020F0502020204030204" pitchFamily="34" charset="0"/>
                <a:ea typeface="Microsoft Sans Serif" panose="020B0604020202020204" pitchFamily="34" charset="0"/>
              </a:rPr>
              <a:t> de las familias son: sueldos, ingresos por alquileres, intereses de depósitos bancarios, dividendos de acciones, prestaciones sociales, pensiones, ayudas... En definitiva, el ingreso familiar </a:t>
            </a:r>
            <a:r>
              <a:rPr lang="es-ES" sz="2800">
                <a:solidFill>
                  <a:srgbClr val="202124"/>
                </a:solidFill>
                <a:effectLst/>
                <a:latin typeface="Arial" panose="020B0604020202020204" pitchFamily="34" charset="0"/>
                <a:ea typeface="Microsoft Sans Serif" panose="020B0604020202020204" pitchFamily="34" charset="0"/>
              </a:rPr>
              <a:t>representa el dinero del que dispone una familia para gastar en bienes y servicios o destinar al ahorro o la inversión</a:t>
            </a:r>
            <a:r>
              <a:rPr lang="en-GB" sz="2800">
                <a:latin typeface="+mj-lt"/>
                <a:ea typeface="Microsoft Sans Serif" panose="020B0604020202020204" pitchFamily="34" charset="0"/>
                <a:cs typeface="Calibri" panose="020F0502020204030204" pitchFamily="34" charset="0"/>
              </a:rPr>
              <a:t>.</a:t>
            </a:r>
          </a:p>
          <a:p>
            <a:pPr>
              <a:defRPr/>
            </a:pPr>
            <a:endParaRPr lang="en-GB" sz="2800">
              <a:latin typeface="+mj-lt"/>
              <a:ea typeface="Microsoft Sans Serif" panose="020B0604020202020204" pitchFamily="34" charset="0"/>
              <a:cs typeface="Calibri" panose="020F0502020204030204" pitchFamily="34" charset="0"/>
            </a:endParaRPr>
          </a:p>
          <a:p>
            <a:pPr>
              <a:defRPr/>
            </a:pPr>
            <a:r>
              <a:rPr lang="es-ES" sz="2800">
                <a:effectLst/>
                <a:latin typeface="Calibri" panose="020F0502020204030204" pitchFamily="34" charset="0"/>
                <a:ea typeface="Microsoft Sans Serif" panose="020B0604020202020204" pitchFamily="34" charset="0"/>
              </a:rPr>
              <a:t>Respecto a los </a:t>
            </a:r>
            <a:r>
              <a:rPr lang="es-ES" sz="2800" b="1">
                <a:effectLst/>
                <a:latin typeface="Calibri" panose="020F0502020204030204" pitchFamily="34" charset="0"/>
                <a:ea typeface="Microsoft Sans Serif" panose="020B0604020202020204" pitchFamily="34" charset="0"/>
              </a:rPr>
              <a:t>gastos</a:t>
            </a:r>
            <a:r>
              <a:rPr lang="es-ES" sz="2800">
                <a:effectLst/>
                <a:latin typeface="Calibri" panose="020F0502020204030204" pitchFamily="34" charset="0"/>
                <a:ea typeface="Microsoft Sans Serif" panose="020B0604020202020204" pitchFamily="34" charset="0"/>
              </a:rPr>
              <a:t> podemos diferenciarlos según su naturaleza</a:t>
            </a:r>
            <a:r>
              <a:rPr lang="en-GB" sz="2800">
                <a:effectLst/>
                <a:latin typeface="+mj-lt"/>
                <a:ea typeface="Microsoft Sans Serif" panose="020B0604020202020204" pitchFamily="34" charset="0"/>
                <a:cs typeface="Calibri" panose="020F0502020204030204" pitchFamily="34" charset="0"/>
              </a:rPr>
              <a:t>:</a:t>
            </a:r>
          </a:p>
          <a:p>
            <a:pPr>
              <a:defRPr/>
            </a:pPr>
            <a:endParaRPr lang="en-GB" sz="2800">
              <a:effectLst/>
              <a:latin typeface="+mj-lt"/>
              <a:ea typeface="Microsoft Sans Serif" panose="020B0604020202020204" pitchFamily="34" charset="0"/>
              <a:cs typeface="Calibri" panose="020F0502020204030204" pitchFamily="34" charset="0"/>
            </a:endParaRPr>
          </a:p>
          <a:p>
            <a:pPr marL="457200" indent="-457200">
              <a:buFont typeface="Arial" panose="020B0604020202020204" pitchFamily="34" charset="0"/>
              <a:buChar char="•"/>
              <a:defRPr/>
            </a:pPr>
            <a:r>
              <a:rPr lang="en-GB" sz="2800" b="1" i="1">
                <a:effectLst/>
                <a:latin typeface="+mj-lt"/>
                <a:ea typeface="Microsoft Sans Serif" panose="020B0604020202020204" pitchFamily="34" charset="0"/>
              </a:rPr>
              <a:t>Gastos fijos obligatorios</a:t>
            </a:r>
            <a:r>
              <a:rPr lang="en-GB" sz="2800">
                <a:effectLst/>
                <a:latin typeface="+mj-lt"/>
                <a:ea typeface="Microsoft Sans Serif" panose="020B0604020202020204" pitchFamily="34" charset="0"/>
              </a:rPr>
              <a:t>: </a:t>
            </a:r>
            <a:r>
              <a:rPr lang="es-ES" sz="2800">
                <a:effectLst/>
                <a:latin typeface="Calibri" panose="020F0502020204030204" pitchFamily="34" charset="0"/>
                <a:ea typeface="Microsoft Sans Serif" panose="020B0604020202020204" pitchFamily="34" charset="0"/>
              </a:rPr>
              <a:t>Son los que no podemos dejar de pagar ni variar su importe. Además los conocemos de antemano. Siempre van a estar ahí mes a mes, por ejemplo la hipoteca, el alquiler de la vivienda, los gastos de la comunidad o los préstamos bancarios</a:t>
            </a:r>
            <a:r>
              <a:rPr lang="en-GB" sz="2800">
                <a:effectLst/>
                <a:latin typeface="+mj-lt"/>
                <a:ea typeface="Microsoft Sans Serif" panose="020B0604020202020204" pitchFamily="34" charset="0"/>
              </a:rPr>
              <a:t>.</a:t>
            </a:r>
            <a:endParaRPr lang="en-GB" sz="2800">
              <a:latin typeface="+mj-lt"/>
              <a:ea typeface="Microsoft Sans Serif" panose="020B0604020202020204" pitchFamily="34" charset="0"/>
              <a:cs typeface="Calibri" panose="020F0502020204030204" pitchFamily="34" charset="0"/>
            </a:endParaRPr>
          </a:p>
        </p:txBody>
      </p:sp>
      <p:pic>
        <p:nvPicPr>
          <p:cNvPr id="6" name="Imagen 5" descr="Imagen que contiene Patrón de fondo&#10;&#10;Descripción generada automáticamente">
            <a:extLst>
              <a:ext uri="{FF2B5EF4-FFF2-40B4-BE49-F238E27FC236}">
                <a16:creationId xmlns:a16="http://schemas.microsoft.com/office/drawing/2014/main" id="{ED339E22-E601-00A9-7362-9AE5D71FDD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0" y="3214081"/>
            <a:ext cx="3495288" cy="4932711"/>
          </a:xfrm>
          <a:prstGeom prst="rect">
            <a:avLst/>
          </a:prstGeom>
        </p:spPr>
      </p:pic>
    </p:spTree>
    <p:extLst>
      <p:ext uri="{BB962C8B-B14F-4D97-AF65-F5344CB8AC3E}">
        <p14:creationId xmlns:p14="http://schemas.microsoft.com/office/powerpoint/2010/main" val="3891054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2.</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¿Cuáles son los movimientos económicos principales de una economía familiar?</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314700"/>
            <a:ext cx="11353800" cy="6555641"/>
          </a:xfrm>
          <a:prstGeom prst="rect">
            <a:avLst/>
          </a:prstGeom>
          <a:noFill/>
        </p:spPr>
        <p:txBody>
          <a:bodyPr wrap="square" rtlCol="0">
            <a:spAutoFit/>
          </a:bodyPr>
          <a:lstStyle/>
          <a:p>
            <a:pPr marL="457200" indent="-457200">
              <a:buFont typeface="Arial" panose="020B0604020202020204" pitchFamily="34" charset="0"/>
              <a:buChar char="•"/>
              <a:defRPr/>
            </a:pPr>
            <a:r>
              <a:rPr lang="en-GB" sz="2800" b="1" i="1">
                <a:effectLst/>
                <a:latin typeface="+mj-lt"/>
                <a:ea typeface="Microsoft Sans Serif" panose="020B0604020202020204" pitchFamily="34" charset="0"/>
              </a:rPr>
              <a:t>Gastos variables necesarios</a:t>
            </a:r>
            <a:r>
              <a:rPr lang="en-GB" sz="2800">
                <a:effectLst/>
                <a:latin typeface="+mj-lt"/>
                <a:ea typeface="Microsoft Sans Serif" panose="020B0604020202020204" pitchFamily="34" charset="0"/>
              </a:rPr>
              <a:t>:  </a:t>
            </a:r>
            <a:r>
              <a:rPr lang="es-ES" sz="2800">
                <a:effectLst/>
                <a:latin typeface="Calibri" panose="020F0502020204030204" pitchFamily="34" charset="0"/>
                <a:ea typeface="Microsoft Sans Serif" panose="020B0604020202020204" pitchFamily="34" charset="0"/>
              </a:rPr>
              <a:t>No son obligatorios, pero son necesarios para nuestra vida diaria. Podemos reducirlos, pero no eliminarlos. Como los gastos de alimentación, transporte, ropa, recibos de electricidad, etc. Se pueden reducir si hacemos un consumo más moderado además de utilizar algunos trucos: usar bombillas de bajo consumo, bajar algunos grados la temperatura de la calefacción, comparar precios en las tiendas</a:t>
            </a:r>
            <a:r>
              <a:rPr lang="en-GB" sz="2800">
                <a:effectLst/>
                <a:latin typeface="+mj-lt"/>
                <a:ea typeface="Microsoft Sans Serif" panose="020B0604020202020204" pitchFamily="34" charset="0"/>
              </a:rPr>
              <a:t>...</a:t>
            </a:r>
          </a:p>
          <a:p>
            <a:pPr marL="457200" indent="-457200">
              <a:buFont typeface="Arial" panose="020B0604020202020204" pitchFamily="34" charset="0"/>
              <a:buChar char="•"/>
              <a:defRPr/>
            </a:pPr>
            <a:endParaRPr lang="en-GB" sz="2800">
              <a:effectLst/>
              <a:latin typeface="+mj-lt"/>
              <a:ea typeface="Microsoft Sans Serif" panose="020B0604020202020204" pitchFamily="34" charset="0"/>
            </a:endParaRPr>
          </a:p>
          <a:p>
            <a:pPr marL="457200" indent="-457200">
              <a:buFont typeface="Arial" panose="020B0604020202020204" pitchFamily="34" charset="0"/>
              <a:buChar char="•"/>
              <a:defRPr/>
            </a:pPr>
            <a:r>
              <a:rPr lang="en-GB" sz="2800" b="1" i="1">
                <a:effectLst/>
                <a:latin typeface="+mj-lt"/>
                <a:ea typeface="Microsoft Sans Serif" panose="020B0604020202020204" pitchFamily="34" charset="0"/>
              </a:rPr>
              <a:t>Gastos ocasionales o discrecionales</a:t>
            </a:r>
            <a:r>
              <a:rPr lang="en-GB" sz="2800" i="1">
                <a:effectLst/>
                <a:latin typeface="+mj-lt"/>
                <a:ea typeface="Microsoft Sans Serif" panose="020B0604020202020204" pitchFamily="34" charset="0"/>
              </a:rPr>
              <a:t>:</a:t>
            </a:r>
            <a:r>
              <a:rPr lang="en-GB" sz="2800">
                <a:effectLst/>
                <a:latin typeface="+mj-lt"/>
                <a:ea typeface="Microsoft Sans Serif" panose="020B0604020202020204" pitchFamily="34" charset="0"/>
              </a:rPr>
              <a:t> </a:t>
            </a:r>
            <a:r>
              <a:rPr lang="es-ES" sz="2800">
                <a:effectLst/>
                <a:latin typeface="Calibri" panose="020F0502020204030204" pitchFamily="34" charset="0"/>
                <a:ea typeface="Microsoft Sans Serif" panose="020B0604020202020204" pitchFamily="34" charset="0"/>
              </a:rPr>
              <a:t>Son gastos irregulares, de carácter extraordinario o esporádico. Por ejemplo, una multa de tráfico. Algunos son ineludibles, como los gastos médicos, pero otros se pueden reducir o incluso suprimir en caso de necesidad. Tal es el caso de los gastos en ocio, viajes, etc</a:t>
            </a:r>
            <a:r>
              <a:rPr lang="en-GB" sz="2800">
                <a:latin typeface="+mj-lt"/>
                <a:ea typeface="Microsoft Sans Serif" panose="020B0604020202020204" pitchFamily="34" charset="0"/>
              </a:rPr>
              <a:t>.</a:t>
            </a:r>
            <a:endParaRPr lang="en-GB" sz="2800">
              <a:effectLst/>
              <a:latin typeface="+mj-lt"/>
              <a:ea typeface="Microsoft Sans Serif" panose="020B0604020202020204" pitchFamily="34" charset="0"/>
              <a:cs typeface="Calibri" panose="020F0502020204030204" pitchFamily="34" charset="0"/>
            </a:endParaRP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Imagen 4" descr="Texto&#10;&#10;Descripción generada automáticamente">
            <a:extLst>
              <a:ext uri="{FF2B5EF4-FFF2-40B4-BE49-F238E27FC236}">
                <a16:creationId xmlns:a16="http://schemas.microsoft.com/office/drawing/2014/main" id="{5A1CC0B0-B0E8-D144-AFB7-F16A2D4253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5800" y="2628900"/>
            <a:ext cx="6172200" cy="6172200"/>
          </a:xfrm>
          <a:prstGeom prst="rect">
            <a:avLst/>
          </a:prstGeom>
        </p:spPr>
      </p:pic>
    </p:spTree>
    <p:extLst>
      <p:ext uri="{BB962C8B-B14F-4D97-AF65-F5344CB8AC3E}">
        <p14:creationId xmlns:p14="http://schemas.microsoft.com/office/powerpoint/2010/main" val="3857114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2.</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¿Cuáles son los movimientos económicos principales de una economía familiar?</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314700"/>
            <a:ext cx="15392400" cy="4832092"/>
          </a:xfrm>
          <a:prstGeom prst="rect">
            <a:avLst/>
          </a:prstGeom>
          <a:noFill/>
        </p:spPr>
        <p:txBody>
          <a:bodyPr wrap="square" rtlCol="0">
            <a:spAutoFit/>
          </a:bodyPr>
          <a:lstStyle/>
          <a:p>
            <a:pPr>
              <a:defRPr/>
            </a:pPr>
            <a:r>
              <a:rPr lang="es-ES" sz="2800" b="1">
                <a:effectLst/>
                <a:latin typeface="Calibri" panose="020F0502020204030204" pitchFamily="34" charset="0"/>
                <a:ea typeface="Microsoft Sans Serif" panose="020B0604020202020204" pitchFamily="34" charset="0"/>
              </a:rPr>
              <a:t>¿Es lo mismo un ingreso que un cobro? </a:t>
            </a:r>
            <a:r>
              <a:rPr lang="es-ES" sz="2800">
                <a:effectLst/>
                <a:latin typeface="Calibri" panose="020F0502020204030204" pitchFamily="34" charset="0"/>
                <a:ea typeface="Microsoft Sans Serif" panose="020B0604020202020204" pitchFamily="34" charset="0"/>
              </a:rPr>
              <a:t>No exactamente</a:t>
            </a:r>
            <a:r>
              <a:rPr lang="en-GB" sz="2800">
                <a:effectLst/>
                <a:latin typeface="+mj-lt"/>
                <a:ea typeface="Microsoft Sans Serif" panose="020B0604020202020204" pitchFamily="34" charset="0"/>
                <a:cs typeface="Calibri" panose="020F0502020204030204" pitchFamily="34" charset="0"/>
              </a:rPr>
              <a:t>:</a:t>
            </a:r>
          </a:p>
          <a:p>
            <a:pPr>
              <a:defRPr/>
            </a:pPr>
            <a:endParaRPr lang="en-GB" sz="2800">
              <a:latin typeface="+mj-lt"/>
              <a:ea typeface="Microsoft Sans Serif" panose="020B0604020202020204" pitchFamily="34" charset="0"/>
              <a:cs typeface="Calibri" panose="020F0502020204030204" pitchFamily="34" charset="0"/>
            </a:endParaRPr>
          </a:p>
          <a:p>
            <a:pPr>
              <a:defRPr/>
            </a:pPr>
            <a:r>
              <a:rPr lang="es-ES" sz="2800">
                <a:effectLst/>
                <a:latin typeface="Calibri" panose="020F0502020204030204" pitchFamily="34" charset="0"/>
                <a:ea typeface="Microsoft Sans Serif" panose="020B0604020202020204" pitchFamily="34" charset="0"/>
              </a:rPr>
              <a:t>Un ingreso se produce cuando hemos generado el derecho para la percepción de una suma de dinero. Por ejemplo, nuestro trabajo genera un ingreso que percibiremos a final de mes. O cuando un comercio vende a crédito y emite una factura a su cliente. En ambos casos se genera un derecho de cobro</a:t>
            </a:r>
            <a:r>
              <a:rPr lang="es-ES" sz="2800">
                <a:effectLst/>
                <a:latin typeface="+mj-lt"/>
                <a:ea typeface="Microsoft Sans Serif" panose="020B0604020202020204" pitchFamily="34" charset="0"/>
              </a:rPr>
              <a:t>.</a:t>
            </a:r>
          </a:p>
          <a:p>
            <a:pPr>
              <a:defRPr/>
            </a:pPr>
            <a:endParaRPr lang="en-GB" sz="2800">
              <a:effectLst/>
              <a:latin typeface="+mj-lt"/>
              <a:ea typeface="Microsoft Sans Serif" panose="020B0604020202020204" pitchFamily="34" charset="0"/>
              <a:cs typeface="Calibri" panose="020F0502020204030204" pitchFamily="34" charset="0"/>
            </a:endParaRPr>
          </a:p>
          <a:p>
            <a:pPr>
              <a:defRPr/>
            </a:pPr>
            <a:r>
              <a:rPr lang="es-ES" sz="2800">
                <a:effectLst/>
                <a:latin typeface="Calibri" panose="020F0502020204030204" pitchFamily="34" charset="0"/>
                <a:ea typeface="Microsoft Sans Serif" panose="020B0604020202020204" pitchFamily="34" charset="0"/>
              </a:rPr>
              <a:t>El cobro es cuando percibimos efectivamente dicha suma. En nuestro ejemplo cobramos cuando nuestra empresa realiza el pago de nuestro sueldo a través de una cuenta bancaria o en efectivo. O cuando el cliente hace el pago de la factura que le emitió el comercio</a:t>
            </a:r>
            <a:r>
              <a:rPr lang="en-GB" sz="2800">
                <a:effectLst/>
                <a:latin typeface="+mj-lt"/>
                <a:ea typeface="Microsoft Sans Serif" panose="020B0604020202020204" pitchFamily="34" charset="0"/>
              </a:rPr>
              <a:t>.</a:t>
            </a:r>
          </a:p>
          <a:p>
            <a:pPr>
              <a:defRPr/>
            </a:pPr>
            <a:endParaRPr lang="en-GB" sz="2800">
              <a:effectLst/>
              <a:latin typeface="+mj-lt"/>
              <a:ea typeface="Microsoft Sans Serif" panose="020B0604020202020204" pitchFamily="34" charset="0"/>
            </a:endParaRPr>
          </a:p>
          <a:p>
            <a:pPr>
              <a:defRPr/>
            </a:pPr>
            <a:r>
              <a:rPr lang="es-ES" sz="2800">
                <a:effectLst/>
                <a:latin typeface="Calibri" panose="020F0502020204030204" pitchFamily="34" charset="0"/>
                <a:ea typeface="Microsoft Sans Serif" panose="020B0604020202020204" pitchFamily="34" charset="0"/>
              </a:rPr>
              <a:t>Cuando los ingresos y los cobros coinciden en la misma fecha estaríamos ante ingresos al contado</a:t>
            </a:r>
            <a:r>
              <a:rPr lang="en-GB" sz="2800">
                <a:latin typeface="+mj-lt"/>
                <a:ea typeface="Microsoft Sans Serif" panose="020B0604020202020204" pitchFamily="34" charset="0"/>
              </a:rPr>
              <a:t>.</a:t>
            </a:r>
          </a:p>
        </p:txBody>
      </p:sp>
    </p:spTree>
    <p:extLst>
      <p:ext uri="{BB962C8B-B14F-4D97-AF65-F5344CB8AC3E}">
        <p14:creationId xmlns:p14="http://schemas.microsoft.com/office/powerpoint/2010/main" val="779328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2.</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¿Cuáles son los movimientos económicos principales de una economía familiar?</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314700"/>
            <a:ext cx="14859000" cy="4401205"/>
          </a:xfrm>
          <a:prstGeom prst="rect">
            <a:avLst/>
          </a:prstGeom>
          <a:noFill/>
        </p:spPr>
        <p:txBody>
          <a:bodyPr wrap="square" rtlCol="0">
            <a:spAutoFit/>
          </a:bodyPr>
          <a:lstStyle/>
          <a:p>
            <a:pPr>
              <a:defRPr/>
            </a:pPr>
            <a:r>
              <a:rPr lang="es-ES" sz="2800" b="1">
                <a:effectLst/>
                <a:latin typeface="Calibri" panose="020F0502020204030204" pitchFamily="34" charset="0"/>
                <a:ea typeface="Microsoft Sans Serif" panose="020B0604020202020204" pitchFamily="34" charset="0"/>
              </a:rPr>
              <a:t>¿Es lo mismo un gasto que un pago? </a:t>
            </a:r>
            <a:r>
              <a:rPr lang="es-ES" sz="2800">
                <a:effectLst/>
                <a:latin typeface="Calibri" panose="020F0502020204030204" pitchFamily="34" charset="0"/>
                <a:ea typeface="Microsoft Sans Serif" panose="020B0604020202020204" pitchFamily="34" charset="0"/>
              </a:rPr>
              <a:t>No</a:t>
            </a:r>
            <a:r>
              <a:rPr lang="en-GB" sz="2800">
                <a:latin typeface="+mj-lt"/>
                <a:ea typeface="Microsoft Sans Serif" panose="020B0604020202020204" pitchFamily="34" charset="0"/>
              </a:rPr>
              <a:t>:</a:t>
            </a:r>
          </a:p>
          <a:p>
            <a:pPr>
              <a:defRPr/>
            </a:pPr>
            <a:endParaRPr lang="en-GB" sz="2800">
              <a:latin typeface="+mj-lt"/>
              <a:ea typeface="Microsoft Sans Serif" panose="020B0604020202020204" pitchFamily="34" charset="0"/>
            </a:endParaRPr>
          </a:p>
          <a:p>
            <a:pPr>
              <a:defRPr/>
            </a:pPr>
            <a:r>
              <a:rPr lang="es-ES" sz="2800">
                <a:effectLst/>
                <a:latin typeface="Calibri" panose="020F0502020204030204" pitchFamily="34" charset="0"/>
                <a:ea typeface="Microsoft Sans Serif" panose="020B0604020202020204" pitchFamily="34" charset="0"/>
              </a:rPr>
              <a:t>Un gasto se produce cuando se ha contraído la obligación de entregar una suma de dinero</a:t>
            </a:r>
            <a:r>
              <a:rPr lang="en-GB" sz="2800">
                <a:effectLst/>
                <a:latin typeface="+mj-lt"/>
                <a:ea typeface="Microsoft Sans Serif" panose="020B0604020202020204" pitchFamily="34" charset="0"/>
              </a:rPr>
              <a:t>.</a:t>
            </a:r>
          </a:p>
          <a:p>
            <a:pPr>
              <a:defRPr/>
            </a:pPr>
            <a:endParaRPr lang="en-GB" sz="2800">
              <a:effectLst/>
              <a:latin typeface="+mj-lt"/>
              <a:ea typeface="Microsoft Sans Serif" panose="020B0604020202020204" pitchFamily="34" charset="0"/>
            </a:endParaRPr>
          </a:p>
          <a:p>
            <a:pPr>
              <a:defRPr/>
            </a:pPr>
            <a:r>
              <a:rPr lang="es-ES" sz="2800">
                <a:effectLst/>
                <a:latin typeface="Calibri" panose="020F0502020204030204" pitchFamily="34" charset="0"/>
                <a:ea typeface="Microsoft Sans Serif" panose="020B0604020202020204" pitchFamily="34" charset="0"/>
              </a:rPr>
              <a:t>El pago, es cuando el dinero se entrega físicamente o a través de un cargo en una cuenta bancaria</a:t>
            </a:r>
            <a:r>
              <a:rPr lang="en-GB" sz="2800">
                <a:latin typeface="+mj-lt"/>
                <a:ea typeface="Microsoft Sans Serif" panose="020B0604020202020204" pitchFamily="34" charset="0"/>
              </a:rPr>
              <a:t>.</a:t>
            </a:r>
          </a:p>
          <a:p>
            <a:pPr>
              <a:defRPr/>
            </a:pPr>
            <a:endParaRPr lang="en-GB" sz="2800">
              <a:latin typeface="+mj-lt"/>
              <a:ea typeface="Microsoft Sans Serif" panose="020B0604020202020204" pitchFamily="34" charset="0"/>
            </a:endParaRPr>
          </a:p>
          <a:p>
            <a:pPr>
              <a:defRPr/>
            </a:pPr>
            <a:r>
              <a:rPr lang="es-ES" sz="2800">
                <a:effectLst/>
                <a:latin typeface="Calibri" panose="020F0502020204030204" pitchFamily="34" charset="0"/>
                <a:ea typeface="Microsoft Sans Serif" panose="020B0604020202020204" pitchFamily="34" charset="0"/>
              </a:rPr>
              <a:t>Por ejemplo, en el caso de que una persona decida comprar un electrodoméstico, esa persona debería anotar el gasto en su presupuesto el mismo día que realiza la compra. No obstante, puede ocurrir que el pago de dicho electrodoméstico se realice a plazos, por lo que gasto y los pagos no coincidirían en el mismo momento</a:t>
            </a:r>
            <a:r>
              <a:rPr lang="en-GB" sz="2800">
                <a:effectLst/>
                <a:latin typeface="+mj-lt"/>
                <a:ea typeface="Microsoft Sans Serif" panose="020B0604020202020204" pitchFamily="34" charset="0"/>
              </a:rPr>
              <a:t>.</a:t>
            </a:r>
            <a:endParaRPr lang="en-GB" sz="2800">
              <a:latin typeface="+mj-lt"/>
              <a:ea typeface="Microsoft Sans Serif" panose="020B0604020202020204" pitchFamily="34" charset="0"/>
              <a:cs typeface="Calibri" panose="020F0502020204030204" pitchFamily="34" charset="0"/>
            </a:endParaRPr>
          </a:p>
        </p:txBody>
      </p:sp>
    </p:spTree>
    <p:extLst>
      <p:ext uri="{BB962C8B-B14F-4D97-AF65-F5344CB8AC3E}">
        <p14:creationId xmlns:p14="http://schemas.microsoft.com/office/powerpoint/2010/main" val="3179956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3.</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¿Cómo elaborar un presupuesto?</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2628900"/>
            <a:ext cx="9448800" cy="6555641"/>
          </a:xfrm>
          <a:prstGeom prst="rect">
            <a:avLst/>
          </a:prstGeom>
          <a:noFill/>
        </p:spPr>
        <p:txBody>
          <a:bodyPr wrap="square" rtlCol="0">
            <a:spAutoFit/>
          </a:bodyPr>
          <a:lstStyle/>
          <a:p>
            <a:pPr>
              <a:defRPr/>
            </a:pPr>
            <a:r>
              <a:rPr lang="en-GB" sz="2800">
                <a:effectLst/>
                <a:latin typeface="+mj-lt"/>
                <a:ea typeface="Microsoft Sans Serif" panose="020B0604020202020204" pitchFamily="34" charset="0"/>
              </a:rPr>
              <a:t>Hay algunos pasos básicos para elaborar cualquier presupuesto:</a:t>
            </a:r>
            <a:r>
              <a:rPr lang="en-GB" sz="2800">
                <a:latin typeface="+mj-lt"/>
                <a:ea typeface="Microsoft Sans Serif" panose="020B0604020202020204" pitchFamily="34" charset="0"/>
                <a:cs typeface="Calibri" panose="020F0502020204030204" pitchFamily="34" charset="0"/>
              </a:rPr>
              <a:t> </a:t>
            </a:r>
          </a:p>
          <a:p>
            <a:pPr>
              <a:defRPr/>
            </a:pPr>
            <a:endParaRPr lang="en-GB" sz="2800">
              <a:latin typeface="+mj-lt"/>
              <a:ea typeface="Microsoft Sans Serif" panose="020B0604020202020204" pitchFamily="34" charset="0"/>
              <a:cs typeface="Calibri" panose="020F0502020204030204" pitchFamily="34" charset="0"/>
            </a:endParaRPr>
          </a:p>
          <a:p>
            <a:pPr marL="514350" indent="-514350">
              <a:buFont typeface="+mj-lt"/>
              <a:buAutoNum type="alphaLcParenR"/>
              <a:defRPr/>
            </a:pPr>
            <a:r>
              <a:rPr lang="es-ES" sz="2800">
                <a:effectLst/>
                <a:latin typeface="Calibri" panose="020F0502020204030204" pitchFamily="34" charset="0"/>
                <a:ea typeface="Microsoft Sans Serif" panose="020B0604020202020204" pitchFamily="34" charset="0"/>
              </a:rPr>
              <a:t>Identificar las partidas de ingresos y de gastos. Es fundamental saber con qué ingresos contamos para el año y qué gastos tenemos que atender</a:t>
            </a:r>
            <a:r>
              <a:rPr lang="en-GB" sz="2800">
                <a:latin typeface="+mj-lt"/>
                <a:ea typeface="Microsoft Sans Serif" panose="020B0604020202020204" pitchFamily="34" charset="0"/>
                <a:cs typeface="Calibri" panose="020F0502020204030204" pitchFamily="34" charset="0"/>
              </a:rPr>
              <a:t>. </a:t>
            </a:r>
          </a:p>
          <a:p>
            <a:pPr marL="514350" indent="-514350">
              <a:buFont typeface="+mj-lt"/>
              <a:buAutoNum type="alphaLcParenR"/>
              <a:defRPr/>
            </a:pPr>
            <a:endParaRPr lang="en-GB" sz="2800">
              <a:latin typeface="+mj-lt"/>
              <a:ea typeface="Microsoft Sans Serif" panose="020B0604020202020204" pitchFamily="34" charset="0"/>
              <a:cs typeface="Calibri" panose="020F0502020204030204" pitchFamily="34" charset="0"/>
            </a:endParaRPr>
          </a:p>
          <a:p>
            <a:pPr marL="914400" lvl="1" indent="-457200">
              <a:buFont typeface="Arial" panose="020B0604020202020204" pitchFamily="34" charset="0"/>
              <a:buChar char="•"/>
              <a:defRPr/>
            </a:pPr>
            <a:r>
              <a:rPr lang="en-GB" sz="2800">
                <a:effectLst/>
                <a:latin typeface="+mj-lt"/>
                <a:ea typeface="Microsoft Sans Serif" panose="020B0604020202020204" pitchFamily="34" charset="0"/>
              </a:rPr>
              <a:t>Ingresos: </a:t>
            </a:r>
            <a:r>
              <a:rPr lang="es-ES" sz="2800">
                <a:effectLst/>
                <a:latin typeface="Calibri" panose="020F0502020204030204" pitchFamily="34" charset="0"/>
                <a:ea typeface="Microsoft Sans Serif" panose="020B0604020202020204" pitchFamily="34" charset="0"/>
              </a:rPr>
              <a:t>Empezamos por poner en una lista todas las entradas de dinero. Las más importantes suelen ser la nómina o la pensión en caso de jubilados, pero no hay que olvidar otros posibles ingresos como pensiones alimenticias, intereses de cuentas bancarias, subvenciones, trabajos extras y percepciones de sistemas de previsión social</a:t>
            </a:r>
            <a:r>
              <a:rPr lang="en-GB" sz="2800">
                <a:effectLst/>
                <a:latin typeface="+mj-lt"/>
                <a:ea typeface="Microsoft Sans Serif" panose="020B0604020202020204" pitchFamily="34" charset="0"/>
              </a:rPr>
              <a:t>.</a:t>
            </a:r>
          </a:p>
          <a:p>
            <a:pPr marL="914400" lvl="1" indent="-457200">
              <a:buFont typeface="Arial" panose="020B0604020202020204" pitchFamily="34" charset="0"/>
              <a:buChar char="•"/>
              <a:defRPr/>
            </a:pPr>
            <a:endParaRPr lang="en-GB" sz="2800">
              <a:effectLst/>
              <a:latin typeface="+mj-lt"/>
              <a:ea typeface="Microsoft Sans Serif" panose="020B0604020202020204" pitchFamily="34" charset="0"/>
              <a:cs typeface="Calibri" panose="020F0502020204030204" pitchFamily="34" charset="0"/>
            </a:endParaRP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p:txBody>
      </p:sp>
      <p:pic>
        <p:nvPicPr>
          <p:cNvPr id="7" name="Imagen 6" descr="Icono&#10;&#10;Descripción generada automáticamente">
            <a:extLst>
              <a:ext uri="{FF2B5EF4-FFF2-40B4-BE49-F238E27FC236}">
                <a16:creationId xmlns:a16="http://schemas.microsoft.com/office/drawing/2014/main" id="{98F7CBC8-21D3-77F7-360C-D8E62A958A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5509" y="3361283"/>
            <a:ext cx="4229100" cy="4229100"/>
          </a:xfrm>
          <a:prstGeom prst="rect">
            <a:avLst/>
          </a:prstGeom>
        </p:spPr>
      </p:pic>
    </p:spTree>
    <p:extLst>
      <p:ext uri="{BB962C8B-B14F-4D97-AF65-F5344CB8AC3E}">
        <p14:creationId xmlns:p14="http://schemas.microsoft.com/office/powerpoint/2010/main" val="2900321304"/>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1895</Words>
  <Application>Microsoft Office PowerPoint</Application>
  <PresentationFormat>Personalizado</PresentationFormat>
  <Paragraphs>115</Paragraphs>
  <Slides>21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21</vt:i4>
      </vt:variant>
    </vt:vector>
  </HeadingPairs>
  <TitlesOfParts>
    <vt:vector size="28" baseType="lpstr">
      <vt:lpstr>campton-bookregular</vt:lpstr>
      <vt:lpstr>Arial</vt:lpstr>
      <vt:lpstr>Calibri</vt:lpstr>
      <vt:lpstr>Calibri Light</vt:lpstr>
      <vt:lpstr>Microsoft Sans Serif</vt:lpstr>
      <vt:lpstr>Diseño personalizado</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FLY - PPT TEMPLATE</dc:title>
  <dc:creator>Monia Coppola</dc:creator>
  <cp:keywords>DAE4gifLBQE,BAEXurJiHZU</cp:keywords>
  <cp:lastModifiedBy>Miriam Internet Web Solutions</cp:lastModifiedBy>
  <cp:revision>119</cp:revision>
  <dcterms:created xsi:type="dcterms:W3CDTF">2022-02-16T10:54:20Z</dcterms:created>
  <dcterms:modified xsi:type="dcterms:W3CDTF">2023-01-10T14:33:07Z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2022-02-16T00:00:00Z</vt:filetime>
  </property>
  <property fmtid="{D5CDD505-2E9C-101B-9397-08002B2CF9AE}" pid="3" name="Creator">
    <vt:lpwstr>Canva</vt:lpwstr>
  </property>
  <property fmtid="{D5CDD505-2E9C-101B-9397-08002B2CF9AE}" pid="4" name="LastSaved">
    <vt:filetime>2022-02-16T00:00:00Z</vt:filetime>
  </property>
</Properties>
</file>