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5" r:id="rId7"/>
    <p:sldId id="283" r:id="rId8"/>
    <p:sldId id="281" r:id="rId9"/>
    <p:sldId id="282" r:id="rId10"/>
    <p:sldId id="267" r:id="rId11"/>
    <p:sldId id="284" r:id="rId12"/>
    <p:sldId id="277" r:id="rId13"/>
    <p:sldId id="285" r:id="rId14"/>
    <p:sldId id="269" r:id="rId15"/>
    <p:sldId id="286" r:id="rId16"/>
    <p:sldId id="287" r:id="rId17"/>
    <p:sldId id="288" r:id="rId18"/>
    <p:sldId id="272" r:id="rId19"/>
    <p:sldId id="289" r:id="rId20"/>
    <p:sldId id="275" r:id="rId21"/>
    <p:sldId id="290" r:id="rId22"/>
    <p:sldId id="279" r:id="rId23"/>
    <p:sldId id="280" r:id="rId24"/>
    <p:sldId id="262" r:id="rId25"/>
    <p:sldId id="26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51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email">
            <a:extLst>
              <a:ext uri="{28A0092B-C50C-407E-A947-70E740481C1C}">
                <a14:useLocalDpi xmlns:a14="http://schemas.microsoft.com/office/drawing/2010/main"/>
              </a:ext>
            </a:extLst>
          </a:blip>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mup.com/es-es/facturas/glosario/salario/" TargetMode="External"/><Relationship Id="rId2" Type="http://schemas.openxmlformats.org/officeDocument/2006/relationships/hyperlink" Target="https://humanidades.com/ciuda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en-US" sz="4800" b="1" spc="-65">
                <a:latin typeface="Calibri" panose="020F0502020204030204" pitchFamily="34" charset="0"/>
                <a:ea typeface="Microsoft Sans Serif" panose="020B0604020202020204" pitchFamily="34" charset="0"/>
                <a:cs typeface="Calibri" panose="020F0502020204030204" pitchFamily="34" charset="0"/>
              </a:rPr>
              <a:t>Indicadores Económicos</a:t>
            </a:r>
            <a:endParaRPr lang="en-US" sz="48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a:ea typeface="Microsoft Sans Serif" panose="020B0604020202020204" pitchFamily="34" charset="0"/>
                <a:cs typeface="Microsoft Sans Serif" panose="020B0604020202020204" pitchFamily="34" charset="0"/>
              </a:rPr>
              <a:t>Socio: Universidad de Málaga</a:t>
            </a:r>
            <a:endParaRPr lang="en-US" sz="4800" b="1" spc="-65" dirty="0">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la inflación y cómo se mide?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525000" cy="5262979"/>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El indicador que se utiliza para conocer la inflación de un país es el Índice de Precios de Consumo (IPC). Este índice tiene en cuenta la variación mensual que se produce en los precios de los bienes y servicios que se consumen en los hogares. Se elabora a partir de los precios de una cesta de la compra tipo de un hogar medio. En dicha cesta se incluyen artículos de diferentes categorías, como alimentación, bebidas, vestido y calzado, vivienda, menaje, medicina, transporte, comunicaciones, ocio y cultura, hoteles, cafés y restaurantes, enseñanza y otros bienes y servicios. Su composición se revisa periódicamente, para añadir nuevos productos cuyo consumo comienza a ser significativo, o excluir otros que han dejado de serlo</a:t>
            </a:r>
            <a:r>
              <a:rPr lang="en-GB" sz="2800">
                <a:latin typeface="Calibri" panose="020F0502020204030204" pitchFamily="34" charset="0"/>
                <a:ea typeface="Microsoft Sans Serif" panose="020B0604020202020204" pitchFamily="34" charset="0"/>
                <a:cs typeface="Calibri" panose="020F0502020204030204" pitchFamily="34" charset="0"/>
              </a:rPr>
              <a:t>.</a:t>
            </a:r>
          </a:p>
        </p:txBody>
      </p:sp>
      <p:pic>
        <p:nvPicPr>
          <p:cNvPr id="5" name="Imagen 4" descr="Imagen que contiene contenedor, cesta&#10;&#10;Descripción generada automáticamente">
            <a:extLst>
              <a:ext uri="{FF2B5EF4-FFF2-40B4-BE49-F238E27FC236}">
                <a16:creationId xmlns:a16="http://schemas.microsoft.com/office/drawing/2014/main" id="{248CEDE6-0BD3-979E-CE68-32869C52B4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63400" y="2923681"/>
            <a:ext cx="5105400" cy="4905970"/>
          </a:xfrm>
          <a:prstGeom prst="rect">
            <a:avLst/>
          </a:prstGeom>
        </p:spPr>
      </p:pic>
    </p:spTree>
    <p:extLst>
      <p:ext uri="{BB962C8B-B14F-4D97-AF65-F5344CB8AC3E}">
        <p14:creationId xmlns:p14="http://schemas.microsoft.com/office/powerpoint/2010/main" val="272417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la inflación y cómo se mide?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10058400" cy="5693866"/>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Este índice nos indica qué es lo que sucede con los precios (si suben o bajan) de un mes a otro, y </a:t>
            </a:r>
            <a:r>
              <a:rPr lang="es-ES" sz="2800" b="1">
                <a:effectLst/>
                <a:latin typeface="Calibri" panose="020F0502020204030204" pitchFamily="34" charset="0"/>
                <a:ea typeface="Microsoft Sans Serif" panose="020B0604020202020204" pitchFamily="34" charset="0"/>
              </a:rPr>
              <a:t>no</a:t>
            </a:r>
            <a:r>
              <a:rPr lang="es-ES" sz="2800">
                <a:effectLst/>
                <a:latin typeface="Calibri" panose="020F0502020204030204" pitchFamily="34" charset="0"/>
                <a:ea typeface="Microsoft Sans Serif" panose="020B0604020202020204" pitchFamily="34" charset="0"/>
              </a:rPr>
              <a:t> indica los precios en sí mismos. Es decir, no recoge el precio de los productos de consumo, sino el aumento o decremento de los mismos</a:t>
            </a:r>
            <a:r>
              <a:rPr lang="en-GB" sz="2800">
                <a:latin typeface="Calibri" panose="020F0502020204030204" pitchFamily="34" charset="0"/>
                <a:ea typeface="Microsoft Sans Serif" panose="020B0604020202020204" pitchFamily="34" charset="0"/>
                <a:cs typeface="Calibri" panose="020F0502020204030204" pitchFamily="34" charset="0"/>
              </a:rPr>
              <a:t>.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Microsoft Sans Serif" panose="020B0604020202020204" pitchFamily="34" charset="0"/>
              </a:rPr>
              <a:t>Si los precios evolucionan al alza se dice que hay </a:t>
            </a:r>
            <a:r>
              <a:rPr lang="es-ES" sz="2800" b="1">
                <a:effectLst/>
                <a:latin typeface="Calibri" panose="020F0502020204030204" pitchFamily="34" charset="0"/>
                <a:ea typeface="Microsoft Sans Serif" panose="020B0604020202020204" pitchFamily="34" charset="0"/>
              </a:rPr>
              <a:t>inflación </a:t>
            </a:r>
            <a:r>
              <a:rPr lang="es-ES" sz="2800">
                <a:effectLst/>
                <a:latin typeface="Calibri" panose="020F0502020204030204" pitchFamily="34" charset="0"/>
                <a:ea typeface="Microsoft Sans Serif" panose="020B0604020202020204" pitchFamily="34" charset="0"/>
              </a:rPr>
              <a:t>(incremento de los precios y servicios). Pero hay que tener en cuenta que la inflación siempre vendrá referenciada en el marco de un determinado periodo (no quiere decirse, por ejemplo, que si la inflación baja los precios bajan, ya que con una inflación menor los precios siguen subiendo pero a un menor ritmo que en el pasado). Si los precios, por el contrario, evolucionan hacia la baja, se dice que hay </a:t>
            </a:r>
            <a:r>
              <a:rPr lang="es-ES" sz="2800" b="1">
                <a:effectLst/>
                <a:latin typeface="Calibri" panose="020F0502020204030204" pitchFamily="34" charset="0"/>
                <a:ea typeface="Microsoft Sans Serif" panose="020B0604020202020204" pitchFamily="34" charset="0"/>
              </a:rPr>
              <a:t>deflación </a:t>
            </a:r>
            <a:r>
              <a:rPr lang="es-ES" sz="2800">
                <a:effectLst/>
                <a:latin typeface="Calibri" panose="020F0502020204030204" pitchFamily="34" charset="0"/>
                <a:ea typeface="Microsoft Sans Serif" panose="020B0604020202020204" pitchFamily="34" charset="0"/>
              </a:rPr>
              <a:t>(decremento de los precios y servicios</a:t>
            </a:r>
            <a:r>
              <a:rPr lang="en-GB" sz="2800">
                <a:latin typeface="Calibri" panose="020F0502020204030204" pitchFamily="34" charset="0"/>
                <a:ea typeface="Microsoft Sans Serif" panose="020B0604020202020204" pitchFamily="34" charset="0"/>
                <a:cs typeface="Calibri" panose="020F0502020204030204" pitchFamily="34" charset="0"/>
              </a:rPr>
              <a:t>).</a:t>
            </a:r>
          </a:p>
        </p:txBody>
      </p:sp>
      <p:pic>
        <p:nvPicPr>
          <p:cNvPr id="6" name="Imagen 5" descr="Imagen que contiene Texto&#10;&#10;Descripción generada automáticamente">
            <a:extLst>
              <a:ext uri="{FF2B5EF4-FFF2-40B4-BE49-F238E27FC236}">
                <a16:creationId xmlns:a16="http://schemas.microsoft.com/office/drawing/2014/main" id="{4E695C24-575E-2F13-0424-40FE25FB4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68200" y="2727453"/>
            <a:ext cx="4852311" cy="4832093"/>
          </a:xfrm>
          <a:prstGeom prst="rect">
            <a:avLst/>
          </a:prstGeom>
        </p:spPr>
      </p:pic>
    </p:spTree>
    <p:extLst>
      <p:ext uri="{BB962C8B-B14F-4D97-AF65-F5344CB8AC3E}">
        <p14:creationId xmlns:p14="http://schemas.microsoft.com/office/powerpoint/2010/main" val="64100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la inflación y cómo se mide?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8839200" cy="4832092"/>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La importancia del IPC es que mide la variación de nuestro poder adquisitivo. Si suben los precios y nuestros ingresos suben en menor proporción o se mantienen constantes, podremos adquirir menos bienes y servicios, por lo que se dice que perdemos poder adquisitivo: somos más pobres, aunque ganemos lo mismo. De la misma manera si a un trabajador le suben el sueldo en igual proporción que lo hace el IPC, su poder adquisitivo se mantiene, es decir, el trabajador podrá comprar exactamente la misma cantidad de bienes y servicios con su nuevo sueldo, aunque se lo hayan subido.</a:t>
            </a: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descr="Forma&#10;&#10;Descripción generada automáticamente">
            <a:extLst>
              <a:ext uri="{FF2B5EF4-FFF2-40B4-BE49-F238E27FC236}">
                <a16:creationId xmlns:a16="http://schemas.microsoft.com/office/drawing/2014/main" id="{A92E4D06-49A9-6514-B52B-05CECE1FB5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00" y="2857500"/>
            <a:ext cx="5350638" cy="3829050"/>
          </a:xfrm>
          <a:prstGeom prst="rect">
            <a:avLst/>
          </a:prstGeom>
        </p:spPr>
      </p:pic>
    </p:spTree>
    <p:extLst>
      <p:ext uri="{BB962C8B-B14F-4D97-AF65-F5344CB8AC3E}">
        <p14:creationId xmlns:p14="http://schemas.microsoft.com/office/powerpoint/2010/main" val="160940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Causas de la inflación. Ventajas y desventajas.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448800" cy="6124754"/>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La inflación puede deberse a varios factores, como los siguientes</a:t>
            </a:r>
            <a:r>
              <a:rPr lang="en-GB" sz="2800">
                <a:latin typeface="Calibri" panose="020F0502020204030204" pitchFamily="34" charset="0"/>
                <a:ea typeface="Microsoft Sans Serif" panose="020B0604020202020204" pitchFamily="34" charset="0"/>
                <a:cs typeface="Calibri" panose="020F0502020204030204" pitchFamily="34" charset="0"/>
              </a:rPr>
              <a:t>: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u="sng">
                <a:effectLst/>
                <a:latin typeface="Calibri" panose="020F0502020204030204" pitchFamily="34" charset="0"/>
                <a:ea typeface="Microsoft Sans Serif" panose="020B0604020202020204" pitchFamily="34" charset="0"/>
              </a:rPr>
              <a:t>Inflación por consumo o demanda</a:t>
            </a:r>
            <a:r>
              <a:rPr lang="en-GB" sz="2800">
                <a:latin typeface="Calibri" panose="020F0502020204030204" pitchFamily="34" charset="0"/>
                <a:ea typeface="Microsoft Sans Serif" panose="020B0604020202020204" pitchFamily="34" charset="0"/>
                <a:cs typeface="Calibri" panose="020F0502020204030204" pitchFamily="34" charset="0"/>
              </a:rPr>
              <a:t>: </a:t>
            </a:r>
            <a:r>
              <a:rPr lang="es-ES" sz="2800">
                <a:effectLst/>
                <a:latin typeface="Calibri" panose="020F0502020204030204" pitchFamily="34" charset="0"/>
                <a:ea typeface="Microsoft Sans Serif" panose="020B0604020202020204" pitchFamily="34" charset="0"/>
              </a:rPr>
              <a:t>Aparece cuando aumenta la demanda general y la oferta del sector productivo no es capaz de hacer frente a esa demanda, por lo que suben los precios. Por ejemplo, si solo hubiese capacidad para fabricar un millón de un determinado modelo de teléfono móvil y las peticiones llegasen a los dos millones, el precio a pagar por este modelo sería mayor que si, por el contrario, se llegase a la cifra demandada. O cuando se pone de moda una marca de ropa, sus precios suelen acabar subiendo</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n 4" descr="Icono&#10;&#10;Descripción generada automáticamente con confianza media">
            <a:extLst>
              <a:ext uri="{FF2B5EF4-FFF2-40B4-BE49-F238E27FC236}">
                <a16:creationId xmlns:a16="http://schemas.microsoft.com/office/drawing/2014/main" id="{5378A5AB-C103-60FD-8251-5B9FA5A79C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5800" y="3658314"/>
            <a:ext cx="4800600" cy="2970372"/>
          </a:xfrm>
          <a:prstGeom prst="rect">
            <a:avLst/>
          </a:prstGeom>
        </p:spPr>
      </p:pic>
    </p:spTree>
    <p:extLst>
      <p:ext uri="{BB962C8B-B14F-4D97-AF65-F5344CB8AC3E}">
        <p14:creationId xmlns:p14="http://schemas.microsoft.com/office/powerpoint/2010/main" val="362315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Causas de la inflación. Ventajas y desventajas.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12801600" cy="6555641"/>
          </a:xfrm>
          <a:prstGeom prst="rect">
            <a:avLst/>
          </a:prstGeom>
          <a:noFill/>
        </p:spPr>
        <p:txBody>
          <a:bodyPr wrap="square" rtlCol="0">
            <a:spAutoFit/>
          </a:bodyPr>
          <a:lstStyle/>
          <a:p>
            <a:pPr>
              <a:defRPr/>
            </a:pPr>
            <a:r>
              <a:rPr lang="es-ES" sz="2800" u="sng">
                <a:effectLst/>
                <a:latin typeface="Calibri" panose="020F0502020204030204" pitchFamily="34" charset="0"/>
                <a:ea typeface="Microsoft Sans Serif" panose="020B0604020202020204" pitchFamily="34" charset="0"/>
              </a:rPr>
              <a:t>Inflación por Costes</a:t>
            </a:r>
            <a:r>
              <a:rPr lang="en-GB" sz="2800">
                <a:latin typeface="Calibri" panose="020F0502020204030204" pitchFamily="34" charset="0"/>
                <a:ea typeface="Microsoft Sans Serif" panose="020B0604020202020204" pitchFamily="34" charset="0"/>
                <a:cs typeface="Calibri" panose="020F0502020204030204" pitchFamily="34" charset="0"/>
              </a:rPr>
              <a:t>: </a:t>
            </a:r>
            <a:r>
              <a:rPr lang="es-ES" sz="2800">
                <a:effectLst/>
                <a:latin typeface="Calibri" panose="020F0502020204030204" pitchFamily="34" charset="0"/>
                <a:ea typeface="Microsoft Sans Serif" panose="020B0604020202020204" pitchFamily="34" charset="0"/>
              </a:rPr>
              <a:t>Se produce cuando aumentan los costes de producción, ya sea porque aumentan los precios de las materias primas, de la mano de obra o bien, porque suben los impuestos, lo cual provoca que los productores suban el precio final del producto o servicio para compensar dicha subida. Por ejemplo, si sube el precio del barril de petróleo lo hace el precio del litro de combustible en las gasolineras</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u="sng">
                <a:effectLst/>
                <a:latin typeface="Calibri" panose="020F0502020204030204" pitchFamily="34" charset="0"/>
                <a:ea typeface="Microsoft Sans Serif" panose="020B0604020202020204" pitchFamily="34" charset="0"/>
              </a:rPr>
              <a:t>Inflación Monetaria</a:t>
            </a:r>
            <a:r>
              <a:rPr lang="en-GB" sz="2800">
                <a:latin typeface="Calibri" panose="020F0502020204030204" pitchFamily="34" charset="0"/>
                <a:ea typeface="Microsoft Sans Serif" panose="020B0604020202020204" pitchFamily="34" charset="0"/>
                <a:cs typeface="Calibri" panose="020F0502020204030204" pitchFamily="34" charset="0"/>
              </a:rPr>
              <a:t>:  </a:t>
            </a:r>
            <a:r>
              <a:rPr lang="es-ES" sz="2800">
                <a:effectLst/>
                <a:latin typeface="Calibri" panose="020F0502020204030204" pitchFamily="34" charset="0"/>
                <a:ea typeface="Microsoft Sans Serif" panose="020B0604020202020204" pitchFamily="34" charset="0"/>
              </a:rPr>
              <a:t>este tipo de inflación no se debe ni a la oferta ni a la demanda. Se produce cuando simplemente aumenta la oferta monetaria o dinero que hay en circulación (crece la cantidad de dinero que se produce). Esto significa que hay más dinero en circulación para gastar en bienes y servicios, lo que genera su vez un aumento en la demanda que puede no ser asumible por los proveedores, hecho que da lugar a un aumento en su precio</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en blanco y negro&#10;&#10;Descripción generada automáticamente con confianza media">
            <a:extLst>
              <a:ext uri="{FF2B5EF4-FFF2-40B4-BE49-F238E27FC236}">
                <a16:creationId xmlns:a16="http://schemas.microsoft.com/office/drawing/2014/main" id="{A200FED0-6367-5E5E-977D-B5CD8F16E1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49886" y="3323123"/>
            <a:ext cx="2171028" cy="2116753"/>
          </a:xfrm>
          <a:prstGeom prst="rect">
            <a:avLst/>
          </a:prstGeom>
        </p:spPr>
      </p:pic>
      <p:pic>
        <p:nvPicPr>
          <p:cNvPr id="11" name="Imagen 10" descr="Gráfico, Gráfico de embudo&#10;&#10;Descripción generada automáticamente">
            <a:extLst>
              <a:ext uri="{FF2B5EF4-FFF2-40B4-BE49-F238E27FC236}">
                <a16:creationId xmlns:a16="http://schemas.microsoft.com/office/drawing/2014/main" id="{B6D5AF8F-680C-A959-AEA2-5133644A14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r="-6123"/>
          <a:stretch/>
        </p:blipFill>
        <p:spPr>
          <a:xfrm>
            <a:off x="14554200" y="5676900"/>
            <a:ext cx="3962400" cy="2640568"/>
          </a:xfrm>
          <a:prstGeom prst="rect">
            <a:avLst/>
          </a:prstGeom>
        </p:spPr>
      </p:pic>
    </p:spTree>
    <p:extLst>
      <p:ext uri="{BB962C8B-B14F-4D97-AF65-F5344CB8AC3E}">
        <p14:creationId xmlns:p14="http://schemas.microsoft.com/office/powerpoint/2010/main" val="186065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Causas de la inflación. Ventajas y desventajas.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982200" cy="3970318"/>
          </a:xfrm>
          <a:prstGeom prst="rect">
            <a:avLst/>
          </a:prstGeom>
          <a:noFill/>
        </p:spPr>
        <p:txBody>
          <a:bodyPr wrap="square" rtlCol="0">
            <a:spAutoFit/>
          </a:bodyPr>
          <a:lstStyle/>
          <a:p>
            <a:pPr>
              <a:defRPr/>
            </a:pPr>
            <a:r>
              <a:rPr lang="es-ES" sz="2800" u="sng">
                <a:effectLst/>
                <a:latin typeface="Calibri" panose="020F0502020204030204" pitchFamily="34" charset="0"/>
                <a:ea typeface="Microsoft Sans Serif" panose="020B0604020202020204" pitchFamily="34" charset="0"/>
              </a:rPr>
              <a:t>Inflación Autoconstruida</a:t>
            </a:r>
            <a:r>
              <a:rPr lang="en-GB" sz="2800">
                <a:latin typeface="Calibri" panose="020F0502020204030204" pitchFamily="34" charset="0"/>
                <a:ea typeface="Microsoft Sans Serif" panose="020B0604020202020204" pitchFamily="34" charset="0"/>
                <a:cs typeface="Calibri" panose="020F0502020204030204" pitchFamily="34" charset="0"/>
              </a:rPr>
              <a:t>: </a:t>
            </a:r>
            <a:r>
              <a:rPr lang="es-ES" sz="2800">
                <a:effectLst/>
                <a:latin typeface="Calibri" panose="020F0502020204030204" pitchFamily="34" charset="0"/>
                <a:ea typeface="Microsoft Sans Serif" panose="020B0604020202020204" pitchFamily="34" charset="0"/>
              </a:rPr>
              <a:t>Surge ante expectativas de los productores de que van a subir los precios en el futuro y buscan anticiparse a ellos subiendo los precios primero, provocando que al final se cumplan sus predicciones por haber subido los precios</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Microsoft Sans Serif" panose="020B0604020202020204" pitchFamily="34" charset="0"/>
              </a:rPr>
              <a:t>En una economía los </a:t>
            </a:r>
            <a:r>
              <a:rPr lang="es-ES" sz="2800" b="1">
                <a:effectLst/>
                <a:latin typeface="Calibri" panose="020F0502020204030204" pitchFamily="34" charset="0"/>
                <a:ea typeface="Microsoft Sans Serif" panose="020B0604020202020204" pitchFamily="34" charset="0"/>
              </a:rPr>
              <a:t>efectos de la inflación</a:t>
            </a:r>
            <a:r>
              <a:rPr lang="es-ES" sz="2800">
                <a:effectLst/>
                <a:latin typeface="Calibri" panose="020F0502020204030204" pitchFamily="34" charset="0"/>
                <a:ea typeface="Microsoft Sans Serif" panose="020B0604020202020204" pitchFamily="34" charset="0"/>
              </a:rPr>
              <a:t> pueden ser tanto positivos como negativos</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Una caricatura de una persona&#10;&#10;Descripción generada automáticamente con confianza baja">
            <a:extLst>
              <a:ext uri="{FF2B5EF4-FFF2-40B4-BE49-F238E27FC236}">
                <a16:creationId xmlns:a16="http://schemas.microsoft.com/office/drawing/2014/main" id="{9B43B2B8-1D44-4F07-B349-F0057A8C5B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0" y="3162300"/>
            <a:ext cx="4682639" cy="4686300"/>
          </a:xfrm>
          <a:prstGeom prst="rect">
            <a:avLst/>
          </a:prstGeom>
        </p:spPr>
      </p:pic>
    </p:spTree>
    <p:extLst>
      <p:ext uri="{BB962C8B-B14F-4D97-AF65-F5344CB8AC3E}">
        <p14:creationId xmlns:p14="http://schemas.microsoft.com/office/powerpoint/2010/main" val="33546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4.</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Causas de la inflación. Ventajas y desventajas.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10058400" cy="6555641"/>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Por un lado, los efectos positivos incluyen incrementos salariales con base en la subida de los precios, con lo que se mantiene el poder adquisitivo de las personas, se promueve el crecimiento del consumo y se reduce el valor de las deudas</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Microsoft Sans Serif" panose="020B0604020202020204" pitchFamily="34" charset="0"/>
              </a:rPr>
              <a:t>Por otro lado, los efectos negativos de lo que es la inflación incluyen la pérdida de poder adquisitivo, cuando el alza de precios no va acompañada de aumentos salariales, así como la disminución del ahorro y la inversión, resultante de la pérdida de valor del dinero</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Microsoft Sans Serif" panose="020B0604020202020204" pitchFamily="34" charset="0"/>
              </a:rPr>
              <a:t>La política monetaria que implementa el Banco Central Europeo, fija que es importante que, como máximo, se produzca una inflación del 2% en la zona euro.</a:t>
            </a: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Logotipo, Icono&#10;&#10;Descripción generada automáticamente">
            <a:extLst>
              <a:ext uri="{FF2B5EF4-FFF2-40B4-BE49-F238E27FC236}">
                <a16:creationId xmlns:a16="http://schemas.microsoft.com/office/drawing/2014/main" id="{F581404F-14B1-4675-F50E-BF0A6A5E3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68200" y="3238500"/>
            <a:ext cx="4989732" cy="4124325"/>
          </a:xfrm>
          <a:prstGeom prst="rect">
            <a:avLst/>
          </a:prstGeom>
        </p:spPr>
      </p:pic>
    </p:spTree>
    <p:extLst>
      <p:ext uri="{BB962C8B-B14F-4D97-AF65-F5344CB8AC3E}">
        <p14:creationId xmlns:p14="http://schemas.microsoft.com/office/powerpoint/2010/main" val="332648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el tipo de cambio y por qué es importante?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448800" cy="4401205"/>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El tipo de cambio o tasa de cambio es la relación entre el valor de una moneda y otra, es decir, nos indica cuántas monedas de una divisa se necesitan para obtener una unidad de otra</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Times New Roman" panose="02020603050405020304" pitchFamily="18" charset="0"/>
              </a:rPr>
              <a:t>Este concepto, tasa de cambio, es importante porque al permitir la conversión de moneda de un país en moneda de otro país, facilita el comercio internacional de bienes y servicios y la transferencia de fondos entre países. También permite la comparación de precios de productos similares en diferentes países</a:t>
            </a:r>
            <a:r>
              <a:rPr lang="en-GB" sz="2800">
                <a:latin typeface="Calibri" panose="020F0502020204030204" pitchFamily="34" charset="0"/>
                <a:ea typeface="Microsoft Sans Serif" panose="020B0604020202020204" pitchFamily="34" charset="0"/>
                <a:cs typeface="Calibri" panose="020F0502020204030204" pitchFamily="34" charset="0"/>
              </a:rPr>
              <a:t>.</a:t>
            </a:r>
          </a:p>
        </p:txBody>
      </p:sp>
      <p:pic>
        <p:nvPicPr>
          <p:cNvPr id="4" name="Imagen 3" descr="Dibujo de un control remoto&#10;&#10;Descripción generada automáticamente con confianza media">
            <a:extLst>
              <a:ext uri="{FF2B5EF4-FFF2-40B4-BE49-F238E27FC236}">
                <a16:creationId xmlns:a16="http://schemas.microsoft.com/office/drawing/2014/main" id="{04579644-2C3C-3AE1-D9FB-392C2D7898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58600" y="3695700"/>
            <a:ext cx="5313218" cy="3652838"/>
          </a:xfrm>
          <a:prstGeom prst="rect">
            <a:avLst/>
          </a:prstGeom>
        </p:spPr>
      </p:pic>
    </p:spTree>
    <p:extLst>
      <p:ext uri="{BB962C8B-B14F-4D97-AF65-F5344CB8AC3E}">
        <p14:creationId xmlns:p14="http://schemas.microsoft.com/office/powerpoint/2010/main" val="94441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5.</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el tipo de cambio y por qué es importante?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15240000" cy="5262979"/>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Explicaremos con un ejemplo cómo se calcula la tasa de cambio en el mercado de divisas</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r>
              <a:rPr lang="es-ES" sz="2800">
                <a:effectLst/>
                <a:latin typeface="Calibri" panose="020F0502020204030204" pitchFamily="34" charset="0"/>
                <a:ea typeface="Times New Roman" panose="02020603050405020304" pitchFamily="18" charset="0"/>
              </a:rPr>
              <a:t>Tomemos como referencia el tipo de cambio entre el euro y el dólar (EUR/USD). Siempre la moneda del numerador es la divisa base (en este caso el euro), mientras que la moneda del denominador es la divisa contraria o de cotización (el dólar en nuestro ejemplo</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Times New Roman" panose="02020603050405020304" pitchFamily="18" charset="0"/>
              </a:rPr>
              <a:t>Supongamos que el tipo de cambio entre estas divisas es</a:t>
            </a:r>
            <a:r>
              <a:rPr lang="en-GB" sz="2800">
                <a:latin typeface="Calibri" panose="020F0502020204030204" pitchFamily="34" charset="0"/>
                <a:ea typeface="Microsoft Sans Serif" panose="020B0604020202020204" pitchFamily="34" charset="0"/>
                <a:cs typeface="Calibri" panose="020F0502020204030204" pitchFamily="34" charset="0"/>
              </a:rPr>
              <a:t>: EUR/USD = 1,0430</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Times New Roman" panose="02020603050405020304" pitchFamily="18" charset="0"/>
              </a:rPr>
              <a:t>¿Qué nos dice esta cifra? Significa que 1€ vale 1,0430 $ (los dólares que nos darían a cambio de 1€) o lo que es lo mismo, calculando el inverso (1/1,0430 = 0,9587), el dólar vale 0,9587€, es decir por 1 $ recibiríamos 0,9587 euros</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1270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el mercado de trabajo y cómo funciona?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3162300"/>
            <a:ext cx="14935200" cy="5262979"/>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Se llama mercado laboral o mercado de trabajo al total de la oferta y la demanda de empleo en un país, una </a:t>
            </a:r>
            <a:r>
              <a:rPr lang="es-ES" sz="2800" u="none" strike="noStrike">
                <a:solidFill>
                  <a:srgbClr val="0000FF"/>
                </a:solidFill>
                <a:effectLst/>
                <a:latin typeface="Calibri" panose="020F0502020204030204" pitchFamily="34" charset="0"/>
                <a:ea typeface="Times New Roman" panose="02020603050405020304" pitchFamily="18" charset="0"/>
                <a:hlinkClick r:id="rId2"/>
              </a:rPr>
              <a:t>ciudad</a:t>
            </a:r>
            <a:r>
              <a:rPr lang="es-ES" sz="2800">
                <a:effectLst/>
                <a:latin typeface="Calibri" panose="020F0502020204030204" pitchFamily="34" charset="0"/>
                <a:ea typeface="Times New Roman" panose="02020603050405020304" pitchFamily="18" charset="0"/>
              </a:rPr>
              <a:t>  o una región específica. Su equilibrio marca el nivel de empleo y de paro de dicha región</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Times New Roman" panose="02020603050405020304" pitchFamily="18" charset="0"/>
              </a:rPr>
              <a:t>En el mercado laboral la oferta de trabajo la hacen las personas, y la demanda, las empresas. Del equilibrio entre la oferta y la demanda de trabajo surge el precio y la cantidad, que en el mercado laboral se llama “salario” y la cantidad intercambiada, “empleo</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Times New Roman" panose="02020603050405020304" pitchFamily="18" charset="0"/>
              </a:rPr>
              <a:t>Cuando la oferta de trabajo es menor y la demanda es mayor, los </a:t>
            </a:r>
            <a:r>
              <a:rPr lang="es-ES" sz="2800" u="none" strike="noStrike">
                <a:solidFill>
                  <a:srgbClr val="0000FF"/>
                </a:solidFill>
                <a:effectLst/>
                <a:latin typeface="Calibri" panose="020F0502020204030204" pitchFamily="34" charset="0"/>
                <a:ea typeface="Times New Roman" panose="02020603050405020304" pitchFamily="18" charset="0"/>
                <a:hlinkClick r:id="rId3"/>
              </a:rPr>
              <a:t>salarios</a:t>
            </a:r>
            <a:r>
              <a:rPr lang="es-ES" sz="2800">
                <a:effectLst/>
                <a:latin typeface="Calibri" panose="020F0502020204030204" pitchFamily="34" charset="0"/>
                <a:ea typeface="Times New Roman" panose="02020603050405020304" pitchFamily="18" charset="0"/>
              </a:rPr>
              <a:t> tenderán a crecer. Por el contrario, cuanto mayor sea la oferta y menor la demanda, los salarios disminuirán</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114940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84233" y="4450370"/>
            <a:ext cx="7657297" cy="4225882"/>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a:latin typeface="Calibri" panose="020F0502020204030204" pitchFamily="34" charset="0"/>
                <a:ea typeface="Microsoft Sans Serif" panose="020B0604020202020204" pitchFamily="34" charset="0"/>
                <a:cs typeface="Calibri" panose="020F0502020204030204" pitchFamily="34" charset="0"/>
              </a:rPr>
              <a:t>Objetivos y metas</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en-GB" sz="2800">
                <a:effectLst/>
                <a:latin typeface="Calibri" panose="020F0502020204030204" pitchFamily="34" charset="0"/>
                <a:ea typeface="Microsoft Sans Serif" panose="020B0604020202020204" pitchFamily="34" charset="0"/>
                <a:cs typeface="Calibri" panose="020F0502020204030204" pitchFamily="34" charset="0"/>
              </a:rPr>
              <a:t>Al finalizar este módulo serás capaz de:</a:t>
            </a: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80314" y="3334203"/>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797766" y="5785843"/>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780314" y="4415517"/>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663682" y="3190216"/>
            <a:ext cx="8077199"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Conocer el concepto de Producto Interior Bruto.</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676936" y="4348489"/>
            <a:ext cx="8077197"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Comprender qué es la inflación y deflación.</a:t>
            </a:r>
            <a:endParaRPr lang="ko-KR" altLang="en-US" sz="2800" b="1" dirty="0">
              <a:latin typeface="Calibri" panose="020F0502020204030204" pitchFamily="34" charset="0"/>
              <a:cs typeface="Calibri" panose="020F0502020204030204" pitchFamily="34" charset="0"/>
            </a:endParaRPr>
          </a:p>
        </p:txBody>
      </p:sp>
      <p:sp>
        <p:nvSpPr>
          <p:cNvPr id="30" name="TextBox 7">
            <a:extLst>
              <a:ext uri="{FF2B5EF4-FFF2-40B4-BE49-F238E27FC236}">
                <a16:creationId xmlns:a16="http://schemas.microsoft.com/office/drawing/2014/main" id="{AB5EC654-5F00-7465-6607-FE2CC023ABBE}"/>
              </a:ext>
            </a:extLst>
          </p:cNvPr>
          <p:cNvSpPr txBox="1"/>
          <p:nvPr/>
        </p:nvSpPr>
        <p:spPr>
          <a:xfrm>
            <a:off x="2663682" y="5635014"/>
            <a:ext cx="7925540" cy="954107"/>
          </a:xfrm>
          <a:prstGeom prst="rect">
            <a:avLst/>
          </a:prstGeom>
          <a:noFill/>
        </p:spPr>
        <p:txBody>
          <a:bodyPr wrap="square"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Entender el concepto de tipo de cambio y su utilidad.</a:t>
            </a:r>
            <a:endParaRPr lang="en-US" altLang="ko-KR" sz="28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10" name="object 2">
            <a:extLst>
              <a:ext uri="{FF2B5EF4-FFF2-40B4-BE49-F238E27FC236}">
                <a16:creationId xmlns:a16="http://schemas.microsoft.com/office/drawing/2014/main" id="{20B221D2-CE0D-2B80-D2CB-2822AE198FB5}"/>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93566" y="7124700"/>
            <a:ext cx="370416" cy="280000"/>
          </a:xfrm>
          <a:prstGeom prst="rect">
            <a:avLst/>
          </a:prstGeom>
        </p:spPr>
      </p:pic>
      <p:sp>
        <p:nvSpPr>
          <p:cNvPr id="12" name="TextBox 8">
            <a:extLst>
              <a:ext uri="{FF2B5EF4-FFF2-40B4-BE49-F238E27FC236}">
                <a16:creationId xmlns:a16="http://schemas.microsoft.com/office/drawing/2014/main" id="{45B61FB6-FE72-AACC-2B94-7FE38A0864FF}"/>
              </a:ext>
            </a:extLst>
          </p:cNvPr>
          <p:cNvSpPr txBox="1"/>
          <p:nvPr/>
        </p:nvSpPr>
        <p:spPr>
          <a:xfrm>
            <a:off x="2663682" y="7003090"/>
            <a:ext cx="8077199"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Saber analizar el mercado de trabajo.</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a caricatura de una persona&#10;&#10;Descripción generada automáticamente con confianza media">
            <a:extLst>
              <a:ext uri="{FF2B5EF4-FFF2-40B4-BE49-F238E27FC236}">
                <a16:creationId xmlns:a16="http://schemas.microsoft.com/office/drawing/2014/main" id="{B873BB5C-7C9A-9A21-5374-7088FD1229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92200" y="3543300"/>
            <a:ext cx="4118670" cy="4118670"/>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257300"/>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el mercado de trabajo y cómo funciona?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447800" y="2857500"/>
            <a:ext cx="12573000" cy="7509748"/>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Hay una serie de variables relevantes para el análisis y el conocimiento de la situación del mercado de trabajo</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a:latin typeface="Calibri" panose="020F0502020204030204" pitchFamily="34" charset="0"/>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s-ES" sz="2800" u="sng">
                <a:effectLst/>
                <a:latin typeface="+mj-lt"/>
                <a:ea typeface="Times New Roman" panose="02020603050405020304" pitchFamily="18" charset="0"/>
              </a:rPr>
              <a:t>Población total</a:t>
            </a:r>
            <a:r>
              <a:rPr lang="es-ES" sz="2800">
                <a:effectLst/>
                <a:latin typeface="+mj-lt"/>
                <a:ea typeface="Times New Roman" panose="02020603050405020304" pitchFamily="18" charset="0"/>
              </a:rPr>
              <a:t>: conjunto de personas residentes.</a:t>
            </a:r>
          </a:p>
          <a:p>
            <a:pPr marL="457200" indent="-457200">
              <a:buFont typeface="Arial" panose="020B0604020202020204" pitchFamily="34" charset="0"/>
              <a:buChar char="•"/>
              <a:defRPr/>
            </a:pPr>
            <a:endParaRPr lang="es-ES">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Población en edad de trabajar</a:t>
            </a:r>
            <a:r>
              <a:rPr lang="en-GB" sz="2800">
                <a:effectLst/>
                <a:latin typeface="+mj-lt"/>
                <a:ea typeface="Times New Roman" panose="02020603050405020304" pitchFamily="18" charset="0"/>
              </a:rPr>
              <a:t>:</a:t>
            </a:r>
            <a:r>
              <a:rPr lang="en-GB" sz="2800">
                <a:effectLst/>
                <a:latin typeface="+mj-lt"/>
                <a:ea typeface="Microsoft Sans Serif" panose="020B0604020202020204" pitchFamily="34" charset="0"/>
              </a:rPr>
              <a:t> </a:t>
            </a:r>
            <a:r>
              <a:rPr lang="en-GB" sz="2800">
                <a:effectLst/>
                <a:latin typeface="+mj-lt"/>
                <a:ea typeface="Times New Roman" panose="02020603050405020304" pitchFamily="18" charset="0"/>
              </a:rPr>
              <a:t>normalmente se incluyen las personas de 16 y más años de edad</a:t>
            </a:r>
            <a:r>
              <a:rPr lang="es-ES" sz="2800">
                <a:latin typeface="+mj-lt"/>
                <a:ea typeface="Times New Roman" panose="02020603050405020304" pitchFamily="18" charset="0"/>
              </a:rPr>
              <a:t>.</a:t>
            </a:r>
          </a:p>
          <a:p>
            <a:pPr marL="457200" indent="-457200">
              <a:buFont typeface="Arial" panose="020B0604020202020204" pitchFamily="34" charset="0"/>
              <a:buChar char="•"/>
              <a:defRPr/>
            </a:pPr>
            <a:endParaRPr lang="es-ES">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Población activa</a:t>
            </a:r>
            <a:r>
              <a:rPr lang="en-GB" sz="2800">
                <a:effectLst/>
                <a:latin typeface="+mj-lt"/>
                <a:ea typeface="Times New Roman" panose="02020603050405020304" pitchFamily="18" charset="0"/>
              </a:rPr>
              <a:t>:</a:t>
            </a:r>
            <a:r>
              <a:rPr lang="en-GB" sz="2800">
                <a:effectLst/>
                <a:latin typeface="+mj-lt"/>
                <a:ea typeface="Microsoft Sans Serif" panose="020B0604020202020204" pitchFamily="34" charset="0"/>
              </a:rPr>
              <a:t> c</a:t>
            </a:r>
            <a:r>
              <a:rPr lang="es-ES" sz="2800">
                <a:effectLst/>
                <a:latin typeface="Calibri" panose="020F0502020204030204" pitchFamily="34" charset="0"/>
                <a:ea typeface="Times New Roman" panose="02020603050405020304" pitchFamily="18" charset="0"/>
              </a:rPr>
              <a:t>omprende el conjunto de personas en edad de trabajar que están empleadas o en proceso de búsqueda de empleo</a:t>
            </a:r>
            <a:r>
              <a:rPr lang="es-ES" sz="2800">
                <a:effectLst/>
                <a:latin typeface="+mj-lt"/>
                <a:ea typeface="Times New Roman" panose="02020603050405020304" pitchFamily="18" charset="0"/>
              </a:rPr>
              <a:t>.</a:t>
            </a:r>
          </a:p>
          <a:p>
            <a:pPr marL="457200" indent="-457200">
              <a:buFont typeface="Arial" panose="020B0604020202020204" pitchFamily="34" charset="0"/>
              <a:buChar char="•"/>
              <a:defRPr/>
            </a:pPr>
            <a:endParaRPr lang="es-ES">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Población ocupada</a:t>
            </a:r>
            <a:r>
              <a:rPr lang="en-GB" sz="2800">
                <a:effectLst/>
                <a:latin typeface="+mj-lt"/>
                <a:ea typeface="Times New Roman" panose="02020603050405020304" pitchFamily="18" charset="0"/>
              </a:rPr>
              <a:t>: </a:t>
            </a:r>
            <a:r>
              <a:rPr lang="es-ES" sz="2800">
                <a:effectLst/>
                <a:latin typeface="Calibri" panose="020F0502020204030204" pitchFamily="34" charset="0"/>
                <a:ea typeface="Times New Roman" panose="02020603050405020304" pitchFamily="18" charset="0"/>
              </a:rPr>
              <a:t>personas que desempeñan una actividad laboral, por cuenta propia o ajena</a:t>
            </a:r>
            <a:r>
              <a:rPr lang="es-ES" sz="2800">
                <a:latin typeface="+mj-lt"/>
                <a:ea typeface="Times New Roman" panose="02020603050405020304" pitchFamily="18" charset="0"/>
              </a:rPr>
              <a:t>.</a:t>
            </a:r>
          </a:p>
          <a:p>
            <a:pPr marL="457200" indent="-457200">
              <a:buFont typeface="Arial" panose="020B0604020202020204" pitchFamily="34" charset="0"/>
              <a:buChar char="•"/>
              <a:defRPr/>
            </a:pPr>
            <a:endParaRPr lang="es-ES">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Póblación desempleada</a:t>
            </a:r>
            <a:r>
              <a:rPr lang="en-GB" sz="2800">
                <a:effectLst/>
                <a:latin typeface="+mj-lt"/>
                <a:ea typeface="Times New Roman" panose="02020603050405020304" pitchFamily="18" charset="0"/>
              </a:rPr>
              <a:t>: </a:t>
            </a:r>
            <a:r>
              <a:rPr lang="en-GB" sz="2800">
                <a:effectLst/>
                <a:latin typeface="+mj-lt"/>
                <a:ea typeface="Microsoft Sans Serif" panose="020B0604020202020204" pitchFamily="34" charset="0"/>
              </a:rPr>
              <a:t> </a:t>
            </a:r>
            <a:r>
              <a:rPr lang="es-ES" sz="2800">
                <a:effectLst/>
                <a:latin typeface="Calibri" panose="020F0502020204030204" pitchFamily="34" charset="0"/>
                <a:ea typeface="Times New Roman" panose="02020603050405020304" pitchFamily="18" charset="0"/>
              </a:rPr>
              <a:t>personas activas en situación de paro</a:t>
            </a:r>
            <a:r>
              <a:rPr lang="es-ES" sz="2800">
                <a:effectLst/>
                <a:latin typeface="+mj-lt"/>
                <a:ea typeface="Times New Roman" panose="02020603050405020304" pitchFamily="18" charset="0"/>
              </a:rPr>
              <a:t>.</a:t>
            </a:r>
          </a:p>
          <a:p>
            <a:pPr marL="457200" indent="-457200">
              <a:buFont typeface="Arial" panose="020B0604020202020204" pitchFamily="34" charset="0"/>
              <a:buChar char="•"/>
              <a:defRPr/>
            </a:pPr>
            <a:endParaRPr lang="es-ES" sz="2800">
              <a:latin typeface="+mj-lt"/>
              <a:ea typeface="Times New Roman" panose="02020603050405020304" pitchFamily="18" charset="0"/>
            </a:endParaRP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2123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el mercado de trabajo y cómo funciona?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914400" y="3210514"/>
            <a:ext cx="8039361" cy="5940088"/>
          </a:xfrm>
          <a:prstGeom prst="rect">
            <a:avLst/>
          </a:prstGeom>
          <a:noFill/>
        </p:spPr>
        <p:txBody>
          <a:bodyPr wrap="square" rtlCol="0">
            <a:spAutoFit/>
          </a:bodyPr>
          <a:lstStyle/>
          <a:p>
            <a:pPr marL="457200" indent="-457200">
              <a:buFont typeface="Arial" panose="020B0604020202020204" pitchFamily="34" charset="0"/>
              <a:buChar char="•"/>
              <a:defRPr/>
            </a:pPr>
            <a:r>
              <a:rPr lang="en-GB" sz="2800" u="sng">
                <a:effectLst/>
                <a:latin typeface="+mj-lt"/>
                <a:ea typeface="Times New Roman" panose="02020603050405020304" pitchFamily="18" charset="0"/>
              </a:rPr>
              <a:t>Oferta de trabajo</a:t>
            </a:r>
            <a:r>
              <a:rPr lang="en-GB" sz="2800">
                <a:effectLst/>
                <a:latin typeface="+mj-lt"/>
                <a:ea typeface="Times New Roman" panose="02020603050405020304" pitchFamily="18" charset="0"/>
              </a:rPr>
              <a:t>:</a:t>
            </a:r>
            <a:r>
              <a:rPr lang="en-GB" sz="2800">
                <a:effectLst/>
                <a:latin typeface="+mj-lt"/>
                <a:ea typeface="Microsoft Sans Serif" panose="020B0604020202020204" pitchFamily="34" charset="0"/>
              </a:rPr>
              <a:t> </a:t>
            </a:r>
            <a:r>
              <a:rPr lang="es-ES" sz="2800">
                <a:effectLst/>
                <a:latin typeface="Calibri" panose="020F0502020204030204" pitchFamily="34" charset="0"/>
                <a:ea typeface="Times New Roman" panose="02020603050405020304" pitchFamily="18" charset="0"/>
              </a:rPr>
              <a:t>equivale a la población activa</a:t>
            </a:r>
            <a:r>
              <a:rPr lang="es-ES" sz="2800">
                <a:latin typeface="+mj-lt"/>
                <a:ea typeface="Times New Roman" panose="02020603050405020304" pitchFamily="18" charset="0"/>
              </a:rPr>
              <a:t>.</a:t>
            </a:r>
          </a:p>
          <a:p>
            <a:pPr marL="457200" indent="-457200">
              <a:buFont typeface="Arial" panose="020B0604020202020204" pitchFamily="34" charset="0"/>
              <a:buChar char="•"/>
              <a:defRPr/>
            </a:pPr>
            <a:endParaRPr lang="es-ES">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Demanda de trabajo</a:t>
            </a:r>
            <a:r>
              <a:rPr lang="en-GB" sz="2800">
                <a:effectLst/>
                <a:latin typeface="+mj-lt"/>
                <a:ea typeface="Times New Roman" panose="02020603050405020304" pitchFamily="18" charset="0"/>
              </a:rPr>
              <a:t>: </a:t>
            </a:r>
            <a:r>
              <a:rPr lang="es-ES" sz="2800">
                <a:effectLst/>
                <a:latin typeface="Calibri" panose="020F0502020204030204" pitchFamily="34" charset="0"/>
                <a:ea typeface="Times New Roman" panose="02020603050405020304" pitchFamily="18" charset="0"/>
              </a:rPr>
              <a:t>equivale al empleo existente más las vacantes no cubiertas</a:t>
            </a:r>
            <a:r>
              <a:rPr lang="es-ES" sz="2800">
                <a:effectLst/>
                <a:latin typeface="+mj-lt"/>
                <a:ea typeface="Times New Roman" panose="02020603050405020304" pitchFamily="18" charset="0"/>
              </a:rPr>
              <a:t>.</a:t>
            </a:r>
          </a:p>
          <a:p>
            <a:pPr marL="457200" indent="-457200">
              <a:buFont typeface="Arial" panose="020B0604020202020204" pitchFamily="34" charset="0"/>
              <a:buChar char="•"/>
              <a:defRPr/>
            </a:pPr>
            <a:endParaRPr lang="es-ES">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Tasa de actividad</a:t>
            </a:r>
            <a:r>
              <a:rPr lang="en-GB" sz="2800">
                <a:effectLst/>
                <a:latin typeface="+mj-lt"/>
                <a:ea typeface="Times New Roman" panose="02020603050405020304" pitchFamily="18" charset="0"/>
              </a:rPr>
              <a:t>: </a:t>
            </a:r>
            <a:r>
              <a:rPr lang="es-ES" sz="2800">
                <a:effectLst/>
                <a:latin typeface="Calibri" panose="020F0502020204030204" pitchFamily="34" charset="0"/>
                <a:ea typeface="Times New Roman" panose="02020603050405020304" pitchFamily="18" charset="0"/>
              </a:rPr>
              <a:t>total de activos sobre la población en edad de trabajar</a:t>
            </a:r>
            <a:r>
              <a:rPr lang="es-ES" sz="2800">
                <a:latin typeface="+mj-lt"/>
                <a:ea typeface="Times New Roman" panose="02020603050405020304" pitchFamily="18" charset="0"/>
              </a:rPr>
              <a:t>.</a:t>
            </a:r>
          </a:p>
          <a:p>
            <a:pPr marL="457200" indent="-457200">
              <a:buFont typeface="Arial" panose="020B0604020202020204" pitchFamily="34" charset="0"/>
              <a:buChar char="•"/>
              <a:defRPr/>
            </a:pPr>
            <a:endParaRPr lang="es-ES">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Tasa de ocupación o de empleo</a:t>
            </a:r>
            <a:r>
              <a:rPr lang="en-GB" sz="2800">
                <a:effectLst/>
                <a:latin typeface="+mj-lt"/>
                <a:ea typeface="Times New Roman" panose="02020603050405020304" pitchFamily="18" charset="0"/>
              </a:rPr>
              <a:t>: </a:t>
            </a:r>
            <a:r>
              <a:rPr lang="es-ES" sz="2800">
                <a:effectLst/>
                <a:latin typeface="Calibri" panose="020F0502020204030204" pitchFamily="34" charset="0"/>
                <a:ea typeface="Times New Roman" panose="02020603050405020304" pitchFamily="18" charset="0"/>
              </a:rPr>
              <a:t>total de ocupados sobre la población en edad de trabajar</a:t>
            </a:r>
            <a:r>
              <a:rPr lang="es-ES" sz="2800">
                <a:effectLst/>
                <a:latin typeface="+mj-lt"/>
                <a:ea typeface="Times New Roman" panose="02020603050405020304" pitchFamily="18" charset="0"/>
              </a:rPr>
              <a:t>.</a:t>
            </a:r>
          </a:p>
          <a:p>
            <a:pPr marL="457200" indent="-457200">
              <a:buFont typeface="Arial" panose="020B0604020202020204" pitchFamily="34" charset="0"/>
              <a:buChar char="•"/>
              <a:defRPr/>
            </a:pPr>
            <a:endParaRPr lang="es-ES">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a:effectLst/>
                <a:latin typeface="+mj-lt"/>
                <a:ea typeface="Times New Roman" panose="02020603050405020304" pitchFamily="18" charset="0"/>
              </a:rPr>
              <a:t>Tasa de paro</a:t>
            </a:r>
            <a:r>
              <a:rPr lang="en-GB" sz="2800">
                <a:effectLst/>
                <a:latin typeface="+mj-lt"/>
                <a:ea typeface="Times New Roman" panose="02020603050405020304" pitchFamily="18" charset="0"/>
              </a:rPr>
              <a:t>:</a:t>
            </a:r>
            <a:r>
              <a:rPr lang="en-GB" sz="2800">
                <a:effectLst/>
                <a:latin typeface="+mj-lt"/>
                <a:ea typeface="Microsoft Sans Serif" panose="020B0604020202020204" pitchFamily="34" charset="0"/>
              </a:rPr>
              <a:t> </a:t>
            </a:r>
            <a:r>
              <a:rPr lang="es-ES" sz="2800">
                <a:effectLst/>
                <a:latin typeface="Calibri" panose="020F0502020204030204" pitchFamily="34" charset="0"/>
                <a:ea typeface="Times New Roman" panose="02020603050405020304" pitchFamily="18" charset="0"/>
              </a:rPr>
              <a:t>número de parados sobre el número total de activos</a:t>
            </a:r>
            <a:r>
              <a:rPr lang="es-ES" sz="2800">
                <a:latin typeface="+mj-lt"/>
                <a:ea typeface="Times New Roman" panose="02020603050405020304" pitchFamily="18" charset="0"/>
              </a:rPr>
              <a:t>.</a:t>
            </a: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4" name="56 Grupo">
            <a:extLst>
              <a:ext uri="{FF2B5EF4-FFF2-40B4-BE49-F238E27FC236}">
                <a16:creationId xmlns:a16="http://schemas.microsoft.com/office/drawing/2014/main" id="{AC86593F-631E-D7BB-7AE9-9ED47DA933E3}"/>
              </a:ext>
            </a:extLst>
          </p:cNvPr>
          <p:cNvGrpSpPr/>
          <p:nvPr/>
        </p:nvGrpSpPr>
        <p:grpSpPr bwMode="auto">
          <a:xfrm>
            <a:off x="9144000" y="2436270"/>
            <a:ext cx="8543847" cy="6247720"/>
            <a:chOff x="-476905" y="33004"/>
            <a:chExt cx="5791032" cy="3945464"/>
          </a:xfrm>
          <a:solidFill>
            <a:sysClr val="window" lastClr="FFFFFF"/>
          </a:solidFill>
        </p:grpSpPr>
        <p:sp>
          <p:nvSpPr>
            <p:cNvPr id="5" name="7 Rectángulo redondeado">
              <a:extLst>
                <a:ext uri="{FF2B5EF4-FFF2-40B4-BE49-F238E27FC236}">
                  <a16:creationId xmlns:a16="http://schemas.microsoft.com/office/drawing/2014/main" id="{C143837F-4C21-3E88-F868-AF9A8E751B1E}"/>
                </a:ext>
              </a:extLst>
            </p:cNvPr>
            <p:cNvSpPr>
              <a:spLocks noChangeArrowheads="1"/>
            </p:cNvSpPr>
            <p:nvPr/>
          </p:nvSpPr>
          <p:spPr bwMode="auto">
            <a:xfrm>
              <a:off x="2005171" y="33004"/>
              <a:ext cx="2112241"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POBLACIÓN TOTAL</a:t>
              </a:r>
              <a:endParaRPr lang="en-GB" sz="2000">
                <a:effectLst/>
                <a:latin typeface="Times New Roman" panose="02020603050405020304" pitchFamily="18" charset="0"/>
                <a:ea typeface="Times New Roman" panose="02020603050405020304" pitchFamily="18" charset="0"/>
              </a:endParaRPr>
            </a:p>
          </p:txBody>
        </p:sp>
        <p:sp>
          <p:nvSpPr>
            <p:cNvPr id="6" name="8 Rectángulo redondeado">
              <a:extLst>
                <a:ext uri="{FF2B5EF4-FFF2-40B4-BE49-F238E27FC236}">
                  <a16:creationId xmlns:a16="http://schemas.microsoft.com/office/drawing/2014/main" id="{D90F7334-72DD-D83E-C50A-439BADD98032}"/>
                </a:ext>
              </a:extLst>
            </p:cNvPr>
            <p:cNvSpPr>
              <a:spLocks noChangeArrowheads="1"/>
            </p:cNvSpPr>
            <p:nvPr/>
          </p:nvSpPr>
          <p:spPr bwMode="auto">
            <a:xfrm>
              <a:off x="530476" y="660882"/>
              <a:ext cx="2258268" cy="596396"/>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POBLACIÓN EN EDAD DE TRABAJAR (&gt;16 AÑOS)</a:t>
              </a:r>
              <a:endParaRPr lang="en-GB" sz="2000">
                <a:effectLst/>
                <a:latin typeface="Times New Roman" panose="02020603050405020304" pitchFamily="18" charset="0"/>
                <a:ea typeface="Times New Roman" panose="02020603050405020304" pitchFamily="18" charset="0"/>
              </a:endParaRPr>
            </a:p>
          </p:txBody>
        </p:sp>
        <p:sp>
          <p:nvSpPr>
            <p:cNvPr id="7" name="10 Rectángulo redondeado">
              <a:extLst>
                <a:ext uri="{FF2B5EF4-FFF2-40B4-BE49-F238E27FC236}">
                  <a16:creationId xmlns:a16="http://schemas.microsoft.com/office/drawing/2014/main" id="{3F9A9128-3652-7296-AA32-E43305D88793}"/>
                </a:ext>
              </a:extLst>
            </p:cNvPr>
            <p:cNvSpPr>
              <a:spLocks noChangeArrowheads="1"/>
            </p:cNvSpPr>
            <p:nvPr/>
          </p:nvSpPr>
          <p:spPr bwMode="auto">
            <a:xfrm>
              <a:off x="3237045" y="660882"/>
              <a:ext cx="2077082" cy="558876"/>
            </a:xfrm>
            <a:prstGeom prst="roundRect">
              <a:avLst>
                <a:gd name="adj" fmla="val 16667"/>
              </a:avLst>
            </a:prstGeom>
            <a:grpFill/>
            <a:ln w="28575">
              <a:solidFill>
                <a:srgbClr val="FAC709"/>
              </a:solidFill>
              <a:round/>
              <a:headEnd/>
              <a:tailEnd/>
            </a:ln>
          </p:spPr>
          <p:txBody>
            <a:bodyPr anchor="ctr"/>
            <a:lstStyle/>
            <a:p>
              <a:pPr algn="ctr" eaLnBrk="0" hangingPunct="0"/>
              <a:r>
                <a:rPr lang="en-GB"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POBLACIÓN EN EDAD DE NO TRABAJAR (&lt;16 AÑOS)</a:t>
              </a:r>
              <a:endParaRPr lang="en-GB" sz="2000">
                <a:effectLst/>
                <a:latin typeface="Times New Roman" panose="02020603050405020304" pitchFamily="18" charset="0"/>
                <a:ea typeface="Times New Roman" panose="02020603050405020304" pitchFamily="18" charset="0"/>
              </a:endParaRPr>
            </a:p>
          </p:txBody>
        </p:sp>
        <p:cxnSp>
          <p:nvCxnSpPr>
            <p:cNvPr id="8" name="30 Conector recto">
              <a:extLst>
                <a:ext uri="{FF2B5EF4-FFF2-40B4-BE49-F238E27FC236}">
                  <a16:creationId xmlns:a16="http://schemas.microsoft.com/office/drawing/2014/main" id="{8365A08C-9827-9E66-A7F2-F340396E83D1}"/>
                </a:ext>
              </a:extLst>
            </p:cNvPr>
            <p:cNvCxnSpPr>
              <a:cxnSpLocks/>
              <a:stCxn id="5" idx="2"/>
              <a:endCxn id="6" idx="0"/>
            </p:cNvCxnSpPr>
            <p:nvPr/>
          </p:nvCxnSpPr>
          <p:spPr>
            <a:xfrm flipH="1">
              <a:off x="1659610" y="389748"/>
              <a:ext cx="1401681" cy="271134"/>
            </a:xfrm>
            <a:prstGeom prst="line">
              <a:avLst/>
            </a:prstGeom>
            <a:grpFill/>
            <a:ln w="6350" cap="flat" cmpd="sng" algn="ctr">
              <a:solidFill>
                <a:srgbClr val="FAC709"/>
              </a:solidFill>
              <a:prstDash val="solid"/>
              <a:miter lim="800000"/>
            </a:ln>
            <a:effectLst/>
          </p:spPr>
        </p:cxnSp>
        <p:cxnSp>
          <p:nvCxnSpPr>
            <p:cNvPr id="9" name="31 Conector recto">
              <a:extLst>
                <a:ext uri="{FF2B5EF4-FFF2-40B4-BE49-F238E27FC236}">
                  <a16:creationId xmlns:a16="http://schemas.microsoft.com/office/drawing/2014/main" id="{1F85E5EA-B017-A8D8-E6BB-25BB96928553}"/>
                </a:ext>
              </a:extLst>
            </p:cNvPr>
            <p:cNvCxnSpPr>
              <a:cxnSpLocks/>
              <a:stCxn id="5" idx="2"/>
              <a:endCxn id="7" idx="0"/>
            </p:cNvCxnSpPr>
            <p:nvPr/>
          </p:nvCxnSpPr>
          <p:spPr>
            <a:xfrm>
              <a:off x="3061291" y="389748"/>
              <a:ext cx="1214295" cy="271134"/>
            </a:xfrm>
            <a:prstGeom prst="line">
              <a:avLst/>
            </a:prstGeom>
            <a:grpFill/>
            <a:ln w="6350" cap="flat" cmpd="sng" algn="ctr">
              <a:solidFill>
                <a:srgbClr val="FAC709"/>
              </a:solidFill>
              <a:prstDash val="solid"/>
              <a:miter lim="800000"/>
            </a:ln>
            <a:effectLst/>
          </p:spPr>
        </p:cxnSp>
        <p:sp>
          <p:nvSpPr>
            <p:cNvPr id="10" name="15 Rectángulo redondeado">
              <a:extLst>
                <a:ext uri="{FF2B5EF4-FFF2-40B4-BE49-F238E27FC236}">
                  <a16:creationId xmlns:a16="http://schemas.microsoft.com/office/drawing/2014/main" id="{A6295941-F67E-337C-E88C-79963A35A7C1}"/>
                </a:ext>
              </a:extLst>
            </p:cNvPr>
            <p:cNvSpPr>
              <a:spLocks noChangeArrowheads="1"/>
            </p:cNvSpPr>
            <p:nvPr/>
          </p:nvSpPr>
          <p:spPr bwMode="auto">
            <a:xfrm>
              <a:off x="450271" y="1476359"/>
              <a:ext cx="1839695" cy="356744"/>
            </a:xfrm>
            <a:prstGeom prst="roundRect">
              <a:avLst>
                <a:gd name="adj" fmla="val 16667"/>
              </a:avLst>
            </a:prstGeom>
            <a:no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POBLACIÓN ACTIVA</a:t>
              </a:r>
              <a:endParaRPr lang="en-GB" sz="2000">
                <a:effectLst/>
                <a:latin typeface="Times New Roman" panose="02020603050405020304" pitchFamily="18" charset="0"/>
                <a:ea typeface="Times New Roman" panose="02020603050405020304" pitchFamily="18" charset="0"/>
              </a:endParaRPr>
            </a:p>
          </p:txBody>
        </p:sp>
        <p:sp>
          <p:nvSpPr>
            <p:cNvPr id="11" name="16 Rectángulo redondeado">
              <a:extLst>
                <a:ext uri="{FF2B5EF4-FFF2-40B4-BE49-F238E27FC236}">
                  <a16:creationId xmlns:a16="http://schemas.microsoft.com/office/drawing/2014/main" id="{4ED561FA-2E1F-ABF5-05D8-7F93DC18C6F6}"/>
                </a:ext>
              </a:extLst>
            </p:cNvPr>
            <p:cNvSpPr>
              <a:spLocks noChangeArrowheads="1"/>
            </p:cNvSpPr>
            <p:nvPr/>
          </p:nvSpPr>
          <p:spPr bwMode="auto">
            <a:xfrm>
              <a:off x="2586668" y="1476358"/>
              <a:ext cx="2014904"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POBLACIÓN INACTIVA</a:t>
              </a:r>
              <a:endParaRPr lang="en-GB" sz="2000">
                <a:effectLst/>
                <a:latin typeface="Times New Roman" panose="02020603050405020304" pitchFamily="18" charset="0"/>
                <a:ea typeface="Times New Roman" panose="02020603050405020304" pitchFamily="18" charset="0"/>
              </a:endParaRPr>
            </a:p>
          </p:txBody>
        </p:sp>
        <p:sp>
          <p:nvSpPr>
            <p:cNvPr id="12" name="17 Rectángulo redondeado">
              <a:extLst>
                <a:ext uri="{FF2B5EF4-FFF2-40B4-BE49-F238E27FC236}">
                  <a16:creationId xmlns:a16="http://schemas.microsoft.com/office/drawing/2014/main" id="{B1299C12-A4C2-39C9-9ABF-3A0BF84EBB01}"/>
                </a:ext>
              </a:extLst>
            </p:cNvPr>
            <p:cNvSpPr>
              <a:spLocks noChangeArrowheads="1"/>
            </p:cNvSpPr>
            <p:nvPr/>
          </p:nvSpPr>
          <p:spPr bwMode="auto">
            <a:xfrm>
              <a:off x="-57109" y="2106396"/>
              <a:ext cx="1280000" cy="592179"/>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POBLACIÓN OCUPADA</a:t>
              </a:r>
              <a:endParaRPr lang="en-GB" sz="2000">
                <a:effectLst/>
                <a:latin typeface="Times New Roman" panose="02020603050405020304" pitchFamily="18" charset="0"/>
                <a:ea typeface="Times New Roman" panose="02020603050405020304" pitchFamily="18" charset="0"/>
              </a:endParaRPr>
            </a:p>
          </p:txBody>
        </p:sp>
        <p:sp>
          <p:nvSpPr>
            <p:cNvPr id="13" name="18 Rectángulo redondeado">
              <a:extLst>
                <a:ext uri="{FF2B5EF4-FFF2-40B4-BE49-F238E27FC236}">
                  <a16:creationId xmlns:a16="http://schemas.microsoft.com/office/drawing/2014/main" id="{9A07DB45-77CB-D228-1112-BADE42632C35}"/>
                </a:ext>
              </a:extLst>
            </p:cNvPr>
            <p:cNvSpPr>
              <a:spLocks noChangeArrowheads="1"/>
            </p:cNvSpPr>
            <p:nvPr/>
          </p:nvSpPr>
          <p:spPr bwMode="auto">
            <a:xfrm>
              <a:off x="1423219" y="2107698"/>
              <a:ext cx="1262875" cy="356744"/>
            </a:xfrm>
            <a:prstGeom prst="roundRect">
              <a:avLst>
                <a:gd name="adj" fmla="val 16667"/>
              </a:avLst>
            </a:prstGeom>
            <a:no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PARADOS</a:t>
              </a:r>
              <a:endParaRPr lang="en-GB" sz="2000">
                <a:effectLst/>
                <a:latin typeface="Times New Roman" panose="02020603050405020304" pitchFamily="18" charset="0"/>
                <a:ea typeface="Times New Roman" panose="02020603050405020304" pitchFamily="18" charset="0"/>
              </a:endParaRPr>
            </a:p>
          </p:txBody>
        </p:sp>
        <p:sp>
          <p:nvSpPr>
            <p:cNvPr id="14" name="19 Rectángulo redondeado">
              <a:extLst>
                <a:ext uri="{FF2B5EF4-FFF2-40B4-BE49-F238E27FC236}">
                  <a16:creationId xmlns:a16="http://schemas.microsoft.com/office/drawing/2014/main" id="{90228B99-5090-784C-483D-136073632942}"/>
                </a:ext>
              </a:extLst>
            </p:cNvPr>
            <p:cNvSpPr>
              <a:spLocks noChangeArrowheads="1"/>
            </p:cNvSpPr>
            <p:nvPr/>
          </p:nvSpPr>
          <p:spPr bwMode="auto">
            <a:xfrm>
              <a:off x="-214914" y="2788774"/>
              <a:ext cx="1200731" cy="358008"/>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ASALARIADOS</a:t>
              </a:r>
              <a:endParaRPr lang="en-GB" sz="2000">
                <a:effectLst/>
                <a:latin typeface="Times New Roman" panose="02020603050405020304" pitchFamily="18" charset="0"/>
                <a:ea typeface="Times New Roman" panose="02020603050405020304" pitchFamily="18" charset="0"/>
              </a:endParaRPr>
            </a:p>
          </p:txBody>
        </p:sp>
        <p:sp>
          <p:nvSpPr>
            <p:cNvPr id="15" name="20 Rectángulo redondeado">
              <a:extLst>
                <a:ext uri="{FF2B5EF4-FFF2-40B4-BE49-F238E27FC236}">
                  <a16:creationId xmlns:a16="http://schemas.microsoft.com/office/drawing/2014/main" id="{CDC057A1-B3D8-8EC9-148A-60A3AD880EB0}"/>
                </a:ext>
              </a:extLst>
            </p:cNvPr>
            <p:cNvSpPr>
              <a:spLocks noChangeArrowheads="1"/>
            </p:cNvSpPr>
            <p:nvPr/>
          </p:nvSpPr>
          <p:spPr bwMode="auto">
            <a:xfrm>
              <a:off x="-476905" y="3328673"/>
              <a:ext cx="1489277"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ASALARIADOS</a:t>
              </a:r>
              <a:endParaRPr lang="en-GB" sz="2000">
                <a:effectLst/>
                <a:latin typeface="Times New Roman" panose="02020603050405020304" pitchFamily="18" charset="0"/>
                <a:ea typeface="Times New Roman" panose="02020603050405020304" pitchFamily="18" charset="0"/>
              </a:endParaRPr>
            </a:p>
          </p:txBody>
        </p:sp>
        <p:sp>
          <p:nvSpPr>
            <p:cNvPr id="16" name="24 Rectángulo redondeado">
              <a:extLst>
                <a:ext uri="{FF2B5EF4-FFF2-40B4-BE49-F238E27FC236}">
                  <a16:creationId xmlns:a16="http://schemas.microsoft.com/office/drawing/2014/main" id="{5E3C88FB-FBD0-E3B3-B723-88D58D57F0BB}"/>
                </a:ext>
              </a:extLst>
            </p:cNvPr>
            <p:cNvSpPr>
              <a:spLocks noChangeArrowheads="1"/>
            </p:cNvSpPr>
            <p:nvPr/>
          </p:nvSpPr>
          <p:spPr bwMode="auto">
            <a:xfrm>
              <a:off x="1715204" y="2720396"/>
              <a:ext cx="1361395" cy="565981"/>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BUSCAN  PRIMER EMPLEO</a:t>
              </a:r>
              <a:endParaRPr lang="en-GB" sz="2000">
                <a:effectLst/>
                <a:latin typeface="Times New Roman" panose="02020603050405020304" pitchFamily="18" charset="0"/>
                <a:ea typeface="Times New Roman" panose="02020603050405020304" pitchFamily="18" charset="0"/>
              </a:endParaRPr>
            </a:p>
          </p:txBody>
        </p:sp>
        <p:sp>
          <p:nvSpPr>
            <p:cNvPr id="17" name="25 Rectángulo redondeado">
              <a:extLst>
                <a:ext uri="{FF2B5EF4-FFF2-40B4-BE49-F238E27FC236}">
                  <a16:creationId xmlns:a16="http://schemas.microsoft.com/office/drawing/2014/main" id="{4E728622-9F9D-C8FC-E353-C08FB71E5B85}"/>
                </a:ext>
              </a:extLst>
            </p:cNvPr>
            <p:cNvSpPr>
              <a:spLocks noChangeArrowheads="1"/>
            </p:cNvSpPr>
            <p:nvPr/>
          </p:nvSpPr>
          <p:spPr bwMode="auto">
            <a:xfrm>
              <a:off x="1715043" y="3359967"/>
              <a:ext cx="1454288" cy="618501"/>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HAN TRABAJADO ANTES</a:t>
              </a:r>
              <a:endParaRPr lang="en-GB" sz="2000">
                <a:effectLst/>
                <a:latin typeface="Times New Roman" panose="02020603050405020304" pitchFamily="18" charset="0"/>
                <a:ea typeface="Times New Roman" panose="02020603050405020304" pitchFamily="18" charset="0"/>
              </a:endParaRPr>
            </a:p>
          </p:txBody>
        </p:sp>
        <p:sp>
          <p:nvSpPr>
            <p:cNvPr id="18" name="26 Rectángulo redondeado">
              <a:extLst>
                <a:ext uri="{FF2B5EF4-FFF2-40B4-BE49-F238E27FC236}">
                  <a16:creationId xmlns:a16="http://schemas.microsoft.com/office/drawing/2014/main" id="{5BBF3014-EDF5-EB91-B4A0-793C3E905391}"/>
                </a:ext>
              </a:extLst>
            </p:cNvPr>
            <p:cNvSpPr>
              <a:spLocks noChangeArrowheads="1"/>
            </p:cNvSpPr>
            <p:nvPr/>
          </p:nvSpPr>
          <p:spPr bwMode="auto">
            <a:xfrm>
              <a:off x="3572128" y="2134697"/>
              <a:ext cx="1153647"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JUBILADOS</a:t>
              </a:r>
              <a:endParaRPr lang="en-GB" sz="2000">
                <a:effectLst/>
                <a:latin typeface="Times New Roman" panose="02020603050405020304" pitchFamily="18" charset="0"/>
                <a:ea typeface="Times New Roman" panose="02020603050405020304" pitchFamily="18" charset="0"/>
              </a:endParaRPr>
            </a:p>
          </p:txBody>
        </p:sp>
        <p:sp>
          <p:nvSpPr>
            <p:cNvPr id="19" name="27 Rectángulo redondeado">
              <a:extLst>
                <a:ext uri="{FF2B5EF4-FFF2-40B4-BE49-F238E27FC236}">
                  <a16:creationId xmlns:a16="http://schemas.microsoft.com/office/drawing/2014/main" id="{C0ECE62C-9883-1247-1299-60049C2AF317}"/>
                </a:ext>
              </a:extLst>
            </p:cNvPr>
            <p:cNvSpPr>
              <a:spLocks noChangeArrowheads="1"/>
            </p:cNvSpPr>
            <p:nvPr/>
          </p:nvSpPr>
          <p:spPr bwMode="auto">
            <a:xfrm>
              <a:off x="3572128" y="2664024"/>
              <a:ext cx="1163381" cy="358008"/>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ESTUDIANTES</a:t>
              </a:r>
              <a:endParaRPr lang="en-GB" sz="2000">
                <a:effectLst/>
                <a:latin typeface="Times New Roman" panose="02020603050405020304" pitchFamily="18" charset="0"/>
                <a:ea typeface="Times New Roman" panose="02020603050405020304" pitchFamily="18" charset="0"/>
              </a:endParaRPr>
            </a:p>
          </p:txBody>
        </p:sp>
        <p:sp>
          <p:nvSpPr>
            <p:cNvPr id="20" name="28 Rectángulo redondeado">
              <a:extLst>
                <a:ext uri="{FF2B5EF4-FFF2-40B4-BE49-F238E27FC236}">
                  <a16:creationId xmlns:a16="http://schemas.microsoft.com/office/drawing/2014/main" id="{5BD0D321-4B8B-2C3F-8F50-880DD5DC2C2D}"/>
                </a:ext>
              </a:extLst>
            </p:cNvPr>
            <p:cNvSpPr>
              <a:spLocks noChangeArrowheads="1"/>
            </p:cNvSpPr>
            <p:nvPr/>
          </p:nvSpPr>
          <p:spPr bwMode="auto">
            <a:xfrm>
              <a:off x="3572128" y="3173452"/>
              <a:ext cx="1435929"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OTROS GRUPOS</a:t>
              </a:r>
              <a:endParaRPr lang="en-GB" sz="2000">
                <a:effectLst/>
                <a:latin typeface="Times New Roman" panose="02020603050405020304" pitchFamily="18" charset="0"/>
                <a:ea typeface="Times New Roman" panose="02020603050405020304" pitchFamily="18" charset="0"/>
              </a:endParaRPr>
            </a:p>
          </p:txBody>
        </p:sp>
        <p:cxnSp>
          <p:nvCxnSpPr>
            <p:cNvPr id="21" name="43 Conector recto">
              <a:extLst>
                <a:ext uri="{FF2B5EF4-FFF2-40B4-BE49-F238E27FC236}">
                  <a16:creationId xmlns:a16="http://schemas.microsoft.com/office/drawing/2014/main" id="{0E8A621A-7BCC-CE99-42F4-42CD0FCBF5B7}"/>
                </a:ext>
              </a:extLst>
            </p:cNvPr>
            <p:cNvCxnSpPr>
              <a:stCxn id="6" idx="2"/>
              <a:endCxn id="10" idx="0"/>
            </p:cNvCxnSpPr>
            <p:nvPr/>
          </p:nvCxnSpPr>
          <p:spPr>
            <a:xfrm flipH="1">
              <a:off x="1370118" y="1257278"/>
              <a:ext cx="289492" cy="219080"/>
            </a:xfrm>
            <a:prstGeom prst="line">
              <a:avLst/>
            </a:prstGeom>
            <a:grpFill/>
            <a:ln w="6350" cap="flat" cmpd="sng" algn="ctr">
              <a:solidFill>
                <a:srgbClr val="FAC709"/>
              </a:solidFill>
              <a:prstDash val="solid"/>
              <a:miter lim="800000"/>
            </a:ln>
            <a:effectLst/>
          </p:spPr>
        </p:cxnSp>
        <p:cxnSp>
          <p:nvCxnSpPr>
            <p:cNvPr id="22" name="44 Conector recto">
              <a:extLst>
                <a:ext uri="{FF2B5EF4-FFF2-40B4-BE49-F238E27FC236}">
                  <a16:creationId xmlns:a16="http://schemas.microsoft.com/office/drawing/2014/main" id="{FFABEC43-99D5-94D3-5261-D909F4238CEE}"/>
                </a:ext>
              </a:extLst>
            </p:cNvPr>
            <p:cNvCxnSpPr>
              <a:cxnSpLocks/>
              <a:stCxn id="6" idx="2"/>
              <a:endCxn id="11" idx="0"/>
            </p:cNvCxnSpPr>
            <p:nvPr/>
          </p:nvCxnSpPr>
          <p:spPr>
            <a:xfrm>
              <a:off x="1659610" y="1257278"/>
              <a:ext cx="1934510" cy="219080"/>
            </a:xfrm>
            <a:prstGeom prst="line">
              <a:avLst/>
            </a:prstGeom>
            <a:grpFill/>
            <a:ln w="6350" cap="flat" cmpd="sng" algn="ctr">
              <a:solidFill>
                <a:srgbClr val="FAC709"/>
              </a:solidFill>
              <a:prstDash val="solid"/>
              <a:miter lim="800000"/>
            </a:ln>
            <a:effectLst/>
          </p:spPr>
        </p:cxnSp>
        <p:cxnSp>
          <p:nvCxnSpPr>
            <p:cNvPr id="23" name="45 Conector recto">
              <a:extLst>
                <a:ext uri="{FF2B5EF4-FFF2-40B4-BE49-F238E27FC236}">
                  <a16:creationId xmlns:a16="http://schemas.microsoft.com/office/drawing/2014/main" id="{91767869-EF62-41E3-E30A-B5C7F48CCD81}"/>
                </a:ext>
              </a:extLst>
            </p:cNvPr>
            <p:cNvCxnSpPr/>
            <p:nvPr/>
          </p:nvCxnSpPr>
          <p:spPr>
            <a:xfrm rot="5400000">
              <a:off x="2534478" y="2595341"/>
              <a:ext cx="1500347" cy="1610"/>
            </a:xfrm>
            <a:prstGeom prst="line">
              <a:avLst/>
            </a:prstGeom>
            <a:grpFill/>
            <a:ln w="6350" cap="flat" cmpd="sng" algn="ctr">
              <a:solidFill>
                <a:srgbClr val="FAC709"/>
              </a:solidFill>
              <a:prstDash val="solid"/>
              <a:miter lim="800000"/>
            </a:ln>
            <a:effectLst/>
          </p:spPr>
        </p:cxnSp>
        <p:cxnSp>
          <p:nvCxnSpPr>
            <p:cNvPr id="24" name="46 Conector recto">
              <a:extLst>
                <a:ext uri="{FF2B5EF4-FFF2-40B4-BE49-F238E27FC236}">
                  <a16:creationId xmlns:a16="http://schemas.microsoft.com/office/drawing/2014/main" id="{514C87F8-4B02-88EF-3837-92E9A1C0DBE4}"/>
                </a:ext>
              </a:extLst>
            </p:cNvPr>
            <p:cNvCxnSpPr/>
            <p:nvPr/>
          </p:nvCxnSpPr>
          <p:spPr>
            <a:xfrm rot="10800000">
              <a:off x="3285457" y="2327179"/>
              <a:ext cx="286672" cy="1265"/>
            </a:xfrm>
            <a:prstGeom prst="line">
              <a:avLst/>
            </a:prstGeom>
            <a:grpFill/>
            <a:ln w="6350" cap="flat" cmpd="sng" algn="ctr">
              <a:solidFill>
                <a:srgbClr val="FAC709"/>
              </a:solidFill>
              <a:prstDash val="solid"/>
              <a:miter lim="800000"/>
            </a:ln>
            <a:effectLst/>
          </p:spPr>
        </p:cxnSp>
        <p:cxnSp>
          <p:nvCxnSpPr>
            <p:cNvPr id="25" name="47 Conector recto">
              <a:extLst>
                <a:ext uri="{FF2B5EF4-FFF2-40B4-BE49-F238E27FC236}">
                  <a16:creationId xmlns:a16="http://schemas.microsoft.com/office/drawing/2014/main" id="{569B04F8-96A9-9081-788C-44A6CC766190}"/>
                </a:ext>
              </a:extLst>
            </p:cNvPr>
            <p:cNvCxnSpPr/>
            <p:nvPr/>
          </p:nvCxnSpPr>
          <p:spPr>
            <a:xfrm rot="10800000">
              <a:off x="3285457" y="2856507"/>
              <a:ext cx="286672" cy="1265"/>
            </a:xfrm>
            <a:prstGeom prst="line">
              <a:avLst/>
            </a:prstGeom>
            <a:grpFill/>
            <a:ln w="6350" cap="flat" cmpd="sng" algn="ctr">
              <a:solidFill>
                <a:srgbClr val="FAC709"/>
              </a:solidFill>
              <a:prstDash val="solid"/>
              <a:miter lim="800000"/>
            </a:ln>
            <a:effectLst/>
          </p:spPr>
        </p:cxnSp>
        <p:cxnSp>
          <p:nvCxnSpPr>
            <p:cNvPr id="26" name="48 Conector recto">
              <a:extLst>
                <a:ext uri="{FF2B5EF4-FFF2-40B4-BE49-F238E27FC236}">
                  <a16:creationId xmlns:a16="http://schemas.microsoft.com/office/drawing/2014/main" id="{46B24DEF-456C-17EB-CEDF-5ADE86AEA4E9}"/>
                </a:ext>
              </a:extLst>
            </p:cNvPr>
            <p:cNvCxnSpPr/>
            <p:nvPr/>
          </p:nvCxnSpPr>
          <p:spPr>
            <a:xfrm rot="10800000">
              <a:off x="3285457" y="3337713"/>
              <a:ext cx="286672" cy="1265"/>
            </a:xfrm>
            <a:prstGeom prst="line">
              <a:avLst/>
            </a:prstGeom>
            <a:grpFill/>
            <a:ln w="6350" cap="flat" cmpd="sng" algn="ctr">
              <a:solidFill>
                <a:srgbClr val="FAC709"/>
              </a:solidFill>
              <a:prstDash val="solid"/>
              <a:miter lim="800000"/>
            </a:ln>
            <a:effectLst/>
          </p:spPr>
        </p:cxnSp>
        <p:cxnSp>
          <p:nvCxnSpPr>
            <p:cNvPr id="27" name="49 Conector recto">
              <a:extLst>
                <a:ext uri="{FF2B5EF4-FFF2-40B4-BE49-F238E27FC236}">
                  <a16:creationId xmlns:a16="http://schemas.microsoft.com/office/drawing/2014/main" id="{6E060C6C-CAA6-7C6A-F676-070B2C78FAEE}"/>
                </a:ext>
              </a:extLst>
            </p:cNvPr>
            <p:cNvCxnSpPr>
              <a:stCxn id="10" idx="2"/>
              <a:endCxn id="12" idx="0"/>
            </p:cNvCxnSpPr>
            <p:nvPr/>
          </p:nvCxnSpPr>
          <p:spPr>
            <a:xfrm flipH="1">
              <a:off x="582892" y="1833103"/>
              <a:ext cx="787227" cy="273293"/>
            </a:xfrm>
            <a:prstGeom prst="line">
              <a:avLst/>
            </a:prstGeom>
            <a:grpFill/>
            <a:ln w="6350" cap="flat" cmpd="sng" algn="ctr">
              <a:solidFill>
                <a:srgbClr val="FAC709"/>
              </a:solidFill>
              <a:prstDash val="solid"/>
              <a:miter lim="800000"/>
            </a:ln>
            <a:effectLst/>
          </p:spPr>
        </p:cxnSp>
        <p:cxnSp>
          <p:nvCxnSpPr>
            <p:cNvPr id="28" name="50 Conector recto">
              <a:extLst>
                <a:ext uri="{FF2B5EF4-FFF2-40B4-BE49-F238E27FC236}">
                  <a16:creationId xmlns:a16="http://schemas.microsoft.com/office/drawing/2014/main" id="{9D7B2ECD-8895-ECCA-520D-D628E287FAEB}"/>
                </a:ext>
              </a:extLst>
            </p:cNvPr>
            <p:cNvCxnSpPr>
              <a:stCxn id="10" idx="2"/>
              <a:endCxn id="13" idx="0"/>
            </p:cNvCxnSpPr>
            <p:nvPr/>
          </p:nvCxnSpPr>
          <p:spPr>
            <a:xfrm>
              <a:off x="1370119" y="1833103"/>
              <a:ext cx="684538" cy="274595"/>
            </a:xfrm>
            <a:prstGeom prst="line">
              <a:avLst/>
            </a:prstGeom>
            <a:grpFill/>
            <a:ln w="6350" cap="flat" cmpd="sng" algn="ctr">
              <a:solidFill>
                <a:srgbClr val="FAC709"/>
              </a:solidFill>
              <a:prstDash val="solid"/>
              <a:miter lim="800000"/>
            </a:ln>
            <a:effectLst/>
          </p:spPr>
        </p:cxnSp>
        <p:cxnSp>
          <p:nvCxnSpPr>
            <p:cNvPr id="29" name="51 Conector recto">
              <a:extLst>
                <a:ext uri="{FF2B5EF4-FFF2-40B4-BE49-F238E27FC236}">
                  <a16:creationId xmlns:a16="http://schemas.microsoft.com/office/drawing/2014/main" id="{ACF48ACF-258D-212A-8CD2-7110C69E1C5A}"/>
                </a:ext>
              </a:extLst>
            </p:cNvPr>
            <p:cNvCxnSpPr/>
            <p:nvPr/>
          </p:nvCxnSpPr>
          <p:spPr>
            <a:xfrm rot="5400000">
              <a:off x="750863" y="3035309"/>
              <a:ext cx="928545" cy="1611"/>
            </a:xfrm>
            <a:prstGeom prst="line">
              <a:avLst/>
            </a:prstGeom>
            <a:grpFill/>
            <a:ln w="6350" cap="flat" cmpd="sng" algn="ctr">
              <a:solidFill>
                <a:srgbClr val="FAC709"/>
              </a:solidFill>
              <a:prstDash val="solid"/>
              <a:miter lim="800000"/>
            </a:ln>
            <a:effectLst/>
          </p:spPr>
        </p:cxnSp>
        <p:cxnSp>
          <p:nvCxnSpPr>
            <p:cNvPr id="30" name="52 Conector recto">
              <a:extLst>
                <a:ext uri="{FF2B5EF4-FFF2-40B4-BE49-F238E27FC236}">
                  <a16:creationId xmlns:a16="http://schemas.microsoft.com/office/drawing/2014/main" id="{41F513DA-9869-C865-7831-E1E293C3D26F}"/>
                </a:ext>
              </a:extLst>
            </p:cNvPr>
            <p:cNvCxnSpPr/>
            <p:nvPr/>
          </p:nvCxnSpPr>
          <p:spPr>
            <a:xfrm rot="10800000">
              <a:off x="1000132" y="2965272"/>
              <a:ext cx="214198" cy="1265"/>
            </a:xfrm>
            <a:prstGeom prst="line">
              <a:avLst/>
            </a:prstGeom>
            <a:grpFill/>
            <a:ln w="6350" cap="flat" cmpd="sng" algn="ctr">
              <a:solidFill>
                <a:srgbClr val="FAC709"/>
              </a:solidFill>
              <a:prstDash val="solid"/>
              <a:miter lim="800000"/>
            </a:ln>
            <a:effectLst/>
          </p:spPr>
        </p:cxnSp>
        <p:cxnSp>
          <p:nvCxnSpPr>
            <p:cNvPr id="31" name="53 Conector recto">
              <a:extLst>
                <a:ext uri="{FF2B5EF4-FFF2-40B4-BE49-F238E27FC236}">
                  <a16:creationId xmlns:a16="http://schemas.microsoft.com/office/drawing/2014/main" id="{359299A4-E688-274F-13DA-91C9457D5620}"/>
                </a:ext>
              </a:extLst>
            </p:cNvPr>
            <p:cNvCxnSpPr/>
            <p:nvPr/>
          </p:nvCxnSpPr>
          <p:spPr>
            <a:xfrm rot="10800000">
              <a:off x="1000132" y="3499123"/>
              <a:ext cx="214198" cy="1265"/>
            </a:xfrm>
            <a:prstGeom prst="line">
              <a:avLst/>
            </a:prstGeom>
            <a:grpFill/>
            <a:ln w="6350" cap="flat" cmpd="sng" algn="ctr">
              <a:solidFill>
                <a:srgbClr val="FAC709"/>
              </a:solidFill>
              <a:prstDash val="solid"/>
              <a:miter lim="800000"/>
            </a:ln>
            <a:effectLst/>
          </p:spPr>
        </p:cxnSp>
        <p:cxnSp>
          <p:nvCxnSpPr>
            <p:cNvPr id="32" name="54 Conector recto">
              <a:extLst>
                <a:ext uri="{FF2B5EF4-FFF2-40B4-BE49-F238E27FC236}">
                  <a16:creationId xmlns:a16="http://schemas.microsoft.com/office/drawing/2014/main" id="{6540BD3E-EFA1-838C-88C5-E94E99032DA8}"/>
                </a:ext>
              </a:extLst>
            </p:cNvPr>
            <p:cNvCxnSpPr>
              <a:cxnSpLocks/>
            </p:cNvCxnSpPr>
            <p:nvPr/>
          </p:nvCxnSpPr>
          <p:spPr>
            <a:xfrm flipH="1">
              <a:off x="1499393" y="2464442"/>
              <a:ext cx="8561" cy="1106775"/>
            </a:xfrm>
            <a:prstGeom prst="line">
              <a:avLst/>
            </a:prstGeom>
            <a:grpFill/>
            <a:ln w="6350" cap="flat" cmpd="sng" algn="ctr">
              <a:solidFill>
                <a:srgbClr val="FAC709"/>
              </a:solidFill>
              <a:prstDash val="solid"/>
              <a:miter lim="800000"/>
            </a:ln>
            <a:effectLst/>
          </p:spPr>
        </p:cxnSp>
        <p:cxnSp>
          <p:nvCxnSpPr>
            <p:cNvPr id="33" name="55 Conector recto">
              <a:extLst>
                <a:ext uri="{FF2B5EF4-FFF2-40B4-BE49-F238E27FC236}">
                  <a16:creationId xmlns:a16="http://schemas.microsoft.com/office/drawing/2014/main" id="{ED334D98-DADB-C75E-C11A-252F6E4418D5}"/>
                </a:ext>
              </a:extLst>
            </p:cNvPr>
            <p:cNvCxnSpPr/>
            <p:nvPr/>
          </p:nvCxnSpPr>
          <p:spPr>
            <a:xfrm rot="10800000">
              <a:off x="1501003" y="2965272"/>
              <a:ext cx="214199" cy="1265"/>
            </a:xfrm>
            <a:prstGeom prst="line">
              <a:avLst/>
            </a:prstGeom>
            <a:grpFill/>
            <a:ln w="6350" cap="flat" cmpd="sng" algn="ctr">
              <a:solidFill>
                <a:srgbClr val="FAC709"/>
              </a:solidFill>
              <a:prstDash val="solid"/>
              <a:miter lim="800000"/>
            </a:ln>
            <a:effectLst/>
          </p:spPr>
        </p:cxnSp>
        <p:cxnSp>
          <p:nvCxnSpPr>
            <p:cNvPr id="34" name="56 Conector recto">
              <a:extLst>
                <a:ext uri="{FF2B5EF4-FFF2-40B4-BE49-F238E27FC236}">
                  <a16:creationId xmlns:a16="http://schemas.microsoft.com/office/drawing/2014/main" id="{8DEF734A-9C3D-6EEF-06A5-6F0EE1EFDE49}"/>
                </a:ext>
              </a:extLst>
            </p:cNvPr>
            <p:cNvCxnSpPr/>
            <p:nvPr/>
          </p:nvCxnSpPr>
          <p:spPr>
            <a:xfrm rot="10800000">
              <a:off x="1501003" y="3569952"/>
              <a:ext cx="214199" cy="1265"/>
            </a:xfrm>
            <a:prstGeom prst="line">
              <a:avLst/>
            </a:prstGeom>
            <a:grpFill/>
            <a:ln w="6350" cap="flat" cmpd="sng" algn="ctr">
              <a:solidFill>
                <a:srgbClr val="FAC709"/>
              </a:solidFill>
              <a:prstDash val="solid"/>
              <a:miter lim="800000"/>
            </a:ln>
            <a:effectLst/>
          </p:spPr>
        </p:cxnSp>
      </p:grpSp>
    </p:spTree>
    <p:extLst>
      <p:ext uri="{BB962C8B-B14F-4D97-AF65-F5344CB8AC3E}">
        <p14:creationId xmlns:p14="http://schemas.microsoft.com/office/powerpoint/2010/main" val="423621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6.</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el mercado de trabajo y cómo funciona?</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895060" y="6819900"/>
            <a:ext cx="14335540" cy="1384995"/>
          </a:xfrm>
          <a:prstGeom prst="rect">
            <a:avLst/>
          </a:prstGeom>
          <a:noFill/>
        </p:spPr>
        <p:txBody>
          <a:bodyPr wrap="square" rtlCol="0">
            <a:spAutoFit/>
          </a:bodyPr>
          <a:lstStyle/>
          <a:p>
            <a:pPr>
              <a:defRPr/>
            </a:pPr>
            <a:r>
              <a:rPr lang="es-ES" sz="2800">
                <a:effectLst/>
                <a:latin typeface="Calibri" panose="020F0502020204030204" pitchFamily="34" charset="0"/>
                <a:ea typeface="Times New Roman" panose="02020603050405020304" pitchFamily="18" charset="0"/>
              </a:rPr>
              <a:t>La tasa de paro se calcula dividiendo el número de parados entre el número total de activos:</a:t>
            </a:r>
          </a:p>
          <a:p>
            <a:pPr>
              <a:defRPr/>
            </a:pPr>
            <a:endParaRPr lang="es-ES" sz="2800">
              <a:effectLst/>
              <a:latin typeface="Calibri" panose="020F0502020204030204" pitchFamily="34" charset="0"/>
              <a:ea typeface="Times New Roman" panose="02020603050405020304" pitchFamily="18" charset="0"/>
            </a:endParaRPr>
          </a:p>
          <a:p>
            <a:pPr>
              <a:defRPr/>
            </a:pPr>
            <a:r>
              <a:rPr lang="en-GB" sz="2800">
                <a:effectLst/>
                <a:latin typeface="Calibri" panose="020F0502020204030204" pitchFamily="34" charset="0"/>
                <a:ea typeface="Times New Roman" panose="02020603050405020304" pitchFamily="18" charset="0"/>
              </a:rPr>
              <a:t>Tasa de paro = Parados/Población activa = 1.000/4.025 = 24,84</a:t>
            </a:r>
            <a:r>
              <a:rPr lang="es-ES" sz="2800">
                <a:latin typeface="Calibri" panose="020F0502020204030204" pitchFamily="34" charset="0"/>
                <a:ea typeface="Times New Roman" panose="02020603050405020304" pitchFamily="18" charset="0"/>
              </a:rPr>
              <a: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p:txBody>
      </p:sp>
      <p:graphicFrame>
        <p:nvGraphicFramePr>
          <p:cNvPr id="35" name="Tabla 34">
            <a:extLst>
              <a:ext uri="{FF2B5EF4-FFF2-40B4-BE49-F238E27FC236}">
                <a16:creationId xmlns:a16="http://schemas.microsoft.com/office/drawing/2014/main" id="{178B7A41-A637-F844-6FB1-D7FD3FE3F98C}"/>
              </a:ext>
            </a:extLst>
          </p:cNvPr>
          <p:cNvGraphicFramePr>
            <a:graphicFrameLocks noGrp="1"/>
          </p:cNvGraphicFramePr>
          <p:nvPr>
            <p:extLst>
              <p:ext uri="{D42A27DB-BD31-4B8C-83A1-F6EECF244321}">
                <p14:modId xmlns:p14="http://schemas.microsoft.com/office/powerpoint/2010/main" val="4032049759"/>
              </p:ext>
            </p:extLst>
          </p:nvPr>
        </p:nvGraphicFramePr>
        <p:xfrm>
          <a:off x="3954116" y="4058335"/>
          <a:ext cx="10065026" cy="2194560"/>
        </p:xfrm>
        <a:graphic>
          <a:graphicData uri="http://schemas.openxmlformats.org/drawingml/2006/table">
            <a:tbl>
              <a:tblPr firstRow="1" firstCol="1" bandRow="1">
                <a:tableStyleId>{2A488322-F2BA-4B5B-9748-0D474271808F}</a:tableStyleId>
              </a:tblPr>
              <a:tblGrid>
                <a:gridCol w="4654826">
                  <a:extLst>
                    <a:ext uri="{9D8B030D-6E8A-4147-A177-3AD203B41FA5}">
                      <a16:colId xmlns:a16="http://schemas.microsoft.com/office/drawing/2014/main" val="1967071000"/>
                    </a:ext>
                  </a:extLst>
                </a:gridCol>
                <a:gridCol w="5410200">
                  <a:extLst>
                    <a:ext uri="{9D8B030D-6E8A-4147-A177-3AD203B41FA5}">
                      <a16:colId xmlns:a16="http://schemas.microsoft.com/office/drawing/2014/main" val="3887840557"/>
                    </a:ext>
                  </a:extLst>
                </a:gridCol>
              </a:tblGrid>
              <a:tr h="0">
                <a:tc>
                  <a:txBody>
                    <a:bodyPr/>
                    <a:lstStyle/>
                    <a:p>
                      <a:pPr algn="ctr"/>
                      <a:r>
                        <a:rPr lang="en-GB" sz="2400">
                          <a:effectLst/>
                        </a:rPr>
                        <a:t> </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rgbClr val="FAC709"/>
                    </a:solidFill>
                  </a:tcPr>
                </a:tc>
                <a:tc>
                  <a:txBody>
                    <a:bodyPr/>
                    <a:lstStyle/>
                    <a:p>
                      <a:pPr algn="ctr"/>
                      <a:r>
                        <a:rPr lang="en-US" sz="2400">
                          <a:solidFill>
                            <a:schemeClr val="tx1"/>
                          </a:solidFill>
                          <a:effectLst/>
                        </a:rPr>
                        <a:t>Miles de personas</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solidFill>
                      <a:srgbClr val="FAC709"/>
                    </a:solidFill>
                  </a:tcPr>
                </a:tc>
                <a:extLst>
                  <a:ext uri="{0D108BD9-81ED-4DB2-BD59-A6C34878D82A}">
                    <a16:rowId xmlns:a16="http://schemas.microsoft.com/office/drawing/2014/main" val="3956899014"/>
                  </a:ext>
                </a:extLst>
              </a:tr>
              <a:tr h="0">
                <a:tc>
                  <a:txBody>
                    <a:bodyPr/>
                    <a:lstStyle/>
                    <a:p>
                      <a:pPr algn="ctr"/>
                      <a:r>
                        <a:rPr lang="en-US" sz="2400">
                          <a:solidFill>
                            <a:schemeClr val="tx1"/>
                          </a:solidFill>
                          <a:effectLst/>
                        </a:rPr>
                        <a:t>Población total</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C709"/>
                    </a:solidFill>
                  </a:tcPr>
                </a:tc>
                <a:tc>
                  <a:txBody>
                    <a:bodyPr/>
                    <a:lstStyle/>
                    <a:p>
                      <a:pPr algn="ctr"/>
                      <a:r>
                        <a:rPr lang="en-US" sz="2400">
                          <a:effectLst/>
                        </a:rPr>
                        <a:t>8.421</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834054"/>
                  </a:ext>
                </a:extLst>
              </a:tr>
              <a:tr h="0">
                <a:tc>
                  <a:txBody>
                    <a:bodyPr/>
                    <a:lstStyle/>
                    <a:p>
                      <a:pPr algn="ctr"/>
                      <a:r>
                        <a:rPr lang="en-GB" sz="2400">
                          <a:solidFill>
                            <a:schemeClr val="tx1"/>
                          </a:solidFill>
                          <a:effectLst/>
                        </a:rPr>
                        <a:t>Población en edad de trabajar</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6.799</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791662"/>
                  </a:ext>
                </a:extLst>
              </a:tr>
              <a:tr h="0">
                <a:tc>
                  <a:txBody>
                    <a:bodyPr/>
                    <a:lstStyle/>
                    <a:p>
                      <a:pPr algn="ctr"/>
                      <a:r>
                        <a:rPr lang="en-GB" sz="2400">
                          <a:solidFill>
                            <a:schemeClr val="tx1"/>
                          </a:solidFill>
                          <a:effectLst/>
                        </a:rPr>
                        <a:t>Población activa</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4.025</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965069"/>
                  </a:ext>
                </a:extLst>
              </a:tr>
              <a:tr h="0">
                <a:tc>
                  <a:txBody>
                    <a:bodyPr/>
                    <a:lstStyle/>
                    <a:p>
                      <a:pPr algn="ctr"/>
                      <a:r>
                        <a:rPr lang="en-GB" sz="2400">
                          <a:solidFill>
                            <a:schemeClr val="tx1"/>
                          </a:solidFill>
                          <a:effectLst/>
                        </a:rPr>
                        <a:t>Población inactiva</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2.774</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512109"/>
                  </a:ext>
                </a:extLst>
              </a:tr>
              <a:tr h="0">
                <a:tc>
                  <a:txBody>
                    <a:bodyPr/>
                    <a:lstStyle/>
                    <a:p>
                      <a:pPr algn="ctr"/>
                      <a:r>
                        <a:rPr lang="en-GB" sz="2400">
                          <a:solidFill>
                            <a:schemeClr val="tx1"/>
                          </a:solidFill>
                          <a:effectLst/>
                        </a:rPr>
                        <a:t>Parados</a:t>
                      </a:r>
                      <a:endParaRPr lang="en-GB" sz="240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AC709"/>
                    </a:solidFill>
                  </a:tcPr>
                </a:tc>
                <a:tc>
                  <a:txBody>
                    <a:bodyPr/>
                    <a:lstStyle/>
                    <a:p>
                      <a:pPr algn="ctr"/>
                      <a:r>
                        <a:rPr lang="en-GB" sz="2400">
                          <a:effectLst/>
                        </a:rPr>
                        <a:t>1.000</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6428624"/>
                  </a:ext>
                </a:extLst>
              </a:tr>
            </a:tbl>
          </a:graphicData>
        </a:graphic>
      </p:graphicFrame>
      <p:sp>
        <p:nvSpPr>
          <p:cNvPr id="39" name="CuadroTexto 38">
            <a:extLst>
              <a:ext uri="{FF2B5EF4-FFF2-40B4-BE49-F238E27FC236}">
                <a16:creationId xmlns:a16="http://schemas.microsoft.com/office/drawing/2014/main" id="{462432FF-C0C2-5FBC-FDC1-E2F661B5A813}"/>
              </a:ext>
            </a:extLst>
          </p:cNvPr>
          <p:cNvSpPr txBox="1"/>
          <p:nvPr/>
        </p:nvSpPr>
        <p:spPr>
          <a:xfrm>
            <a:off x="1895060" y="3274993"/>
            <a:ext cx="14183139" cy="523220"/>
          </a:xfrm>
          <a:prstGeom prst="rect">
            <a:avLst/>
          </a:prstGeom>
          <a:noFill/>
        </p:spPr>
        <p:txBody>
          <a:bodyPr wrap="square">
            <a:spAutoFit/>
          </a:bodyPr>
          <a:lstStyle/>
          <a:p>
            <a:pPr>
              <a:defRPr/>
            </a:pPr>
            <a:r>
              <a:rPr lang="en-GB" sz="2800" b="1">
                <a:latin typeface="Calibri" panose="020F0502020204030204" pitchFamily="34" charset="0"/>
                <a:ea typeface="Times New Roman" panose="02020603050405020304" pitchFamily="18" charset="0"/>
              </a:rPr>
              <a:t>Ejemplo</a:t>
            </a:r>
            <a:r>
              <a:rPr lang="en-GB" sz="2800" b="1">
                <a:effectLst/>
                <a:latin typeface="Calibri" panose="020F0502020204030204" pitchFamily="34" charset="0"/>
                <a:ea typeface="Times New Roman" panose="02020603050405020304" pitchFamily="18" charset="0"/>
              </a:rPr>
              <a:t>:</a:t>
            </a:r>
            <a:r>
              <a:rPr lang="en-GB" sz="2800">
                <a:effectLst/>
                <a:latin typeface="Calibri" panose="020F0502020204030204" pitchFamily="34" charset="0"/>
                <a:ea typeface="Times New Roman" panose="02020603050405020304" pitchFamily="18" charset="0"/>
              </a:rPr>
              <a:t> Se pide calcular la tasa de paro a partir de los siguientes datos</a:t>
            </a:r>
            <a:r>
              <a:rPr lang="es-ES" sz="2800">
                <a:latin typeface="Calibri" panose="020F0502020204030204" pitchFamily="34" charset="0"/>
                <a:ea typeface="Times New Roman" panose="02020603050405020304" pitchFamily="18" charset="0"/>
              </a:rPr>
              <a:t>.</a:t>
            </a:r>
          </a:p>
        </p:txBody>
      </p:sp>
    </p:spTree>
    <p:extLst>
      <p:ext uri="{BB962C8B-B14F-4D97-AF65-F5344CB8AC3E}">
        <p14:creationId xmlns:p14="http://schemas.microsoft.com/office/powerpoint/2010/main" val="167545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08332" y="3467360"/>
            <a:ext cx="5303619" cy="3352280"/>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Resumen</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C357393-DEA7-C6A2-387E-C00C2B8E46C7}"/>
              </a:ext>
            </a:extLst>
          </p:cNvPr>
          <p:cNvSpPr txBox="1"/>
          <p:nvPr/>
        </p:nvSpPr>
        <p:spPr>
          <a:xfrm>
            <a:off x="1488593" y="2816816"/>
            <a:ext cx="4110343"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Producto Interior Bruto</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1475340" y="3283922"/>
            <a:ext cx="4700411"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s-ES" sz="2800">
                <a:effectLst/>
                <a:latin typeface="Calibri" panose="020F0502020204030204" pitchFamily="34" charset="0"/>
                <a:ea typeface="Microsoft Sans Serif" panose="020B0604020202020204" pitchFamily="34" charset="0"/>
              </a:rPr>
              <a:t>El PIB es el</a:t>
            </a:r>
            <a:r>
              <a:rPr lang="es-ES" sz="2800">
                <a:solidFill>
                  <a:srgbClr val="000000"/>
                </a:solidFill>
                <a:effectLst/>
                <a:latin typeface="SantanderMicroText-Regular"/>
                <a:ea typeface="Microsoft Sans Serif" panose="020B0604020202020204" pitchFamily="34" charset="0"/>
                <a:cs typeface="Microsoft Sans Serif" panose="020B0604020202020204" pitchFamily="34" charset="0"/>
              </a:rPr>
              <a:t> </a:t>
            </a:r>
            <a:r>
              <a:rPr lang="es-ES" sz="2800">
                <a:effectLst/>
                <a:latin typeface="Calibri" panose="020F0502020204030204" pitchFamily="34" charset="0"/>
                <a:ea typeface="Microsoft Sans Serif" panose="020B0604020202020204" pitchFamily="34" charset="0"/>
              </a:rPr>
              <a:t>valor monetario de los bienes y servicios  producidos a nivel nacional durante un determinado periodo de tiempo</a:t>
            </a:r>
            <a:endParaRPr lang="ko-KR" altLang="en-US" sz="2800" dirty="0">
              <a:latin typeface="Microsoft Sans Serif" panose="020B0604020202020204" pitchFamily="34" charset="0"/>
              <a:cs typeface="Microsoft Sans Serif" panose="020B060402020202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3" cstate="email">
            <a:extLst>
              <a:ext uri="{28A0092B-C50C-407E-A947-70E740481C1C}">
                <a14:useLocalDpi xmlns:a14="http://schemas.microsoft.com/office/drawing/2010/main"/>
              </a:ext>
            </a:extLst>
          </a:blip>
          <a:stretch>
            <a:fillRect/>
          </a:stretch>
        </p:blipFill>
        <p:spPr>
          <a:xfrm>
            <a:off x="712304" y="2816816"/>
            <a:ext cx="638173" cy="1486244"/>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1462089" y="6014822"/>
            <a:ext cx="3321914"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Inflación</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1488593" y="6466940"/>
            <a:ext cx="5119739"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s-ES" sz="2800">
                <a:effectLst/>
                <a:latin typeface="Calibri" panose="020F0502020204030204" pitchFamily="34" charset="0"/>
                <a:ea typeface="Microsoft Sans Serif" panose="020B0604020202020204" pitchFamily="34" charset="0"/>
              </a:rPr>
              <a:t>La inflación es el aumento generalizado y sostenido de los precios de bienes y servicios de un país durante un periodo de tiempo determinado</a:t>
            </a:r>
            <a:r>
              <a:rPr lang="en-GB" sz="2800">
                <a:latin typeface="Calibri" panose="020F0502020204030204" pitchFamily="34" charset="0"/>
                <a:ea typeface="Microsoft Sans Serif" panose="020B0604020202020204" pitchFamily="34" charset="0"/>
                <a:cs typeface="Calibri" panose="020F0502020204030204" pitchFamily="34" charset="0"/>
              </a:rPr>
              <a:t>.</a:t>
            </a:r>
            <a:endParaRPr lang="ko-KR" altLang="en-US" sz="28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3" cstate="email">
            <a:extLst>
              <a:ext uri="{28A0092B-C50C-407E-A947-70E740481C1C}">
                <a14:useLocalDpi xmlns:a14="http://schemas.microsoft.com/office/drawing/2010/main"/>
              </a:ext>
            </a:extLst>
          </a:blip>
          <a:stretch>
            <a:fillRect/>
          </a:stretch>
        </p:blipFill>
        <p:spPr>
          <a:xfrm>
            <a:off x="685800" y="6014822"/>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349290" y="2324100"/>
            <a:ext cx="3661843"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Tipo de cambio</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345044" y="2748788"/>
            <a:ext cx="4790555" cy="310854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s-ES" sz="2800">
                <a:effectLst/>
                <a:latin typeface="Calibri" panose="020F0502020204030204" pitchFamily="34" charset="0"/>
                <a:ea typeface="Times New Roman" panose="02020603050405020304" pitchFamily="18" charset="0"/>
              </a:rPr>
              <a:t>El tipo de cambio o tasa de cambio es la relación entre el valor de una moneda y otra, es decir, nos indica cuántas monedas de una divisa se necesitan para obtener una unidad de otra.</a:t>
            </a:r>
            <a:endParaRPr lang="ko-KR" altLang="en-US" sz="28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3" cstate="email">
            <a:extLst>
              <a:ext uri="{28A0092B-C50C-407E-A947-70E740481C1C}">
                <a14:useLocalDpi xmlns:a14="http://schemas.microsoft.com/office/drawing/2010/main"/>
              </a:ext>
            </a:extLst>
          </a:blip>
          <a:stretch>
            <a:fillRect/>
          </a:stretch>
        </p:blipFill>
        <p:spPr>
          <a:xfrm>
            <a:off x="12573001" y="2359616"/>
            <a:ext cx="638173" cy="1486244"/>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349289" y="5981700"/>
            <a:ext cx="4252911"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Mercado de trabajo</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345044" y="6401931"/>
            <a:ext cx="4561955"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en-GB" sz="2800">
                <a:latin typeface="Calibri" panose="020F0502020204030204" pitchFamily="34" charset="0"/>
                <a:ea typeface="Microsoft Sans Serif" panose="020B0604020202020204" pitchFamily="34" charset="0"/>
                <a:cs typeface="Calibri" panose="020F0502020204030204" pitchFamily="34" charset="0"/>
              </a:rPr>
              <a:t>El total de la demanda y oferta de trabajo en un país, una ciudad o una región específica se denomina mercado de trabajo.</a:t>
            </a:r>
            <a:endParaRPr lang="ko-KR" altLang="en-US" sz="2800" dirty="0">
              <a:latin typeface="Calibri" panose="020F0502020204030204" pitchFamily="34" charset="0"/>
              <a:cs typeface="Calibri" panose="020F0502020204030204" pitchFamily="34" charset="0"/>
            </a:endParaRPr>
          </a:p>
        </p:txBody>
      </p:sp>
      <p:pic>
        <p:nvPicPr>
          <p:cNvPr id="15" name="object 2">
            <a:extLst>
              <a:ext uri="{FF2B5EF4-FFF2-40B4-BE49-F238E27FC236}">
                <a16:creationId xmlns:a16="http://schemas.microsoft.com/office/drawing/2014/main" id="{0DD2F338-E360-3DE7-6475-1B05002A8749}"/>
              </a:ext>
            </a:extLst>
          </p:cNvPr>
          <p:cNvPicPr/>
          <p:nvPr/>
        </p:nvPicPr>
        <p:blipFill>
          <a:blip r:embed="rId3" cstate="email">
            <a:extLst>
              <a:ext uri="{28A0092B-C50C-407E-A947-70E740481C1C}">
                <a14:useLocalDpi xmlns:a14="http://schemas.microsoft.com/office/drawing/2010/main"/>
              </a:ext>
            </a:extLst>
          </a:blip>
          <a:stretch>
            <a:fillRect/>
          </a:stretch>
        </p:blipFill>
        <p:spPr>
          <a:xfrm>
            <a:off x="12573000" y="6004686"/>
            <a:ext cx="638173" cy="1486244"/>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FAC709"/>
                </a:solidFill>
                <a:latin typeface="Calibri" panose="020F0502020204030204" pitchFamily="34" charset="0"/>
                <a:ea typeface="Microsoft Sans Serif" panose="020B0604020202020204" pitchFamily="34" charset="0"/>
                <a:cs typeface="Calibri" panose="020F0502020204030204" pitchFamily="34" charset="0"/>
              </a:rPr>
              <a:t>¡Gracias!</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a:latin typeface="Calibri" panose="020F0502020204030204" pitchFamily="34" charset="0"/>
                <a:ea typeface="Microsoft Sans Serif" panose="020B0604020202020204" pitchFamily="34" charset="0"/>
                <a:cs typeface="Calibri" panose="020F0502020204030204" pitchFamily="34" charset="0"/>
              </a:rPr>
              <a:t>Socio: Universidad de Málaga</a:t>
            </a:r>
            <a:endParaRPr lang="en-US" sz="44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9325" y="2933700"/>
            <a:ext cx="8807675" cy="5871783"/>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a:latin typeface="Calibri" panose="020F0502020204030204" pitchFamily="34" charset="0"/>
                <a:ea typeface="Microsoft Sans Serif" panose="020B0604020202020204" pitchFamily="34" charset="0"/>
                <a:cs typeface="Calibri" panose="020F0502020204030204" pitchFamily="34" charset="0"/>
              </a:rPr>
              <a:t>Índice</a:t>
            </a:r>
            <a:endParaRPr lang="en-GB" sz="44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16415" y="2826460"/>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05059" y="4791119"/>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399312" y="3652985"/>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286000" y="2664858"/>
            <a:ext cx="5791200"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1.- ¿</a:t>
            </a:r>
            <a:r>
              <a:rPr lang="es-ES" sz="2800" b="1">
                <a:latin typeface="Calibri" panose="020F0502020204030204" pitchFamily="34" charset="0"/>
                <a:ea typeface="Microsoft Sans Serif" panose="020B0604020202020204" pitchFamily="34" charset="0"/>
                <a:cs typeface="Calibri" panose="020F0502020204030204" pitchFamily="34" charset="0"/>
              </a:rPr>
              <a:t>Qué es un indicador económico</a:t>
            </a:r>
            <a:r>
              <a:rPr lang="en-US" altLang="ko-KR" sz="2800" b="1">
                <a:latin typeface="Calibri" panose="020F0502020204030204" pitchFamily="34" charset="0"/>
                <a:ea typeface="Microsoft Sans Serif" panose="020B0604020202020204" pitchFamily="34" charset="0"/>
                <a:cs typeface="Calibri" panose="020F0502020204030204" pitchFamily="34" charset="0"/>
              </a:rPr>
              <a:t>? </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286000" y="3477280"/>
            <a:ext cx="7331539"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2.- ¿</a:t>
            </a:r>
            <a:r>
              <a:rPr lang="es-ES" sz="2800" b="1">
                <a:latin typeface="Calibri" panose="020F0502020204030204" pitchFamily="34" charset="0"/>
                <a:ea typeface="Microsoft Sans Serif" panose="020B0604020202020204" pitchFamily="34" charset="0"/>
                <a:cs typeface="Calibri" panose="020F0502020204030204" pitchFamily="34" charset="0"/>
              </a:rPr>
              <a:t>Qué es el Producto Interior Bruto (PIB) y cómo se mide</a:t>
            </a:r>
            <a:r>
              <a:rPr lang="en-US" altLang="ko-KR" sz="2800" b="1">
                <a:latin typeface="Calibri" panose="020F0502020204030204" pitchFamily="34" charset="0"/>
                <a:ea typeface="Microsoft Sans Serif" panose="020B0604020202020204" pitchFamily="34" charset="0"/>
                <a:cs typeface="Calibri" panose="020F0502020204030204" pitchFamily="34" charset="0"/>
              </a:rPr>
              <a:t>?</a:t>
            </a:r>
            <a:endParaRPr lang="ko-KR" altLang="en-US" sz="2800" b="1" dirty="0">
              <a:latin typeface="Calibri" panose="020F0502020204030204" pitchFamily="34" charset="0"/>
              <a:cs typeface="Calibri" panose="020F0502020204030204" pitchFamily="34" charset="0"/>
            </a:endParaRPr>
          </a:p>
        </p:txBody>
      </p:sp>
      <p:sp>
        <p:nvSpPr>
          <p:cNvPr id="31" name="TextBox 8">
            <a:extLst>
              <a:ext uri="{FF2B5EF4-FFF2-40B4-BE49-F238E27FC236}">
                <a16:creationId xmlns:a16="http://schemas.microsoft.com/office/drawing/2014/main" id="{726ABA70-2A00-5E18-8F67-4291A0157C19}"/>
              </a:ext>
            </a:extLst>
          </p:cNvPr>
          <p:cNvSpPr txBox="1"/>
          <p:nvPr/>
        </p:nvSpPr>
        <p:spPr>
          <a:xfrm>
            <a:off x="2302565" y="4651026"/>
            <a:ext cx="7179139" cy="523220"/>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3.- ¿</a:t>
            </a:r>
            <a:r>
              <a:rPr lang="es-ES" sz="2800" b="1">
                <a:latin typeface="Calibri" panose="020F0502020204030204" pitchFamily="34" charset="0"/>
                <a:ea typeface="Microsoft Sans Serif" panose="020B0604020202020204" pitchFamily="34" charset="0"/>
                <a:cs typeface="Calibri" panose="020F0502020204030204" pitchFamily="34" charset="0"/>
              </a:rPr>
              <a:t>Qué es la Inflación y para qué sirve</a:t>
            </a:r>
            <a:r>
              <a:rPr lang="en-US" altLang="ko-KR" sz="2800" b="1">
                <a:latin typeface="Calibri" panose="020F0502020204030204" pitchFamily="34" charset="0"/>
                <a:ea typeface="Microsoft Sans Serif" panose="020B0604020202020204" pitchFamily="34" charset="0"/>
                <a:cs typeface="Calibri" panose="020F0502020204030204" pitchFamily="34" charset="0"/>
              </a:rPr>
              <a:t>?</a:t>
            </a:r>
            <a:endParaRPr lang="ko-KR" altLang="en-US" sz="2800" b="1" dirty="0">
              <a:latin typeface="Calibri" panose="020F0502020204030204" pitchFamily="34" charset="0"/>
              <a:cs typeface="Calibri" panose="020F0502020204030204" pitchFamily="34" charset="0"/>
            </a:endParaRPr>
          </a:p>
        </p:txBody>
      </p:sp>
      <p:pic>
        <p:nvPicPr>
          <p:cNvPr id="11" name="object 2">
            <a:extLst>
              <a:ext uri="{FF2B5EF4-FFF2-40B4-BE49-F238E27FC236}">
                <a16:creationId xmlns:a16="http://schemas.microsoft.com/office/drawing/2014/main" id="{1198203E-F30C-C231-7F97-00A10E77FEFB}"/>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07372" y="5596825"/>
            <a:ext cx="370416" cy="280000"/>
          </a:xfrm>
          <a:prstGeom prst="rect">
            <a:avLst/>
          </a:prstGeom>
        </p:spPr>
      </p:pic>
      <p:pic>
        <p:nvPicPr>
          <p:cNvPr id="12" name="object 2">
            <a:extLst>
              <a:ext uri="{FF2B5EF4-FFF2-40B4-BE49-F238E27FC236}">
                <a16:creationId xmlns:a16="http://schemas.microsoft.com/office/drawing/2014/main" id="{2F420885-1A27-CE62-1690-0D69FEAF702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396895" y="7842977"/>
            <a:ext cx="381000" cy="326225"/>
          </a:xfrm>
          <a:prstGeom prst="rect">
            <a:avLst/>
          </a:prstGeom>
        </p:spPr>
      </p:pic>
      <p:grpSp>
        <p:nvGrpSpPr>
          <p:cNvPr id="13" name="Grupo 12">
            <a:extLst>
              <a:ext uri="{FF2B5EF4-FFF2-40B4-BE49-F238E27FC236}">
                <a16:creationId xmlns:a16="http://schemas.microsoft.com/office/drawing/2014/main" id="{7DD910AB-9927-D2E6-88D9-3E6DBBE0CCA6}"/>
              </a:ext>
            </a:extLst>
          </p:cNvPr>
          <p:cNvGrpSpPr/>
          <p:nvPr/>
        </p:nvGrpSpPr>
        <p:grpSpPr>
          <a:xfrm>
            <a:off x="1390269" y="6753899"/>
            <a:ext cx="389419" cy="357695"/>
            <a:chOff x="10576646" y="4322694"/>
            <a:chExt cx="700954" cy="668406"/>
          </a:xfrm>
        </p:grpSpPr>
        <p:pic>
          <p:nvPicPr>
            <p:cNvPr id="14" name="object 2">
              <a:extLst>
                <a:ext uri="{FF2B5EF4-FFF2-40B4-BE49-F238E27FC236}">
                  <a16:creationId xmlns:a16="http://schemas.microsoft.com/office/drawing/2014/main" id="{4CC50331-7844-5597-9990-20FCCB80DE97}"/>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15" name="Rectángulo 14">
              <a:extLst>
                <a:ext uri="{FF2B5EF4-FFF2-40B4-BE49-F238E27FC236}">
                  <a16:creationId xmlns:a16="http://schemas.microsoft.com/office/drawing/2014/main" id="{050AC60A-AA9F-2D27-A648-D9E40B3CC4FC}"/>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16" name="TextBox 8">
            <a:extLst>
              <a:ext uri="{FF2B5EF4-FFF2-40B4-BE49-F238E27FC236}">
                <a16:creationId xmlns:a16="http://schemas.microsoft.com/office/drawing/2014/main" id="{70E3023D-73C2-41CE-30BA-F721A1527644}"/>
              </a:ext>
            </a:extLst>
          </p:cNvPr>
          <p:cNvSpPr txBox="1"/>
          <p:nvPr/>
        </p:nvSpPr>
        <p:spPr>
          <a:xfrm>
            <a:off x="2276957" y="5437027"/>
            <a:ext cx="7185765"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4.- </a:t>
            </a:r>
            <a:r>
              <a:rPr lang="es-ES" sz="2800" b="1">
                <a:latin typeface="Calibri" panose="020F0502020204030204" pitchFamily="34" charset="0"/>
                <a:ea typeface="Microsoft Sans Serif" panose="020B0604020202020204" pitchFamily="34" charset="0"/>
                <a:cs typeface="Calibri" panose="020F0502020204030204" pitchFamily="34" charset="0"/>
              </a:rPr>
              <a:t>Causas de la Inflación. Ventajas y Desventajas</a:t>
            </a:r>
            <a:r>
              <a:rPr lang="en-US" altLang="ko-KR" sz="2800" b="1">
                <a:latin typeface="Calibri" panose="020F0502020204030204" pitchFamily="34" charset="0"/>
                <a:ea typeface="Microsoft Sans Serif" panose="020B0604020202020204" pitchFamily="34" charset="0"/>
                <a:cs typeface="Calibri" panose="020F0502020204030204" pitchFamily="34" charset="0"/>
              </a:rPr>
              <a:t>.</a:t>
            </a:r>
            <a:endParaRPr lang="ko-KR" altLang="en-US" sz="2800" b="1" dirty="0">
              <a:latin typeface="Calibri" panose="020F0502020204030204" pitchFamily="34" charset="0"/>
              <a:cs typeface="Calibri" panose="020F0502020204030204" pitchFamily="34" charset="0"/>
            </a:endParaRPr>
          </a:p>
        </p:txBody>
      </p:sp>
      <p:sp>
        <p:nvSpPr>
          <p:cNvPr id="23" name="TextBox 8">
            <a:extLst>
              <a:ext uri="{FF2B5EF4-FFF2-40B4-BE49-F238E27FC236}">
                <a16:creationId xmlns:a16="http://schemas.microsoft.com/office/drawing/2014/main" id="{CF26D0A3-CD98-14A2-32ED-2AEB490335BA}"/>
              </a:ext>
            </a:extLst>
          </p:cNvPr>
          <p:cNvSpPr txBox="1"/>
          <p:nvPr/>
        </p:nvSpPr>
        <p:spPr>
          <a:xfrm>
            <a:off x="2276957" y="6654094"/>
            <a:ext cx="7331539"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5.- ¿</a:t>
            </a:r>
            <a:r>
              <a:rPr lang="es-ES" sz="2800" b="1">
                <a:latin typeface="Calibri" panose="020F0502020204030204" pitchFamily="34" charset="0"/>
                <a:ea typeface="Microsoft Sans Serif" panose="020B0604020202020204" pitchFamily="34" charset="0"/>
                <a:cs typeface="Calibri" panose="020F0502020204030204" pitchFamily="34" charset="0"/>
              </a:rPr>
              <a:t>Qué es el Tipo de cambio y por qué es importante</a:t>
            </a:r>
            <a:r>
              <a:rPr lang="en-US" altLang="ko-KR" sz="2800" b="1">
                <a:latin typeface="Calibri" panose="020F0502020204030204" pitchFamily="34" charset="0"/>
                <a:ea typeface="Microsoft Sans Serif" panose="020B0604020202020204" pitchFamily="34" charset="0"/>
                <a:cs typeface="Calibri" panose="020F0502020204030204" pitchFamily="34" charset="0"/>
              </a:rPr>
              <a:t>?</a:t>
            </a:r>
            <a:endParaRPr lang="ko-KR" altLang="en-US" sz="2800" b="1" dirty="0">
              <a:latin typeface="Calibri" panose="020F0502020204030204" pitchFamily="34" charset="0"/>
              <a:cs typeface="Calibri" panose="020F0502020204030204" pitchFamily="34" charset="0"/>
            </a:endParaRPr>
          </a:p>
        </p:txBody>
      </p:sp>
      <p:sp>
        <p:nvSpPr>
          <p:cNvPr id="32" name="TextBox 8">
            <a:extLst>
              <a:ext uri="{FF2B5EF4-FFF2-40B4-BE49-F238E27FC236}">
                <a16:creationId xmlns:a16="http://schemas.microsoft.com/office/drawing/2014/main" id="{20ECC024-787B-E50C-D72A-7638816BEEB1}"/>
              </a:ext>
            </a:extLst>
          </p:cNvPr>
          <p:cNvSpPr txBox="1"/>
          <p:nvPr/>
        </p:nvSpPr>
        <p:spPr>
          <a:xfrm>
            <a:off x="2279375" y="7744480"/>
            <a:ext cx="6864626" cy="954107"/>
          </a:xfrm>
          <a:prstGeom prst="rect">
            <a:avLst/>
          </a:prstGeom>
          <a:noFill/>
        </p:spPr>
        <p:txBody>
          <a:bodyPr wrap="square" lIns="108000" rIns="108000" rtlCol="0">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6.- ¿</a:t>
            </a:r>
            <a:r>
              <a:rPr lang="es-ES" sz="2800" b="1">
                <a:latin typeface="Calibri" panose="020F0502020204030204" pitchFamily="34" charset="0"/>
                <a:ea typeface="Microsoft Sans Serif" panose="020B0604020202020204" pitchFamily="34" charset="0"/>
                <a:cs typeface="Calibri" panose="020F0502020204030204" pitchFamily="34" charset="0"/>
              </a:rPr>
              <a:t>Qué es el Mercado de trabajo y cómo funciona</a:t>
            </a:r>
            <a:r>
              <a:rPr lang="en-US" altLang="ko-KR" sz="2800" b="1">
                <a:latin typeface="Calibri" panose="020F0502020204030204" pitchFamily="34" charset="0"/>
                <a:ea typeface="Microsoft Sans Serif" panose="020B0604020202020204" pitchFamily="34" charset="0"/>
                <a:cs typeface="Calibri" panose="020F0502020204030204" pitchFamily="34" charset="0"/>
              </a:rPr>
              <a:t>?</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769441"/>
          </a:xfrm>
          <a:prstGeom prst="rect">
            <a:avLst/>
          </a:prstGeom>
          <a:noFill/>
        </p:spPr>
        <p:txBody>
          <a:bodyPr wrap="square" rtlCol="0">
            <a:spAutoFit/>
          </a:bodyPr>
          <a:lstStyle/>
          <a:p>
            <a:r>
              <a:rPr lang="es-ES" sz="4400" b="1" dirty="0">
                <a:latin typeface="Calibri" panose="020F0502020204030204" pitchFamily="34" charset="0"/>
                <a:ea typeface="Microsoft Sans Serif" panose="020B0604020202020204" pitchFamily="34" charset="0"/>
                <a:cs typeface="Calibri" panose="020F0502020204030204" pitchFamily="34" charset="0"/>
              </a:rPr>
              <a:t>1</a:t>
            </a:r>
            <a:r>
              <a:rPr lang="es-ES" sz="4400" b="1">
                <a:latin typeface="Calibri" panose="020F0502020204030204" pitchFamily="34" charset="0"/>
                <a:ea typeface="Microsoft Sans Serif" panose="020B0604020202020204" pitchFamily="34" charset="0"/>
                <a:cs typeface="Calibri" panose="020F0502020204030204" pitchFamily="34" charset="0"/>
              </a:rPr>
              <a:t>.</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un indicador económico?</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2268200" cy="6986528"/>
          </a:xfrm>
          <a:prstGeom prst="rect">
            <a:avLst/>
          </a:prstGeom>
          <a:noFill/>
        </p:spPr>
        <p:txBody>
          <a:bodyPr wrap="square" rtlCol="0">
            <a:spAutoFit/>
          </a:bodyPr>
          <a:lstStyle/>
          <a:p>
            <a:pPr>
              <a:defRPr/>
            </a:pPr>
            <a:r>
              <a:rPr lang="es-ES" sz="2800">
                <a:latin typeface="Calibri" panose="020F0502020204030204" pitchFamily="34" charset="0"/>
                <a:ea typeface="Microsoft Sans Serif" panose="020B0604020202020204" pitchFamily="34" charset="0"/>
                <a:cs typeface="Calibri" panose="020F0502020204030204" pitchFamily="34" charset="0"/>
              </a:rPr>
              <a:t>Los indicadores económicos son datos de carácter estadístico que permiten conocer la situación de la economía mostrándonos, además de sus principales características, cómo ésta va cambiando a través del tiempo, lo que hace posible realizar proyecciones y comparaciones entre distintos periodos y territorios</a:t>
            </a:r>
            <a:r>
              <a:rPr lang="en-GB" sz="2800">
                <a:latin typeface="Calibri" panose="020F0502020204030204" pitchFamily="34" charset="0"/>
                <a:ea typeface="Microsoft Sans Serif" panose="020B0604020202020204" pitchFamily="34" charset="0"/>
                <a:cs typeface="Calibri" panose="020F0502020204030204" pitchFamily="34" charset="0"/>
              </a:rPr>
              <a:t>.</a:t>
            </a: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latin typeface="Calibri" panose="020F0502020204030204" pitchFamily="34" charset="0"/>
                <a:ea typeface="Microsoft Sans Serif" panose="020B0604020202020204" pitchFamily="34" charset="0"/>
                <a:cs typeface="Calibri" panose="020F0502020204030204" pitchFamily="34" charset="0"/>
              </a:rPr>
              <a:t>Los economistas utilizan estos indicadores para medir el estado pasado y presente de una economía y anticipar el futuro. En definitiva, para analizar la economía y ver cómo evoluciona</a:t>
            </a:r>
            <a:r>
              <a:rPr lang="en-GB" altLang="es-ES" sz="2800">
                <a:latin typeface="Calibri" panose="020F0502020204030204" pitchFamily="34" charset="0"/>
                <a:ea typeface="Microsoft Sans Serif" panose="020B0604020202020204" pitchFamily="34" charset="0"/>
                <a:cs typeface="Calibri" panose="020F0502020204030204" pitchFamily="34" charset="0"/>
              </a:rPr>
              <a:t>.</a:t>
            </a:r>
            <a:r>
              <a:rPr lang="en-GB" sz="2800">
                <a:latin typeface="Calibri" panose="020F0502020204030204" pitchFamily="34" charset="0"/>
                <a:ea typeface="Microsoft Sans Serif" panose="020B0604020202020204" pitchFamily="34" charset="0"/>
                <a:cs typeface="Calibri" panose="020F0502020204030204" pitchFamily="34" charset="0"/>
              </a:rPr>
              <a:t>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n-GB" sz="2800">
                <a:latin typeface="Calibri" panose="020F0502020204030204" pitchFamily="34" charset="0"/>
                <a:ea typeface="Microsoft Sans Serif" panose="020B0604020202020204" pitchFamily="34" charset="0"/>
                <a:cs typeface="Calibri" panose="020F0502020204030204" pitchFamily="34" charset="0"/>
              </a:rPr>
              <a:t>Algunos de los indicadores económicos más relevantes son:</a:t>
            </a: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n-GB" altLang="es-ES" sz="2800">
                <a:latin typeface="Calibri" panose="020F0502020204030204" pitchFamily="34" charset="0"/>
                <a:ea typeface="Microsoft Sans Serif" panose="020B0604020202020204" pitchFamily="34" charset="0"/>
                <a:cs typeface="Calibri" panose="020F0502020204030204" pitchFamily="34" charset="0"/>
              </a:rPr>
              <a:t>Producto Interior Bruto (PIB)</a:t>
            </a:r>
          </a:p>
          <a:p>
            <a:pPr marL="457200" indent="-457200">
              <a:buFont typeface="Arial" panose="020B0604020202020204" pitchFamily="34" charset="0"/>
              <a:buChar char="•"/>
              <a:defRPr/>
            </a:pPr>
            <a:r>
              <a:rPr lang="en-GB" altLang="es-ES" sz="2800">
                <a:latin typeface="Calibri" panose="020F0502020204030204" pitchFamily="34" charset="0"/>
                <a:ea typeface="Microsoft Sans Serif" panose="020B0604020202020204" pitchFamily="34" charset="0"/>
                <a:cs typeface="Calibri" panose="020F0502020204030204" pitchFamily="34" charset="0"/>
              </a:rPr>
              <a:t>Inflación</a:t>
            </a:r>
          </a:p>
          <a:p>
            <a:pPr marL="457200" indent="-457200">
              <a:buFont typeface="Arial" panose="020B0604020202020204" pitchFamily="34" charset="0"/>
              <a:buChar char="•"/>
              <a:defRPr/>
            </a:pPr>
            <a:r>
              <a:rPr lang="en-GB" altLang="es-ES" sz="2800">
                <a:latin typeface="Calibri" panose="020F0502020204030204" pitchFamily="34" charset="0"/>
                <a:ea typeface="Microsoft Sans Serif" panose="020B0604020202020204" pitchFamily="34" charset="0"/>
                <a:cs typeface="Calibri" panose="020F0502020204030204" pitchFamily="34" charset="0"/>
              </a:rPr>
              <a:t>Tipo de cambio</a:t>
            </a:r>
          </a:p>
          <a:p>
            <a:pPr marL="457200" indent="-457200">
              <a:buFont typeface="Arial" panose="020B0604020202020204" pitchFamily="34" charset="0"/>
              <a:buChar char="•"/>
              <a:defRPr/>
            </a:pPr>
            <a:r>
              <a:rPr lang="en-GB" altLang="es-ES" sz="2800">
                <a:latin typeface="Calibri" panose="020F0502020204030204" pitchFamily="34" charset="0"/>
                <a:ea typeface="Microsoft Sans Serif" panose="020B0604020202020204" pitchFamily="34" charset="0"/>
                <a:cs typeface="Calibri" panose="020F0502020204030204" pitchFamily="34" charset="0"/>
              </a:rPr>
              <a:t>Mercado de trabajo</a:t>
            </a: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cono&#10;&#10;Descripción generada automáticamente">
            <a:extLst>
              <a:ext uri="{FF2B5EF4-FFF2-40B4-BE49-F238E27FC236}">
                <a16:creationId xmlns:a16="http://schemas.microsoft.com/office/drawing/2014/main" id="{3815DBCD-2137-D53E-AB0E-5518DCB1ED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30885" y="2562880"/>
            <a:ext cx="4477168" cy="4477168"/>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el Producto Interior Bruto (PIB) y para qué sirve?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8610600" cy="5262979"/>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El Producto interior bruto (PIB) es el</a:t>
            </a:r>
            <a:r>
              <a:rPr lang="es-ES" sz="2800">
                <a:solidFill>
                  <a:srgbClr val="000000"/>
                </a:solidFill>
                <a:effectLst/>
                <a:latin typeface="SantanderMicroText-Regular"/>
                <a:ea typeface="Microsoft Sans Serif" panose="020B0604020202020204" pitchFamily="34" charset="0"/>
                <a:cs typeface="Microsoft Sans Serif" panose="020B0604020202020204" pitchFamily="34" charset="0"/>
              </a:rPr>
              <a:t> </a:t>
            </a:r>
            <a:r>
              <a:rPr lang="es-ES" sz="2800">
                <a:effectLst/>
                <a:latin typeface="Calibri" panose="020F0502020204030204" pitchFamily="34" charset="0"/>
                <a:ea typeface="Microsoft Sans Serif" panose="020B0604020202020204" pitchFamily="34" charset="0"/>
              </a:rPr>
              <a:t>valor monetario de los bienes –desde productos de alimentación, vehículos, maquinaria o textil- y servicios –como el sanitario, docente, etc.- producidos a nivel nacional durante un determinado periodo de tiempo. No importa si las organizaciones públicas o privadas que los producen son locales o extranjeras, el requisito es que el bien o servicio final sea llevado a cabo en el país a analizar. El PIB, expresará el valor monetario de todo aquello que llega al consumidor final</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agen 11" descr="Imagen que contiene Interfaz de usuario gráfica&#10;&#10;Descripción generada automáticamente">
            <a:extLst>
              <a:ext uri="{FF2B5EF4-FFF2-40B4-BE49-F238E27FC236}">
                <a16:creationId xmlns:a16="http://schemas.microsoft.com/office/drawing/2014/main" id="{399B3BB4-C1EE-1595-7EBB-46C7EF75D8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2800" y="3314700"/>
            <a:ext cx="5638800" cy="4030861"/>
          </a:xfrm>
          <a:prstGeom prst="rect">
            <a:avLst/>
          </a:prstGeom>
        </p:spPr>
      </p:pic>
    </p:spTree>
    <p:extLst>
      <p:ext uri="{BB962C8B-B14F-4D97-AF65-F5344CB8AC3E}">
        <p14:creationId xmlns:p14="http://schemas.microsoft.com/office/powerpoint/2010/main" val="389105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el Producto Interior Bruto (PIB) y para qué sirve?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8229600" cy="4832092"/>
          </a:xfrm>
          <a:prstGeom prst="rect">
            <a:avLst/>
          </a:prstGeom>
          <a:noFill/>
        </p:spPr>
        <p:txBody>
          <a:bodyPr wrap="square" rtlCol="0">
            <a:spAutoFit/>
          </a:bodyPr>
          <a:lstStyle/>
          <a:p>
            <a:pPr>
              <a:defRPr/>
            </a:pPr>
            <a:r>
              <a:rPr lang="es-ES" sz="2800">
                <a:latin typeface="Calibri" panose="020F0502020204030204" pitchFamily="34" charset="0"/>
                <a:ea typeface="Microsoft Sans Serif" panose="020B0604020202020204" pitchFamily="34" charset="0"/>
                <a:cs typeface="Calibri" panose="020F0502020204030204" pitchFamily="34" charset="0"/>
              </a:rPr>
              <a:t>Por ejemplo, para fabricar un vehículo hacen falta componentes como pueden ser las ruedas. Para calcular el valor de la producción total no tendremos en cuenta el valor de las ruedas de forma independiente, sino únicamente del vehículo completo, para no hacer un doble cómputo</a:t>
            </a:r>
            <a:r>
              <a:rPr lang="en-GB" sz="2800">
                <a:latin typeface="Calibri" panose="020F0502020204030204" pitchFamily="34" charset="0"/>
                <a:ea typeface="Microsoft Sans Serif" panose="020B0604020202020204" pitchFamily="34" charset="0"/>
                <a:cs typeface="Calibri" panose="020F0502020204030204" pitchFamily="34" charset="0"/>
              </a:rPr>
              <a:t>.</a:t>
            </a:r>
            <a:r>
              <a:rPr lang="en-GB" altLang="es-ES" sz="2800">
                <a:latin typeface="Calibri" panose="020F0502020204030204" pitchFamily="34" charset="0"/>
                <a:ea typeface="Microsoft Sans Serif" panose="020B0604020202020204" pitchFamily="34" charset="0"/>
                <a:cs typeface="Calibri" panose="020F0502020204030204" pitchFamily="34" charset="0"/>
              </a:rPr>
              <a:t> </a:t>
            </a:r>
          </a:p>
          <a:p>
            <a:pPr>
              <a:defRPr/>
            </a:pP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latin typeface="Calibri" panose="020F0502020204030204" pitchFamily="34" charset="0"/>
                <a:ea typeface="Microsoft Sans Serif" panose="020B0604020202020204" pitchFamily="34" charset="0"/>
                <a:cs typeface="Calibri" panose="020F0502020204030204" pitchFamily="34" charset="0"/>
              </a:rPr>
              <a:t>Para evitar este tipo de inconvenientes e incoherencias, en el PIB sólo se incluyen los bienes y servicios finales y no los intermedios</a:t>
            </a:r>
            <a:r>
              <a:rPr lang="en-GB" sz="2800">
                <a:latin typeface="Calibri" panose="020F0502020204030204" pitchFamily="34" charset="0"/>
                <a:ea typeface="Microsoft Sans Serif" panose="020B0604020202020204" pitchFamily="34" charset="0"/>
                <a:cs typeface="Calibri" panose="020F0502020204030204" pitchFamily="34" charset="0"/>
              </a:rPr>
              <a: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de la pantalla de un video juego de un carro&#10;&#10;Descripción generada automáticamente con confianza baja">
            <a:extLst>
              <a:ext uri="{FF2B5EF4-FFF2-40B4-BE49-F238E27FC236}">
                <a16:creationId xmlns:a16="http://schemas.microsoft.com/office/drawing/2014/main" id="{C0737479-7F77-501F-F6D3-ACC8455A2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3314700"/>
            <a:ext cx="6781800" cy="3629323"/>
          </a:xfrm>
          <a:prstGeom prst="rect">
            <a:avLst/>
          </a:prstGeom>
        </p:spPr>
      </p:pic>
    </p:spTree>
    <p:extLst>
      <p:ext uri="{BB962C8B-B14F-4D97-AF65-F5344CB8AC3E}">
        <p14:creationId xmlns:p14="http://schemas.microsoft.com/office/powerpoint/2010/main" val="48919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el Producto Interior Bruto (PIB) y para qué sirve?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9601200" cy="4401205"/>
          </a:xfrm>
          <a:prstGeom prst="rect">
            <a:avLst/>
          </a:prstGeom>
          <a:noFill/>
        </p:spPr>
        <p:txBody>
          <a:bodyPr wrap="square" rtlCol="0">
            <a:spAutoFit/>
          </a:bodyPr>
          <a:lstStyle/>
          <a:p>
            <a:pPr>
              <a:defRPr/>
            </a:pPr>
            <a:r>
              <a:rPr lang="en-GB" sz="2800" u="sng">
                <a:latin typeface="Calibri" panose="020F0502020204030204" pitchFamily="34" charset="0"/>
                <a:ea typeface="Microsoft Sans Serif" panose="020B0604020202020204" pitchFamily="34" charset="0"/>
                <a:cs typeface="Calibri" panose="020F0502020204030204" pitchFamily="34" charset="0"/>
              </a:rPr>
              <a:t>¿Para qué sirve el PIB?</a:t>
            </a:r>
          </a:p>
          <a:p>
            <a:pPr>
              <a:defRPr/>
            </a:pPr>
            <a:endParaRPr lang="en-GB" altLang="es-ES" sz="2800">
              <a:latin typeface="Calibri" panose="020F0502020204030204" pitchFamily="34" charset="0"/>
              <a:ea typeface="Microsoft Sans Serif" panose="020B0604020202020204" pitchFamily="34" charset="0"/>
              <a:cs typeface="Calibri" panose="020F0502020204030204" pitchFamily="34" charset="0"/>
            </a:endParaRPr>
          </a:p>
          <a:p>
            <a:pPr>
              <a:defRPr/>
            </a:pPr>
            <a:r>
              <a:rPr lang="es-ES" sz="2800">
                <a:effectLst/>
                <a:latin typeface="Calibri" panose="020F0502020204030204" pitchFamily="34" charset="0"/>
                <a:ea typeface="Microsoft Sans Serif" panose="020B0604020202020204" pitchFamily="34" charset="0"/>
              </a:rPr>
              <a:t>El valor absoluto del PIB sirve para comparar el tamaño económico de países, zonas de libre comercio o continentes. Además, su evolución resulta crucial para que un mercado se compare consigo mismo en el tiempo: la tasa de variación del Producto Interior Bruto anual frente al año anterior es el principal indicador de la salud de una economía</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Imagen 3" descr="Dibujo de una persona&#10;&#10;Descripción generada automáticamente con confianza baja">
            <a:extLst>
              <a:ext uri="{FF2B5EF4-FFF2-40B4-BE49-F238E27FC236}">
                <a16:creationId xmlns:a16="http://schemas.microsoft.com/office/drawing/2014/main" id="{3B544DB1-2F63-7468-CB15-218F0FD8E6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0" y="5143500"/>
            <a:ext cx="7772400" cy="3886200"/>
          </a:xfrm>
          <a:prstGeom prst="rect">
            <a:avLst/>
          </a:prstGeom>
        </p:spPr>
      </p:pic>
    </p:spTree>
    <p:extLst>
      <p:ext uri="{BB962C8B-B14F-4D97-AF65-F5344CB8AC3E}">
        <p14:creationId xmlns:p14="http://schemas.microsoft.com/office/powerpoint/2010/main" val="30747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2.</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el Producto Interior Bruto (PIB) y para qué sirve?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10210800" cy="4401205"/>
          </a:xfrm>
          <a:prstGeom prst="rect">
            <a:avLst/>
          </a:prstGeom>
          <a:noFill/>
        </p:spPr>
        <p:txBody>
          <a:bodyPr wrap="square" rtlCol="0">
            <a:spAutoFit/>
          </a:bodyPr>
          <a:lstStyle/>
          <a:p>
            <a:pPr>
              <a:defRPr/>
            </a:pPr>
            <a:r>
              <a:rPr lang="es-ES" sz="2800">
                <a:latin typeface="Calibri" panose="020F0502020204030204" pitchFamily="34" charset="0"/>
                <a:ea typeface="Microsoft Sans Serif" panose="020B0604020202020204" pitchFamily="34" charset="0"/>
                <a:cs typeface="Calibri" panose="020F0502020204030204" pitchFamily="34" charset="0"/>
              </a:rPr>
              <a:t>Un aumento del PIB refleja un incremento de la actividad económica. Si la actividad económica repunta, significa que el desempleo tiende a reducirse y que la renta per cápita aumenta. Esto a su vez redunda en el crecimiento económico, ya que los ciudadanos y empresas se inclinarán más a gastar en lugar de ahorrar. Además, tras un aumento del PIB, los ingresos fiscales del Estado tienden a elevarse, puesto que éste recauda más impuestos y, por tanto, el Estado puede destinar esas cantidades a partidas de gasto</a:t>
            </a:r>
            <a:r>
              <a:rPr lang="en-GB" sz="2800">
                <a:latin typeface="Calibri" panose="020F0502020204030204" pitchFamily="34" charset="0"/>
                <a:ea typeface="Microsoft Sans Serif" panose="020B0604020202020204" pitchFamily="34" charset="0"/>
                <a:cs typeface="Calibri" panose="020F0502020204030204" pitchFamily="34" charset="0"/>
              </a:rPr>
              <a:t>.</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n 4" descr="Imagen que contiene juguete, lego, reloj&#10;&#10;Descripción generada automáticamente">
            <a:extLst>
              <a:ext uri="{FF2B5EF4-FFF2-40B4-BE49-F238E27FC236}">
                <a16:creationId xmlns:a16="http://schemas.microsoft.com/office/drawing/2014/main" id="{12CD11B9-DDFE-B52C-F4FC-2B554685AE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5800" y="3314700"/>
            <a:ext cx="5691618" cy="3201536"/>
          </a:xfrm>
          <a:prstGeom prst="rect">
            <a:avLst/>
          </a:prstGeom>
        </p:spPr>
      </p:pic>
      <p:sp>
        <p:nvSpPr>
          <p:cNvPr id="7" name="CuadroTexto 6">
            <a:extLst>
              <a:ext uri="{FF2B5EF4-FFF2-40B4-BE49-F238E27FC236}">
                <a16:creationId xmlns:a16="http://schemas.microsoft.com/office/drawing/2014/main" id="{58B07EED-DCE9-9566-40CA-C045A4C07D32}"/>
              </a:ext>
            </a:extLst>
          </p:cNvPr>
          <p:cNvSpPr txBox="1"/>
          <p:nvPr/>
        </p:nvSpPr>
        <p:spPr>
          <a:xfrm>
            <a:off x="1600200" y="7071566"/>
            <a:ext cx="15902418" cy="954107"/>
          </a:xfrm>
          <a:prstGeom prst="rect">
            <a:avLst/>
          </a:prstGeom>
          <a:noFill/>
        </p:spPr>
        <p:txBody>
          <a:bodyPr wrap="square">
            <a:spAutoFit/>
          </a:bodyPr>
          <a:lstStyle/>
          <a:p>
            <a:pPr>
              <a:defRPr/>
            </a:pPr>
            <a:r>
              <a:rPr lang="es-ES" sz="2800">
                <a:latin typeface="Calibri" panose="020F0502020204030204" pitchFamily="34" charset="0"/>
                <a:ea typeface="Microsoft Sans Serif" panose="020B0604020202020204" pitchFamily="34" charset="0"/>
                <a:cs typeface="Calibri" panose="020F0502020204030204" pitchFamily="34" charset="0"/>
              </a:rPr>
              <a:t>Las variaciones del PIB entre trimestres también son muy relevantes: en Europa, un país entra en recesión técnica cuando registra durante dos trimestres consecutivos caídas de su PIB frente al trimestre anterior</a:t>
            </a:r>
            <a:r>
              <a:rPr lang="en-GB" sz="2800">
                <a:latin typeface="Calibri" panose="020F0502020204030204" pitchFamily="34" charset="0"/>
                <a:ea typeface="Microsoft Sans Serif" panose="020B0604020202020204" pitchFamily="34" charset="0"/>
                <a:cs typeface="Calibri" panose="020F0502020204030204" pitchFamily="34" charset="0"/>
              </a:rPr>
              <a: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188506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769441"/>
          </a:xfrm>
          <a:prstGeom prst="rect">
            <a:avLst/>
          </a:prstGeom>
          <a:noFill/>
        </p:spPr>
        <p:txBody>
          <a:bodyPr wrap="square" rtlCol="0">
            <a:spAutoFit/>
          </a:bodyPr>
          <a:lstStyle/>
          <a:p>
            <a:r>
              <a:rPr lang="es-ES" sz="4400" b="1">
                <a:latin typeface="Calibri" panose="020F0502020204030204" pitchFamily="34" charset="0"/>
                <a:ea typeface="Microsoft Sans Serif" panose="020B0604020202020204" pitchFamily="34" charset="0"/>
                <a:cs typeface="Calibri" panose="020F0502020204030204" pitchFamily="34" charset="0"/>
              </a:rPr>
              <a:t>3.</a:t>
            </a:r>
            <a:r>
              <a:rPr lang="es-ES"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¿Qué es la inflación y cómo se mide?</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7391400" cy="5262979"/>
          </a:xfrm>
          <a:prstGeom prst="rect">
            <a:avLst/>
          </a:prstGeom>
          <a:noFill/>
        </p:spPr>
        <p:txBody>
          <a:bodyPr wrap="square" rtlCol="0">
            <a:spAutoFit/>
          </a:bodyPr>
          <a:lstStyle/>
          <a:p>
            <a:pPr>
              <a:defRPr/>
            </a:pPr>
            <a:r>
              <a:rPr lang="es-ES" sz="2800">
                <a:effectLst/>
                <a:latin typeface="Calibri" panose="020F0502020204030204" pitchFamily="34" charset="0"/>
                <a:ea typeface="Microsoft Sans Serif" panose="020B0604020202020204" pitchFamily="34" charset="0"/>
              </a:rPr>
              <a:t>La inflación es el aumento generalizado y sostenido de los precios de bienes y servicios de un país durante un periodo de tiempo determinado. Se traduce en una pérdida de poder adquisitivo, puesto que se produce una depreciación del valor de la moneda. </a:t>
            </a:r>
          </a:p>
          <a:p>
            <a:pPr>
              <a:defRPr/>
            </a:pPr>
            <a:endParaRPr lang="es-ES" sz="2800">
              <a:latin typeface="Calibri" panose="020F0502020204030204" pitchFamily="34" charset="0"/>
              <a:ea typeface="Microsoft Sans Serif" panose="020B0604020202020204" pitchFamily="34" charset="0"/>
            </a:endParaRPr>
          </a:p>
          <a:p>
            <a:pPr>
              <a:defRPr/>
            </a:pPr>
            <a:r>
              <a:rPr lang="es-ES" sz="2800">
                <a:effectLst/>
                <a:latin typeface="Calibri" panose="020F0502020204030204" pitchFamily="34" charset="0"/>
                <a:ea typeface="Microsoft Sans Serif" panose="020B0604020202020204" pitchFamily="34" charset="0"/>
              </a:rPr>
              <a:t>Esto es, la inflación hace que tu dinero cada vez valga menos. Por tanto, el día de mañana, podrás comprar menos cosas que hoy con el mismo dinero</a:t>
            </a:r>
            <a:r>
              <a:rPr lang="en-GB" sz="2800">
                <a:latin typeface="Calibri" panose="020F0502020204030204" pitchFamily="34" charset="0"/>
                <a:ea typeface="Microsoft Sans Serif" panose="020B0604020202020204" pitchFamily="34" charset="0"/>
                <a:cs typeface="Calibri" panose="020F0502020204030204" pitchFamily="34" charset="0"/>
              </a:rPr>
              <a:t>. </a:t>
            </a:r>
          </a:p>
          <a:p>
            <a:pPr>
              <a:defRPr/>
            </a:pPr>
            <a:endParaRPr lang="en-GB"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Imagen que contiene Icono&#10;&#10;Descripción generada automáticamente">
            <a:extLst>
              <a:ext uri="{FF2B5EF4-FFF2-40B4-BE49-F238E27FC236}">
                <a16:creationId xmlns:a16="http://schemas.microsoft.com/office/drawing/2014/main" id="{82F9D5A5-FD87-A65D-7565-4AD4192CD4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7000" y="2781300"/>
            <a:ext cx="5943600" cy="4248745"/>
          </a:xfrm>
          <a:prstGeom prst="rect">
            <a:avLst/>
          </a:prstGeom>
        </p:spPr>
      </p:pic>
    </p:spTree>
    <p:extLst>
      <p:ext uri="{BB962C8B-B14F-4D97-AF65-F5344CB8AC3E}">
        <p14:creationId xmlns:p14="http://schemas.microsoft.com/office/powerpoint/2010/main" val="290032130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2585</Words>
  <Application>Microsoft Office PowerPoint</Application>
  <PresentationFormat>Personalizado</PresentationFormat>
  <Paragraphs>153</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24</vt:i4>
      </vt:variant>
    </vt:vector>
  </HeadingPairs>
  <TitlesOfParts>
    <vt:vector size="32" baseType="lpstr">
      <vt:lpstr>SantanderMicroText-Regular</vt:lpstr>
      <vt:lpstr>Arial</vt:lpstr>
      <vt:lpstr>Calibri</vt:lpstr>
      <vt:lpstr>Calibri Light</vt:lpstr>
      <vt:lpstr>Microsoft Sans Serif</vt:lpstr>
      <vt:lpstr>Times New Roman</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Miriam Internet Web Solutions</cp:lastModifiedBy>
  <cp:revision>98</cp:revision>
  <dcterms:created xsi:type="dcterms:W3CDTF">2022-02-16T10:54:20Z</dcterms:created>
  <dcterms:modified xsi:type="dcterms:W3CDTF">2023-01-10T14:13:53Z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