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1" r:id="rId7"/>
    <p:sldId id="274" r:id="rId8"/>
    <p:sldId id="275" r:id="rId9"/>
    <p:sldId id="276" r:id="rId10"/>
    <p:sldId id="270" r:id="rId11"/>
    <p:sldId id="277" r:id="rId12"/>
    <p:sldId id="273" r:id="rId13"/>
    <p:sldId id="279" r:id="rId14"/>
    <p:sldId id="278" r:id="rId15"/>
    <p:sldId id="280" r:id="rId16"/>
    <p:sldId id="262" r:id="rId17"/>
    <p:sldId id="260"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nkinter.com/blog/diccionario-economia/rentabilidad" TargetMode="External"/><Relationship Id="rId2" Type="http://schemas.openxmlformats.org/officeDocument/2006/relationships/hyperlink" Target="https://www.bankinter.com/blog/diccionario-economia/plazo" TargetMode="External"/><Relationship Id="rId1" Type="http://schemas.openxmlformats.org/officeDocument/2006/relationships/slideLayout" Target="../slideLayouts/slideLayout2.xml"/><Relationship Id="rId4" Type="http://schemas.openxmlformats.org/officeDocument/2006/relationships/hyperlink" Target="https://www.bankinter.com/blog/diccionario-economia/cotizacio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Productos de ahorro: los depósitos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Socio: Universidad de Málaga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comisiones de aplican por la prestación de servicios?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8877300" cy="4832092"/>
          </a:xfrm>
          <a:prstGeom prst="rect">
            <a:avLst/>
          </a:prstGeom>
          <a:noFill/>
        </p:spPr>
        <p:txBody>
          <a:bodyPr wrap="square" rtlCol="0">
            <a:spAutoFit/>
          </a:bodyPr>
          <a:lstStyle/>
          <a:p>
            <a:pPr marL="342900" lvl="0" indent="-342900" algn="just" fontAlgn="ctr">
              <a:buFont typeface="Calibri" panose="020F0502020204030204" pitchFamily="34" charset="0"/>
              <a:buChar char="-"/>
            </a:pPr>
            <a:r>
              <a:rPr lang="es-ES" sz="2800" b="1">
                <a:effectLst/>
                <a:ea typeface="Microsoft Sans Serif" panose="020B0604020202020204" pitchFamily="34" charset="0"/>
              </a:rPr>
              <a:t>Comisión por descubierto</a:t>
            </a:r>
            <a:r>
              <a:rPr lang="es-ES" sz="2800">
                <a:effectLst/>
                <a:ea typeface="Microsoft Sans Serif" panose="020B0604020202020204" pitchFamily="34" charset="0"/>
              </a:rPr>
              <a:t>: es una comisión que te cobra el banco por admitir cargos en tu cuenta bancaria si no tienes saldo suficiente.</a:t>
            </a:r>
            <a:endParaRPr lang="en-GB" sz="2800">
              <a:effectLst/>
              <a:ea typeface="Microsoft Sans Serif" panose="020B0604020202020204" pitchFamily="34" charset="0"/>
            </a:endParaRPr>
          </a:p>
          <a:p>
            <a:pPr marL="342900" lvl="0" indent="-342900" algn="just" fontAlgn="ctr">
              <a:buFont typeface="Calibri" panose="020F0502020204030204" pitchFamily="34" charset="0"/>
              <a:buChar char="-"/>
            </a:pPr>
            <a:r>
              <a:rPr lang="es-ES" sz="2800" b="1">
                <a:effectLst/>
                <a:ea typeface="Microsoft Sans Serif" panose="020B0604020202020204" pitchFamily="34" charset="0"/>
              </a:rPr>
              <a:t>Comisión por orden de transferencia</a:t>
            </a:r>
            <a:r>
              <a:rPr lang="es-ES" sz="2800">
                <a:effectLst/>
                <a:ea typeface="Microsoft Sans Serif" panose="020B0604020202020204" pitchFamily="34" charset="0"/>
              </a:rPr>
              <a:t>: La entidad puede cobrarte una comisión por este servicio que habitualmente suele ser un porcentaje del importe de la transferencia, con un mínimo por operación.</a:t>
            </a:r>
            <a:endParaRPr lang="en-GB" sz="2800">
              <a:effectLst/>
              <a:ea typeface="Microsoft Sans Serif" panose="020B0604020202020204" pitchFamily="34" charset="0"/>
            </a:endParaRPr>
          </a:p>
          <a:p>
            <a:pPr marL="342900" lvl="0" indent="-342900" algn="just" fontAlgn="ctr">
              <a:buFont typeface="Calibri" panose="020F0502020204030204" pitchFamily="34" charset="0"/>
              <a:buChar char="-"/>
            </a:pPr>
            <a:r>
              <a:rPr lang="es-ES" sz="2800" b="1">
                <a:effectLst/>
                <a:ea typeface="Microsoft Sans Serif" panose="020B0604020202020204" pitchFamily="34" charset="0"/>
              </a:rPr>
              <a:t>Comisión por sacar dinero de un cajero</a:t>
            </a:r>
            <a:r>
              <a:rPr lang="es-ES" sz="2800">
                <a:effectLst/>
                <a:ea typeface="Microsoft Sans Serif" panose="020B0604020202020204" pitchFamily="34" charset="0"/>
              </a:rPr>
              <a:t>: te cobrarán una comisión si retiras efectivo en cualquiera de los cajeros que no pertenezcan a la entidad o a la red de la entidad.</a:t>
            </a:r>
            <a:endParaRPr lang="es-ES" sz="2800"/>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a:extLst>
              <a:ext uri="{FF2B5EF4-FFF2-40B4-BE49-F238E27FC236}">
                <a16:creationId xmlns:a16="http://schemas.microsoft.com/office/drawing/2014/main" id="{3EA58700-16F2-2181-9469-C1E02BEC9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0" y="3390901"/>
            <a:ext cx="5486400" cy="4119086"/>
          </a:xfrm>
          <a:prstGeom prst="rect">
            <a:avLst/>
          </a:prstGeom>
        </p:spPr>
      </p:pic>
    </p:spTree>
    <p:extLst>
      <p:ext uri="{BB962C8B-B14F-4D97-AF65-F5344CB8AC3E}">
        <p14:creationId xmlns:p14="http://schemas.microsoft.com/office/powerpoint/2010/main" val="168252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aspectos deben tenerse en cuenta antes de formalizar un depósito a plazo fijo?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8686800" cy="5693866"/>
          </a:xfrm>
          <a:prstGeom prst="rect">
            <a:avLst/>
          </a:prstGeom>
          <a:noFill/>
        </p:spPr>
        <p:txBody>
          <a:bodyPr wrap="square" rtlCol="0">
            <a:spAutoFit/>
          </a:bodyPr>
          <a:lstStyle/>
          <a:p>
            <a:pPr fontAlgn="base"/>
            <a:r>
              <a:rPr lang="es-ES" sz="2800">
                <a:effectLst/>
                <a:ea typeface="Microsoft Sans Serif" panose="020B0604020202020204" pitchFamily="34" charset="0"/>
              </a:rPr>
              <a:t>A la hora de decantarse por un depósito a plazo fijo, es necesario atender a los siguientes aspectos:</a:t>
            </a:r>
            <a:endParaRPr lang="en-GB" sz="2800">
              <a:effectLst/>
              <a:ea typeface="Microsoft Sans Serif" panose="020B0604020202020204" pitchFamily="34" charset="0"/>
            </a:endParaRPr>
          </a:p>
          <a:p>
            <a:pPr fontAlgn="base"/>
            <a:endParaRPr lang="en-GB" sz="2800">
              <a:effectLst/>
              <a:ea typeface="Microsoft Sans Serif" panose="020B0604020202020204" pitchFamily="34" charset="0"/>
            </a:endParaRPr>
          </a:p>
          <a:p>
            <a:pPr algn="just"/>
            <a:r>
              <a:rPr lang="es-ES" sz="2800" u="sng">
                <a:effectLst/>
                <a:ea typeface="Microsoft Sans Serif" panose="020B0604020202020204" pitchFamily="34" charset="0"/>
              </a:rPr>
              <a:t>Plazo:</a:t>
            </a:r>
            <a:r>
              <a:rPr lang="es-ES" sz="2800">
                <a:effectLst/>
                <a:ea typeface="Microsoft Sans Serif" panose="020B0604020202020204" pitchFamily="34" charset="0"/>
              </a:rPr>
              <a:t> Es el período durante el cual el cliente se compromete a dejar depositado su dinero en la entidad. A mayor plazo, la rentabilidad suele ser superior, aunque también se asume un riesgo de subida de tipos de interés, de la que el cliente no podría beneficiarse al tener inmovilizados sus fondos a un tipo fijo. Pero, por otro lado, en caso de una bajada de los tipos de interés, el cliente se asegura la percepción del tipo de interés pactado durante el plazo del depósito.</a:t>
            </a:r>
            <a:endParaRPr lang="en-GB" sz="2800">
              <a:effectLst/>
              <a:ea typeface="Microsoft Sans Serif" panose="020B0604020202020204" pitchFamily="34"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magen que contiene Diagrama&#10;&#10;Descripción generada automáticamente">
            <a:extLst>
              <a:ext uri="{FF2B5EF4-FFF2-40B4-BE49-F238E27FC236}">
                <a16:creationId xmlns:a16="http://schemas.microsoft.com/office/drawing/2014/main" id="{1CACC65D-45F2-FEC2-C4B7-923FAF754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948" y="3695700"/>
            <a:ext cx="5410974" cy="4163913"/>
          </a:xfrm>
          <a:prstGeom prst="rect">
            <a:avLst/>
          </a:prstGeom>
        </p:spPr>
      </p:pic>
    </p:spTree>
    <p:extLst>
      <p:ext uri="{BB962C8B-B14F-4D97-AF65-F5344CB8AC3E}">
        <p14:creationId xmlns:p14="http://schemas.microsoft.com/office/powerpoint/2010/main" val="37136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aspectos deben tenerse en cuenta antes de formalizar un depósito a plazo fijo?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0695"/>
            <a:ext cx="8763000" cy="4832092"/>
          </a:xfrm>
          <a:prstGeom prst="rect">
            <a:avLst/>
          </a:prstGeom>
          <a:noFill/>
        </p:spPr>
        <p:txBody>
          <a:bodyPr wrap="square" rtlCol="0">
            <a:spAutoFit/>
          </a:bodyPr>
          <a:lstStyle/>
          <a:p>
            <a:pPr algn="just"/>
            <a:r>
              <a:rPr lang="es-ES" sz="2800" u="sng">
                <a:effectLst/>
                <a:ea typeface="Microsoft Sans Serif" panose="020B0604020202020204" pitchFamily="34" charset="0"/>
              </a:rPr>
              <a:t>Rentabilidad:</a:t>
            </a:r>
            <a:r>
              <a:rPr lang="es-ES" sz="2800">
                <a:effectLst/>
                <a:ea typeface="Microsoft Sans Serif" panose="020B0604020202020204" pitchFamily="34" charset="0"/>
              </a:rPr>
              <a:t> Cuanto mayor sea la rentabilidad mayor será nuestro beneficio económico. Normalmente el tipo de interés es fijo, es decir, se mantiene inalterado a lo largo del período contratado, pero cabe también la posibilidad de que el tipo de interés que se aplique varíe en función de cómo evolucione algún índice que se tome como referencia, como, por ejemplo, el Euríbor o algún índice bursátil. El abono en cuenta de los intereses obtenidos por esta inversión será por el importe neto, es decir, una vez deducidas las retenciones fiscales. </a:t>
            </a:r>
            <a:endParaRPr lang="en-GB" sz="2800">
              <a:effectLst/>
              <a:ea typeface="Microsoft Sans Serif" panose="020B0604020202020204" pitchFamily="34"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Logotipo&#10;&#10;Descripción generada automáticamente">
            <a:extLst>
              <a:ext uri="{FF2B5EF4-FFF2-40B4-BE49-F238E27FC236}">
                <a16:creationId xmlns:a16="http://schemas.microsoft.com/office/drawing/2014/main" id="{EBFB6E64-9A5C-91B0-C66D-55AFEA106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0" y="3472338"/>
            <a:ext cx="4248805" cy="4248805"/>
          </a:xfrm>
          <a:prstGeom prst="rect">
            <a:avLst/>
          </a:prstGeom>
        </p:spPr>
      </p:pic>
    </p:spTree>
    <p:extLst>
      <p:ext uri="{BB962C8B-B14F-4D97-AF65-F5344CB8AC3E}">
        <p14:creationId xmlns:p14="http://schemas.microsoft.com/office/powerpoint/2010/main" val="62401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lego, juguete&#10;&#10;Descripción generada automáticamente">
            <a:extLst>
              <a:ext uri="{FF2B5EF4-FFF2-40B4-BE49-F238E27FC236}">
                <a16:creationId xmlns:a16="http://schemas.microsoft.com/office/drawing/2014/main" id="{7360205A-0E2B-33AD-9AF1-A8B9F0432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600" y="3019841"/>
            <a:ext cx="4866860" cy="4866860"/>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aspectos deben tenerse en cuenta antes de formalizar un depósito a plazo fijo?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54382"/>
            <a:ext cx="11020840" cy="5693866"/>
          </a:xfrm>
          <a:prstGeom prst="rect">
            <a:avLst/>
          </a:prstGeom>
          <a:noFill/>
        </p:spPr>
        <p:txBody>
          <a:bodyPr wrap="square" rtlCol="0">
            <a:spAutoFit/>
          </a:bodyPr>
          <a:lstStyle/>
          <a:p>
            <a:pPr algn="just"/>
            <a:r>
              <a:rPr lang="es-ES" sz="2800" u="sng">
                <a:effectLst/>
                <a:ea typeface="Microsoft Sans Serif" panose="020B0604020202020204" pitchFamily="34" charset="0"/>
              </a:rPr>
              <a:t>Periodicidad de liquidación de intereses</a:t>
            </a:r>
            <a:r>
              <a:rPr lang="es-ES" sz="2800">
                <a:effectLst/>
                <a:ea typeface="Microsoft Sans Serif" panose="020B0604020202020204" pitchFamily="34" charset="0"/>
              </a:rPr>
              <a:t>: Es la frecuencia con la que una imposición a plazo fijo genera intereses. Las modalidades más frecuentes son mensual, trimestral, semestral, anual o a vencimiento. Escoger una modalidad u otra depende de las preferencias o necesidades del cliente: por ejemplo, complementar una renta periódica (nómina o pensión). </a:t>
            </a:r>
            <a:endParaRPr lang="en-GB" sz="2800">
              <a:effectLst/>
              <a:ea typeface="Microsoft Sans Serif" panose="020B0604020202020204" pitchFamily="34" charset="0"/>
            </a:endParaRPr>
          </a:p>
          <a:p>
            <a:pPr algn="just"/>
            <a:endParaRPr lang="en-GB" sz="2800">
              <a:effectLst/>
              <a:ea typeface="Microsoft Sans Serif" panose="020B0604020202020204" pitchFamily="34" charset="0"/>
            </a:endParaRPr>
          </a:p>
          <a:p>
            <a:pPr algn="just"/>
            <a:r>
              <a:rPr lang="es-ES" sz="2800">
                <a:effectLst/>
                <a:ea typeface="Microsoft Sans Serif" panose="020B0604020202020204" pitchFamily="34" charset="0"/>
              </a:rPr>
              <a:t>Para un tipo de interés dado, cuanto mayor sea la frecuencia en el cobro de intereses, mayor será la rentabilidad efectiva, que viene reflejada por el TAE (tipo anual equivalente). Con objeto de que los ahorradores puedan comparar de manera homogénea las distintas ofertas de depósitos, las entidades financieras están obligadas a publicar el TAE de los depósitos ofertados.</a:t>
            </a:r>
            <a:endParaRPr lang="en-GB" sz="2800">
              <a:effectLst/>
              <a:ea typeface="Microsoft Sans Serif" panose="020B060402020202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6910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aspectos deben tenerse en cuenta antes de formalizar un depósito a plazo fijo?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204270"/>
            <a:ext cx="9144000" cy="5693866"/>
          </a:xfrm>
          <a:prstGeom prst="rect">
            <a:avLst/>
          </a:prstGeom>
          <a:noFill/>
        </p:spPr>
        <p:txBody>
          <a:bodyPr wrap="square" rtlCol="0">
            <a:spAutoFit/>
          </a:bodyPr>
          <a:lstStyle/>
          <a:p>
            <a:pPr algn="just"/>
            <a:r>
              <a:rPr lang="es-ES" sz="2800" u="sng">
                <a:effectLst/>
                <a:ea typeface="Microsoft Sans Serif" panose="020B0604020202020204" pitchFamily="34" charset="0"/>
              </a:rPr>
              <a:t>Liquidez</a:t>
            </a:r>
            <a:r>
              <a:rPr lang="es-ES" sz="2800">
                <a:effectLst/>
                <a:ea typeface="Microsoft Sans Serif" panose="020B0604020202020204" pitchFamily="34" charset="0"/>
              </a:rPr>
              <a:t>: Para los depósitos, viene determinada por la facilidad de recuperar la inversión realizada, sin que ello suponga pérdida en el capital o en los intereses.</a:t>
            </a:r>
          </a:p>
          <a:p>
            <a:pPr algn="just"/>
            <a:endParaRPr lang="en-GB" sz="2800">
              <a:effectLst/>
              <a:ea typeface="Microsoft Sans Serif" panose="020B0604020202020204" pitchFamily="34" charset="0"/>
            </a:endParaRPr>
          </a:p>
          <a:p>
            <a:pPr algn="just"/>
            <a:r>
              <a:rPr lang="es-ES" sz="2800">
                <a:effectLst/>
                <a:ea typeface="Microsoft Sans Serif" panose="020B0604020202020204" pitchFamily="34" charset="0"/>
              </a:rPr>
              <a:t>Los depósitos a plazo fijo tradicionales garantizan el 100% de la inversión realizada, por lo que habrá que fijarse en la penalización o la comisión por disposición anticipada.</a:t>
            </a:r>
          </a:p>
          <a:p>
            <a:pPr algn="just"/>
            <a:endParaRPr lang="en-GB" sz="2800">
              <a:effectLst/>
              <a:ea typeface="Microsoft Sans Serif" panose="020B0604020202020204" pitchFamily="34" charset="0"/>
            </a:endParaRPr>
          </a:p>
          <a:p>
            <a:r>
              <a:rPr lang="es-ES" sz="2800">
                <a:effectLst/>
                <a:ea typeface="Microsoft Sans Serif" panose="020B0604020202020204" pitchFamily="34" charset="0"/>
              </a:rPr>
              <a:t>En cualquier caso, la penalización o la comisión cobrada por la cancelación anticipada no podrán superar el importe de los intereses generados por el depósito hasta la fecha de cancelación.</a:t>
            </a:r>
            <a:endParaRPr lang="es-ES" sz="2800">
              <a:effectLst/>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5E2B9C5C-4D86-DB74-1016-18C29BC65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3265" y="3021498"/>
            <a:ext cx="4991100" cy="4991100"/>
          </a:xfrm>
          <a:prstGeom prst="rect">
            <a:avLst/>
          </a:prstGeom>
        </p:spPr>
      </p:pic>
    </p:spTree>
    <p:extLst>
      <p:ext uri="{BB962C8B-B14F-4D97-AF65-F5344CB8AC3E}">
        <p14:creationId xmlns:p14="http://schemas.microsoft.com/office/powerpoint/2010/main" val="329898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7" t="6201" r="4629" b="8257"/>
          <a:stretch/>
        </p:blipFill>
        <p:spPr>
          <a:xfrm>
            <a:off x="5674287" y="2804058"/>
            <a:ext cx="5938994" cy="3753884"/>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Resumen</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2214257" y="2705100"/>
            <a:ext cx="3460029"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Depósitos bancarios</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2204317" y="3178986"/>
            <a:ext cx="4806083"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a typeface="Microsoft Sans Serif" panose="020B0604020202020204" pitchFamily="34" charset="0"/>
              </a:rPr>
              <a:t>U</a:t>
            </a:r>
            <a:r>
              <a:rPr lang="es-ES" sz="2800">
                <a:effectLst/>
                <a:ea typeface="Microsoft Sans Serif" panose="020B0604020202020204" pitchFamily="34" charset="0"/>
              </a:rPr>
              <a:t>n depósito bancario es como un pequeño préstamo que hace el cliente al banco y por el cual recibe un beneficio.</a:t>
            </a:r>
            <a:endParaRPr lang="en-GB" altLang="ko-KR"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print"/>
          <a:stretch>
            <a:fillRect/>
          </a:stretch>
        </p:blipFill>
        <p:spPr>
          <a:xfrm>
            <a:off x="1437968" y="2931140"/>
            <a:ext cx="638173" cy="1602760"/>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2214256" y="5621977"/>
            <a:ext cx="3321915"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Comisiones</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204317" y="6140570"/>
            <a:ext cx="426720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800">
                <a:latin typeface="Calibri" panose="020F0502020204030204" pitchFamily="34" charset="0"/>
                <a:ea typeface="Microsoft Sans Serif" panose="020B0604020202020204" pitchFamily="34" charset="0"/>
                <a:cs typeface="Calibri" panose="020F0502020204030204" pitchFamily="34" charset="0"/>
              </a:rPr>
              <a:t>De mantenimiento, administración, por descubierto, por orden de transferencia, por uso del cajero.</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print"/>
          <a:stretch>
            <a:fillRect/>
          </a:stretch>
        </p:blipFill>
        <p:spPr>
          <a:xfrm>
            <a:off x="1437968" y="5621977"/>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397" y="2705100"/>
            <a:ext cx="4495801"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Tipos de depósitos bancarios</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8" y="3172897"/>
            <a:ext cx="4876802"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Depósitos a la vista (cuentas corrientes, de ahorro) y depósitos a plazo (IPFs, depósitos estructurados).</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print"/>
          <a:stretch>
            <a:fillRect/>
          </a:stretch>
        </p:blipFill>
        <p:spPr>
          <a:xfrm>
            <a:off x="12330111" y="2931140"/>
            <a:ext cx="638173" cy="1639637"/>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400" y="5621977"/>
            <a:ext cx="3743632"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Imposición a Plazo Fijo</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9711" y="6140572"/>
            <a:ext cx="426720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Cuando elegimos una IPF, hay que considerar el plazo, la rentabilidad, liquidez y frecuencia de pagos de intereses.</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print"/>
          <a:stretch>
            <a:fillRect/>
          </a:stretch>
        </p:blipFill>
        <p:spPr>
          <a:xfrm>
            <a:off x="12330111" y="5621977"/>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¡Gracias!</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Socio: Universidad de Málaga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Objetivos y metas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Al finalizar este módulo serás capaz de:</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10668000"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803952" y="3408525"/>
            <a:ext cx="370416" cy="280000"/>
          </a:xfrm>
          <a:prstGeom prst="rect">
            <a:avLst/>
          </a:prstGeom>
        </p:spPr>
      </p:pic>
      <p:pic>
        <p:nvPicPr>
          <p:cNvPr id="5"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808152" y="6116691"/>
            <a:ext cx="381000" cy="326225"/>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803952" y="4746969"/>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687320" y="3264538"/>
            <a:ext cx="8077199"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Conocer el funcionamiento básico de un depósito bancario y una cuenta.</a:t>
            </a:r>
            <a:endParaRPr lang="ko-KR" altLang="en-US" sz="2800" b="1" dirty="0">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667000" y="4631062"/>
            <a:ext cx="94488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Saber distinguir qué tipo de depósito o cuenta interesa en función de la situación financiera y personal de cada persona.</a:t>
            </a:r>
            <a:endParaRPr lang="ko-KR" altLang="en-US" sz="2800" b="1" dirty="0">
              <a:latin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98E298AB-B041-3D3D-EFD7-49591702A1FE}"/>
              </a:ext>
            </a:extLst>
          </p:cNvPr>
          <p:cNvSpPr txBox="1"/>
          <p:nvPr/>
        </p:nvSpPr>
        <p:spPr>
          <a:xfrm>
            <a:off x="2674068" y="6018193"/>
            <a:ext cx="8527332" cy="138499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Poder interpretar y comparar distintas ofertas de depósitos o cuentas en función de su rentabilidad, liquidez y plazo.</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32831" y="1145359"/>
            <a:ext cx="9462656"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Índice</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487" y="4230876"/>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25246" y="3091576"/>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404497" y="5045875"/>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425246" y="4000500"/>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2879987"/>
            <a:ext cx="6553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1.- ¿Qué es un depósito bancario?</a:t>
            </a:r>
            <a:endParaRPr lang="ko-KR" altLang="en-US" sz="3600" b="1" dirty="0">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3853973"/>
            <a:ext cx="8077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2.- Tipos de depósitos bancarios.</a:t>
            </a:r>
            <a:endParaRPr lang="ko-KR" altLang="en-US" sz="3600" b="1" dirty="0">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79374" y="4850925"/>
            <a:ext cx="960782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3.- ¿Qué comisiones de aplican por la prestación de servicios?</a:t>
            </a:r>
            <a:endParaRPr lang="ko-KR" altLang="en-US" sz="3600" b="1" dirty="0">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34747" y="6539323"/>
            <a:ext cx="370416" cy="280000"/>
          </a:xfrm>
          <a:prstGeom prst="rect">
            <a:avLst/>
          </a:prstGeom>
        </p:spPr>
      </p:pic>
      <p:sp>
        <p:nvSpPr>
          <p:cNvPr id="12" name="TextBox 8">
            <a:extLst>
              <a:ext uri="{FF2B5EF4-FFF2-40B4-BE49-F238E27FC236}">
                <a16:creationId xmlns:a16="http://schemas.microsoft.com/office/drawing/2014/main" id="{70E3023D-73C2-41CE-30BA-F721A1527644}"/>
              </a:ext>
            </a:extLst>
          </p:cNvPr>
          <p:cNvSpPr txBox="1"/>
          <p:nvPr/>
        </p:nvSpPr>
        <p:spPr>
          <a:xfrm>
            <a:off x="2286000" y="6362700"/>
            <a:ext cx="946265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4.- ¿Qué aspectos deben tenerse en cuenta antes de formalizar un depósito a plazo fijo?</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924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un depósito bancario?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677400" cy="5693866"/>
          </a:xfrm>
          <a:prstGeom prst="rect">
            <a:avLst/>
          </a:prstGeom>
          <a:noFill/>
        </p:spPr>
        <p:txBody>
          <a:bodyPr wrap="square" rtlCol="0">
            <a:spAutoFit/>
          </a:bodyPr>
          <a:lstStyle/>
          <a:p>
            <a:pPr algn="just" fontAlgn="base"/>
            <a:r>
              <a:rPr lang="es-ES" sz="2800">
                <a:effectLst/>
                <a:ea typeface="Microsoft Sans Serif" panose="020B0604020202020204" pitchFamily="34" charset="0"/>
              </a:rPr>
              <a:t>El funcionamiento de un depósito es muy sencillo. Cuando alguien, ya sea una persona o empresa, tiene una cantidad de dinero que no necesita por el momento y se lo entrega a una entidad bancaria durante un periodo de tiempo y unas condiciones acordadas para obtener a cambio unos intereses. Se podría decir, que un depósito bancario es como un pequeño préstamo que hace el cliente al banco y por el cual recibe un beneficio.</a:t>
            </a:r>
          </a:p>
          <a:p>
            <a:pPr algn="just" fontAlgn="base"/>
            <a:endParaRPr lang="en-GB" sz="2800">
              <a:effectLst/>
              <a:ea typeface="Microsoft Sans Serif" panose="020B0604020202020204" pitchFamily="34" charset="0"/>
            </a:endParaRPr>
          </a:p>
          <a:p>
            <a:pPr algn="just" fontAlgn="base"/>
            <a:r>
              <a:rPr lang="es-ES" sz="2800">
                <a:effectLst/>
                <a:ea typeface="Microsoft Sans Serif" panose="020B0604020202020204" pitchFamily="34" charset="0"/>
              </a:rPr>
              <a:t>En la Unión Europea, los primero 100.000€ euros que tengas invertidos en un depósito o tengas en una cuenta corriente, están protegidos por el </a:t>
            </a:r>
            <a:r>
              <a:rPr lang="es-ES" sz="2800" b="1">
                <a:effectLst/>
                <a:ea typeface="Microsoft Sans Serif" panose="020B0604020202020204" pitchFamily="34" charset="0"/>
              </a:rPr>
              <a:t>Fondo de Garantía de Depósitos</a:t>
            </a:r>
            <a:r>
              <a:rPr lang="es-ES" sz="2800">
                <a:effectLst/>
                <a:ea typeface="Microsoft Sans Serif" panose="020B0604020202020204" pitchFamily="34" charset="0"/>
              </a:rPr>
              <a:t> (FGD), así que, si el banco quebrara esos 100.000 € se tienen que devolver.</a:t>
            </a:r>
            <a:endParaRPr lang="en-GB" sz="2800">
              <a:effectLst/>
              <a:ea typeface="Microsoft Sans Serif" panose="020B0604020202020204" pitchFamily="34" charset="0"/>
            </a:endParaRPr>
          </a:p>
        </p:txBody>
      </p:sp>
      <p:pic>
        <p:nvPicPr>
          <p:cNvPr id="8" name="Imagen 7" descr="Diagrama&#10;&#10;Descripción generada automáticamente">
            <a:extLst>
              <a:ext uri="{FF2B5EF4-FFF2-40B4-BE49-F238E27FC236}">
                <a16:creationId xmlns:a16="http://schemas.microsoft.com/office/drawing/2014/main" id="{80C9EE4C-6EC8-DDCC-C504-976BA163EB83}"/>
              </a:ext>
            </a:extLst>
          </p:cNvPr>
          <p:cNvPicPr>
            <a:picLocks noChangeAspect="1"/>
          </p:cNvPicPr>
          <p:nvPr/>
        </p:nvPicPr>
        <p:blipFill rotWithShape="1">
          <a:blip r:embed="rId2">
            <a:extLst>
              <a:ext uri="{28A0092B-C50C-407E-A947-70E740481C1C}">
                <a14:useLocalDpi xmlns:a14="http://schemas.microsoft.com/office/drawing/2010/main" val="0"/>
              </a:ext>
            </a:extLst>
          </a:blip>
          <a:srcRect l="13668" r="13785"/>
          <a:stretch/>
        </p:blipFill>
        <p:spPr>
          <a:xfrm>
            <a:off x="11811000" y="2994577"/>
            <a:ext cx="5543016" cy="4297846"/>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depósitos bancarios.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8610600" cy="5693866"/>
          </a:xfrm>
          <a:prstGeom prst="rect">
            <a:avLst/>
          </a:prstGeom>
          <a:noFill/>
        </p:spPr>
        <p:txBody>
          <a:bodyPr wrap="square" rtlCol="0">
            <a:spAutoFit/>
          </a:bodyPr>
          <a:lstStyle/>
          <a:p>
            <a:pPr algn="just" fontAlgn="base"/>
            <a:r>
              <a:rPr lang="es-ES" sz="2800">
                <a:effectLst/>
                <a:ea typeface="Microsoft Sans Serif" panose="020B0604020202020204" pitchFamily="34" charset="0"/>
              </a:rPr>
              <a:t>En los bancos te puedes encontrar con diferentes tipos de depósitos donde puedes meter tu dinero. Los depósitos que hay son los siguientes:</a:t>
            </a:r>
            <a:endParaRPr lang="en-GB" sz="2800">
              <a:effectLst/>
              <a:ea typeface="Microsoft Sans Serif" panose="020B0604020202020204" pitchFamily="34" charset="0"/>
            </a:endParaRPr>
          </a:p>
          <a:p>
            <a:pPr>
              <a:defRPr/>
            </a:pPr>
            <a:endParaRPr lang="es-ES" sz="2800">
              <a:ea typeface="Times New Roman" panose="02020603050405020304" pitchFamily="18" charset="0"/>
            </a:endParaRPr>
          </a:p>
          <a:p>
            <a:pPr algn="just" fontAlgn="base"/>
            <a:r>
              <a:rPr lang="es-ES" sz="2800" b="1" u="sng">
                <a:effectLst/>
                <a:ea typeface="Microsoft Sans Serif" panose="020B0604020202020204" pitchFamily="34" charset="0"/>
              </a:rPr>
              <a:t>Depósitos a la vista:</a:t>
            </a:r>
            <a:r>
              <a:rPr lang="es-ES" sz="2800">
                <a:effectLst/>
                <a:ea typeface="Microsoft Sans Serif" panose="020B0604020202020204" pitchFamily="34" charset="0"/>
              </a:rPr>
              <a:t> La característica más sobresaliente de este tipo de depósito es que garantizan una liquidez total de los fondos depositados. Esto es, el titular podrá disponer del dinero en cualquier momento que lo solicite, ya sea a través de una oficina, en un cajero automático, la banca a distancia o bien mediante una transferencia. En cambio, su rentabilidad suele ser muy baja o nula (a veces incluso negativa, dado el coste que representan las comisiones).</a:t>
            </a:r>
            <a:endParaRPr lang="en-GB" sz="2800">
              <a:effectLst/>
              <a:ea typeface="Microsoft Sans Serif" panose="020B0604020202020204" pitchFamily="34" charset="0"/>
            </a:endParaRPr>
          </a:p>
        </p:txBody>
      </p:sp>
      <p:pic>
        <p:nvPicPr>
          <p:cNvPr id="6" name="Imagen 5" descr="Imagen que contiene Gráfico&#10;&#10;Descripción generada automáticamente">
            <a:extLst>
              <a:ext uri="{FF2B5EF4-FFF2-40B4-BE49-F238E27FC236}">
                <a16:creationId xmlns:a16="http://schemas.microsoft.com/office/drawing/2014/main" id="{95EE6C67-065E-607B-5600-31FCCDB94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3100052"/>
            <a:ext cx="6227650" cy="4086895"/>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depósitos bancarios.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1963400" cy="6304290"/>
          </a:xfrm>
          <a:prstGeom prst="rect">
            <a:avLst/>
          </a:prstGeom>
          <a:noFill/>
        </p:spPr>
        <p:txBody>
          <a:bodyPr wrap="square" rtlCol="0">
            <a:spAutoFit/>
          </a:bodyPr>
          <a:lstStyle/>
          <a:p>
            <a:pPr algn="just" fontAlgn="base"/>
            <a:r>
              <a:rPr lang="es-ES" sz="2800">
                <a:effectLst/>
                <a:ea typeface="Microsoft Sans Serif" panose="020B0604020202020204" pitchFamily="34" charset="0"/>
              </a:rPr>
              <a:t>Hay dos tipos de depósitos a la vista:</a:t>
            </a:r>
          </a:p>
          <a:p>
            <a:pPr algn="just" fontAlgn="base"/>
            <a:endParaRPr lang="en-GB" sz="2800">
              <a:ea typeface="Microsoft Sans Serif" panose="020B0604020202020204" pitchFamily="34" charset="0"/>
            </a:endParaRPr>
          </a:p>
          <a:p>
            <a:pPr marL="514350" indent="-514350" algn="just" fontAlgn="base">
              <a:buFont typeface="+mj-lt"/>
              <a:buAutoNum type="alphaLcParenR"/>
            </a:pPr>
            <a:r>
              <a:rPr lang="es-ES" sz="2800" u="sng">
                <a:effectLst/>
                <a:ea typeface="Microsoft Sans Serif" panose="020B0604020202020204" pitchFamily="34" charset="0"/>
              </a:rPr>
              <a:t>Cuentas corrientes:</a:t>
            </a:r>
            <a:r>
              <a:rPr lang="es-ES" sz="2800">
                <a:effectLst/>
                <a:ea typeface="Microsoft Sans Serif" panose="020B0604020202020204" pitchFamily="34" charset="0"/>
              </a:rPr>
              <a:t> Al contratar esta cuenta, el banco se obliga a prestar el servicio de caja, que consiste en recibir los ingresos (nóminas, pensiones, etc.) y hacer los pagos (recibos, cuotas de préstamos, etc.) que le ordene el titular de la cuenta. </a:t>
            </a:r>
          </a:p>
          <a:p>
            <a:pPr marL="514350" indent="-514350" algn="just" fontAlgn="base">
              <a:buFont typeface="+mj-lt"/>
              <a:buAutoNum type="alphaLcParenR"/>
            </a:pPr>
            <a:endParaRPr lang="en-GB" sz="2800">
              <a:ea typeface="Microsoft Sans Serif" panose="020B0604020202020204" pitchFamily="34" charset="0"/>
            </a:endParaRPr>
          </a:p>
          <a:p>
            <a:pPr marL="514350" indent="-514350" algn="just" fontAlgn="base">
              <a:buFont typeface="+mj-lt"/>
              <a:buAutoNum type="alphaLcParenR"/>
            </a:pPr>
            <a:r>
              <a:rPr lang="es-ES" sz="2800" u="sng">
                <a:effectLst/>
                <a:ea typeface="Microsoft Sans Serif" panose="020B0604020202020204" pitchFamily="34" charset="0"/>
              </a:rPr>
              <a:t>Cuentas de ahorro:</a:t>
            </a:r>
            <a:r>
              <a:rPr lang="es-ES" sz="2800">
                <a:effectLst/>
                <a:ea typeface="Microsoft Sans Serif" panose="020B0604020202020204" pitchFamily="34" charset="0"/>
              </a:rPr>
              <a:t> Es prácticamente idéntica a las Cuentas corrientes. La única diferencia entre unas y otras es su “soporte físico”. En las cuentas de ahorro el soporte es la libreta</a:t>
            </a:r>
            <a:endParaRPr lang="en-GB" sz="2800">
              <a:effectLst/>
              <a:ea typeface="Microsoft Sans Serif" panose="020B0604020202020204" pitchFamily="34" charset="0"/>
            </a:endParaRPr>
          </a:p>
          <a:p>
            <a:pPr algn="just" fontAlgn="base"/>
            <a:endParaRPr lang="en-GB" sz="2800">
              <a:effectLst/>
              <a:ea typeface="Microsoft Sans Serif" panose="020B0604020202020204" pitchFamily="34" charset="0"/>
            </a:endParaRPr>
          </a:p>
          <a:p>
            <a:pPr lvl="0" algn="just" fontAlgn="ctr">
              <a:spcAft>
                <a:spcPts val="1425"/>
              </a:spcAft>
              <a:buSzPts val="1000"/>
              <a:tabLst>
                <a:tab pos="457200" algn="l"/>
              </a:tabLst>
            </a:pPr>
            <a:r>
              <a:rPr lang="es-ES" sz="2800">
                <a:effectLst/>
                <a:ea typeface="Microsoft Sans Serif" panose="020B0604020202020204" pitchFamily="34" charset="0"/>
              </a:rPr>
              <a:t>La finalidad de estas cuentas está orientada a su utilización como cuenta operativa, ideal para el pago y cobro de recibos de la economía familiar personal. </a:t>
            </a:r>
            <a:endParaRPr lang="en-GB" sz="2800">
              <a:effectLst/>
              <a:ea typeface="Microsoft Sans Serif" panose="020B0604020202020204" pitchFamily="34" charset="0"/>
            </a:endParaRPr>
          </a:p>
          <a:p>
            <a:pPr algn="just" fontAlgn="base"/>
            <a:endParaRPr lang="en-GB" sz="2800">
              <a:effectLst/>
              <a:ea typeface="Microsoft Sans Serif" panose="020B0604020202020204" pitchFamily="34" charset="0"/>
            </a:endParaRPr>
          </a:p>
        </p:txBody>
      </p:sp>
      <p:pic>
        <p:nvPicPr>
          <p:cNvPr id="3" name="Imagen 2" descr="Imagen que contiene Icono&#10;&#10;Descripción generada automáticamente">
            <a:extLst>
              <a:ext uri="{FF2B5EF4-FFF2-40B4-BE49-F238E27FC236}">
                <a16:creationId xmlns:a16="http://schemas.microsoft.com/office/drawing/2014/main" id="{2982625B-353F-85B4-6BEF-743EE73F0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8400" y="3302569"/>
            <a:ext cx="3973473" cy="5564601"/>
          </a:xfrm>
          <a:prstGeom prst="rect">
            <a:avLst/>
          </a:prstGeom>
        </p:spPr>
      </p:pic>
    </p:spTree>
    <p:extLst>
      <p:ext uri="{BB962C8B-B14F-4D97-AF65-F5344CB8AC3E}">
        <p14:creationId xmlns:p14="http://schemas.microsoft.com/office/powerpoint/2010/main" val="253420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depósitos bancarios.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924800" cy="5262979"/>
          </a:xfrm>
          <a:prstGeom prst="rect">
            <a:avLst/>
          </a:prstGeom>
          <a:noFill/>
        </p:spPr>
        <p:txBody>
          <a:bodyPr wrap="square" rtlCol="0">
            <a:spAutoFit/>
          </a:bodyPr>
          <a:lstStyle/>
          <a:p>
            <a:pPr lvl="0" algn="just" fontAlgn="ctr">
              <a:buSzPts val="1000"/>
              <a:tabLst>
                <a:tab pos="457200" algn="l"/>
              </a:tabLst>
            </a:pPr>
            <a:r>
              <a:rPr lang="es-ES" sz="2800" b="1" u="sng">
                <a:effectLst/>
                <a:ea typeface="Microsoft Sans Serif" panose="020B0604020202020204" pitchFamily="34" charset="0"/>
              </a:rPr>
              <a:t>Depósitos a plazo</a:t>
            </a:r>
            <a:r>
              <a:rPr lang="es-ES" sz="2800">
                <a:effectLst/>
                <a:ea typeface="Microsoft Sans Serif" panose="020B0604020202020204" pitchFamily="34" charset="0"/>
              </a:rPr>
              <a:t>: Es un producto bancario en el que entregamos nuestro dinero al banco durante un plazo determinado y a su finalización obtenemos la cantidad entregada más los intereses pactados. </a:t>
            </a:r>
            <a:endParaRPr lang="en-GB" sz="2800">
              <a:ea typeface="Microsoft Sans Serif" panose="020B0604020202020204" pitchFamily="34" charset="0"/>
            </a:endParaRPr>
          </a:p>
          <a:p>
            <a:pPr lvl="0" algn="just" fontAlgn="ctr">
              <a:buSzPts val="1000"/>
              <a:tabLst>
                <a:tab pos="457200" algn="l"/>
              </a:tabLst>
            </a:pPr>
            <a:endParaRPr lang="en-GB" sz="2800">
              <a:effectLst/>
              <a:ea typeface="Microsoft Sans Serif" panose="020B0604020202020204" pitchFamily="34" charset="0"/>
            </a:endParaRPr>
          </a:p>
          <a:p>
            <a:pPr lvl="0" algn="just" fontAlgn="ctr">
              <a:buSzPts val="1000"/>
              <a:tabLst>
                <a:tab pos="457200" algn="l"/>
              </a:tabLst>
            </a:pPr>
            <a:r>
              <a:rPr lang="es-ES" sz="2800">
                <a:effectLst/>
                <a:ea typeface="Microsoft Sans Serif" panose="020B0604020202020204" pitchFamily="34" charset="0"/>
              </a:rPr>
              <a:t>Este tipo de depósito, ofrece, generalmente, una rentabilidad mayor que una cuenta a la vista, a cambio de sacrificar la disponibilidad de su dinero, durante el plazo contratado. En caso de retirar el dinero antes del tiempo contratado, la mayoría de los bancos cobran una penalización o comisión (recogida en el contrato).</a:t>
            </a:r>
            <a:endParaRPr lang="en-GB" sz="2800">
              <a:effectLst/>
              <a:ea typeface="Microsoft Sans Serif" panose="020B0604020202020204" pitchFamily="34" charset="0"/>
            </a:endParaRPr>
          </a:p>
        </p:txBody>
      </p:sp>
      <p:pic>
        <p:nvPicPr>
          <p:cNvPr id="5" name="Imagen 4" descr="Imagen que contiene lego, juguete&#10;&#10;Descripción generada automáticamente">
            <a:extLst>
              <a:ext uri="{FF2B5EF4-FFF2-40B4-BE49-F238E27FC236}">
                <a16:creationId xmlns:a16="http://schemas.microsoft.com/office/drawing/2014/main" id="{5F29E72E-2879-1516-83AE-D1361D68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2866787"/>
            <a:ext cx="7086600" cy="4224278"/>
          </a:xfrm>
          <a:prstGeom prst="rect">
            <a:avLst/>
          </a:prstGeom>
        </p:spPr>
      </p:pic>
    </p:spTree>
    <p:extLst>
      <p:ext uri="{BB962C8B-B14F-4D97-AF65-F5344CB8AC3E}">
        <p14:creationId xmlns:p14="http://schemas.microsoft.com/office/powerpoint/2010/main" val="173632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Tipos de depósitos bancarios.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4859000" cy="5693866"/>
          </a:xfrm>
          <a:prstGeom prst="rect">
            <a:avLst/>
          </a:prstGeom>
          <a:noFill/>
        </p:spPr>
        <p:txBody>
          <a:bodyPr wrap="square" rtlCol="0">
            <a:spAutoFit/>
          </a:bodyPr>
          <a:lstStyle/>
          <a:p>
            <a:pPr lvl="0" algn="just" fontAlgn="ctr">
              <a:buSzPts val="1000"/>
              <a:tabLst>
                <a:tab pos="457200" algn="l"/>
              </a:tabLst>
            </a:pPr>
            <a:r>
              <a:rPr lang="es-ES" sz="2800">
                <a:effectLst/>
                <a:ea typeface="Microsoft Sans Serif" panose="020B0604020202020204" pitchFamily="34" charset="0"/>
              </a:rPr>
              <a:t>Los depósitos a plazo pueden presentar dos modalidades:</a:t>
            </a:r>
          </a:p>
          <a:p>
            <a:pPr lvl="0" algn="just" fontAlgn="ctr">
              <a:buSzPts val="1000"/>
              <a:tabLst>
                <a:tab pos="457200" algn="l"/>
              </a:tabLst>
            </a:pPr>
            <a:endParaRPr lang="en-GB" sz="2800">
              <a:ea typeface="Microsoft Sans Serif" panose="020B0604020202020204" pitchFamily="34" charset="0"/>
            </a:endParaRPr>
          </a:p>
          <a:p>
            <a:pPr marL="514350" lvl="0" indent="-514350" algn="just" fontAlgn="ctr">
              <a:buSzPct val="100000"/>
              <a:buFont typeface="+mj-lt"/>
              <a:buAutoNum type="alphaLcParenR"/>
              <a:tabLst>
                <a:tab pos="457200" algn="l"/>
              </a:tabLst>
            </a:pPr>
            <a:r>
              <a:rPr lang="es-ES" sz="2800" u="sng">
                <a:effectLst/>
                <a:ea typeface="Microsoft Sans Serif" panose="020B0604020202020204" pitchFamily="34" charset="0"/>
              </a:rPr>
              <a:t>Depósitos a plazo fijo también conocido como Imposición a Plazo Fijo (</a:t>
            </a:r>
            <a:r>
              <a:rPr lang="es-ES" sz="2800" b="1" u="sng">
                <a:effectLst/>
                <a:ea typeface="Microsoft Sans Serif" panose="020B0604020202020204" pitchFamily="34" charset="0"/>
              </a:rPr>
              <a:t>IPF</a:t>
            </a:r>
            <a:r>
              <a:rPr lang="es-ES" sz="2800" u="sng">
                <a:effectLst/>
                <a:ea typeface="Microsoft Sans Serif" panose="020B0604020202020204" pitchFamily="34" charset="0"/>
              </a:rPr>
              <a:t>):</a:t>
            </a:r>
            <a:r>
              <a:rPr lang="es-ES" sz="2800">
                <a:effectLst/>
                <a:ea typeface="Microsoft Sans Serif" panose="020B0604020202020204" pitchFamily="34" charset="0"/>
              </a:rPr>
              <a:t> se caracterizan porque  la entidad financiera se compromete a abonar al cliente un determinado tipo de interés en la fecha o con la periodicidad pactada, mientras el cliente queda obligado, en principio, a no disponer de los fondos hasta la fecha de vencimiento fijada (los plazos y la rentabilidad o tipo de interés están fijados previamente). Es habitual que en los contratos se incluya la renovación tácita del depósito</a:t>
            </a:r>
            <a:endParaRPr lang="en-GB" sz="2800">
              <a:ea typeface="Microsoft Sans Serif" panose="020B0604020202020204" pitchFamily="34" charset="0"/>
            </a:endParaRPr>
          </a:p>
          <a:p>
            <a:pPr marL="514350" lvl="0" indent="-514350" algn="just" fontAlgn="ctr">
              <a:buSzPct val="100000"/>
              <a:buFont typeface="+mj-lt"/>
              <a:buAutoNum type="alphaLcParenR"/>
              <a:tabLst>
                <a:tab pos="457200" algn="l"/>
              </a:tabLst>
            </a:pPr>
            <a:endParaRPr lang="es-ES" sz="2800" u="sng">
              <a:effectLst/>
              <a:ea typeface="Microsoft Sans Serif" panose="020B0604020202020204" pitchFamily="34" charset="0"/>
            </a:endParaRPr>
          </a:p>
          <a:p>
            <a:pPr marL="514350" lvl="0" indent="-514350" algn="just" fontAlgn="ctr">
              <a:buSzPct val="100000"/>
              <a:buFont typeface="+mj-lt"/>
              <a:buAutoNum type="alphaLcParenR"/>
              <a:tabLst>
                <a:tab pos="457200" algn="l"/>
              </a:tabLst>
            </a:pPr>
            <a:r>
              <a:rPr lang="es-ES" sz="2800" u="sng">
                <a:effectLst/>
                <a:ea typeface="Microsoft Sans Serif" panose="020B0604020202020204" pitchFamily="34" charset="0"/>
              </a:rPr>
              <a:t>Depósitos estructurados</a:t>
            </a:r>
            <a:r>
              <a:rPr lang="es-ES" sz="2800">
                <a:effectLst/>
                <a:ea typeface="Microsoft Sans Serif" panose="020B0604020202020204" pitchFamily="34" charset="0"/>
              </a:rPr>
              <a:t>: son depósitos con un </a:t>
            </a:r>
            <a:r>
              <a:rPr lang="es-ES" sz="2800" strike="noStrike">
                <a:effectLst/>
                <a:ea typeface="Microsoft Sans Serif" panose="020B0604020202020204" pitchFamily="34" charset="0"/>
                <a:hlinkClick r:id="rId2">
                  <a:extLst>
                    <a:ext uri="{A12FA001-AC4F-418D-AE19-62706E023703}">
                      <ahyp:hlinkClr xmlns:ahyp="http://schemas.microsoft.com/office/drawing/2018/hyperlinkcolor" val="tx"/>
                    </a:ext>
                  </a:extLst>
                </a:hlinkClick>
              </a:rPr>
              <a:t>plazo</a:t>
            </a:r>
            <a:r>
              <a:rPr lang="es-ES" sz="2800">
                <a:effectLst/>
                <a:ea typeface="Microsoft Sans Serif" panose="020B0604020202020204" pitchFamily="34" charset="0"/>
              </a:rPr>
              <a:t> de tiempo determinado, en los que la </a:t>
            </a:r>
            <a:r>
              <a:rPr lang="es-ES" sz="2800" strike="noStrike">
                <a:effectLst/>
                <a:ea typeface="Microsoft Sans Serif" panose="020B0604020202020204" pitchFamily="34" charset="0"/>
                <a:hlinkClick r:id="rId3">
                  <a:extLst>
                    <a:ext uri="{A12FA001-AC4F-418D-AE19-62706E023703}">
                      <ahyp:hlinkClr xmlns:ahyp="http://schemas.microsoft.com/office/drawing/2018/hyperlinkcolor" val="tx"/>
                    </a:ext>
                  </a:extLst>
                </a:hlinkClick>
              </a:rPr>
              <a:t>rentabilidad</a:t>
            </a:r>
            <a:r>
              <a:rPr lang="es-ES" sz="2800">
                <a:effectLst/>
                <a:ea typeface="Microsoft Sans Serif" panose="020B0604020202020204" pitchFamily="34" charset="0"/>
              </a:rPr>
              <a:t> está vinculada a la evolución de uno o varios índices bursátiles, a la </a:t>
            </a:r>
            <a:r>
              <a:rPr lang="es-ES" sz="2800" strike="noStrike">
                <a:effectLst/>
                <a:ea typeface="Microsoft Sans Serif" panose="020B0604020202020204" pitchFamily="34" charset="0"/>
                <a:hlinkClick r:id="rId4">
                  <a:extLst>
                    <a:ext uri="{A12FA001-AC4F-418D-AE19-62706E023703}">
                      <ahyp:hlinkClr xmlns:ahyp="http://schemas.microsoft.com/office/drawing/2018/hyperlinkcolor" val="tx"/>
                    </a:ext>
                  </a:extLst>
                </a:hlinkClick>
              </a:rPr>
              <a:t>cotización</a:t>
            </a:r>
            <a:r>
              <a:rPr lang="es-ES" sz="2800">
                <a:effectLst/>
                <a:ea typeface="Microsoft Sans Serif" panose="020B0604020202020204" pitchFamily="34" charset="0"/>
              </a:rPr>
              <a:t> de un grupo de acciones, o de cualquier otro activo. En este tipo de depósitos, se suele garantizar la obtención de una rentabilidad mínima o, en el peor de los casos, el importe del capital invertido.</a:t>
            </a:r>
            <a:endParaRPr lang="en-GB" sz="2800">
              <a:effectLst/>
              <a:ea typeface="Microsoft Sans Serif" panose="020B0604020202020204" pitchFamily="34" charset="0"/>
            </a:endParaRPr>
          </a:p>
        </p:txBody>
      </p:sp>
    </p:spTree>
    <p:extLst>
      <p:ext uri="{BB962C8B-B14F-4D97-AF65-F5344CB8AC3E}">
        <p14:creationId xmlns:p14="http://schemas.microsoft.com/office/powerpoint/2010/main" val="15021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comisiones de aplican por la prestación de servicios?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10020300" cy="5693866"/>
          </a:xfrm>
          <a:prstGeom prst="rect">
            <a:avLst/>
          </a:prstGeom>
          <a:noFill/>
        </p:spPr>
        <p:txBody>
          <a:bodyPr wrap="square" rtlCol="0">
            <a:spAutoFit/>
          </a:bodyPr>
          <a:lstStyle/>
          <a:p>
            <a:pPr algn="just" fontAlgn="ctr"/>
            <a:r>
              <a:rPr lang="es-ES" sz="2800">
                <a:effectLst/>
                <a:ea typeface="Microsoft Sans Serif" panose="020B0604020202020204" pitchFamily="34" charset="0"/>
              </a:rPr>
              <a:t>Las comisiones son las cantidades que se deben pagar a los bancos por los servicios que prestan. Las más habituales, en relación con las cuentas y los depósitos son las siguientes:</a:t>
            </a:r>
          </a:p>
          <a:p>
            <a:pPr algn="just" fontAlgn="ctr"/>
            <a:endParaRPr lang="en-GB" sz="2800">
              <a:effectLst/>
              <a:ea typeface="Microsoft Sans Serif" panose="020B0604020202020204" pitchFamily="34" charset="0"/>
            </a:endParaRPr>
          </a:p>
          <a:p>
            <a:pPr marL="342900" lvl="0" indent="-342900" algn="just" fontAlgn="ctr">
              <a:buFont typeface="Calibri" panose="020F0502020204030204" pitchFamily="34" charset="0"/>
              <a:buChar char="-"/>
            </a:pPr>
            <a:r>
              <a:rPr lang="es-ES" sz="2800" b="1">
                <a:effectLst/>
                <a:ea typeface="Microsoft Sans Serif" panose="020B0604020202020204" pitchFamily="34" charset="0"/>
              </a:rPr>
              <a:t>Comisión de mantenimiento</a:t>
            </a:r>
            <a:r>
              <a:rPr lang="es-ES" sz="2800">
                <a:effectLst/>
                <a:ea typeface="Microsoft Sans Serif" panose="020B0604020202020204" pitchFamily="34" charset="0"/>
              </a:rPr>
              <a:t>: los bancos aplican esta comisión por mantener la cuenta. Suele incluir una operativa básica como, por ejemplo, los ingresos y reintegros en efectivo, el derecho a ordenar cargos y abonos en la cuenta así como la entrega de talonarios de cheques o libretas y la custodia de dinero. </a:t>
            </a:r>
            <a:endParaRPr lang="en-GB" sz="2800">
              <a:effectLst/>
              <a:ea typeface="Microsoft Sans Serif" panose="020B0604020202020204" pitchFamily="34" charset="0"/>
            </a:endParaRPr>
          </a:p>
          <a:p>
            <a:pPr marL="342900" lvl="0" indent="-342900" algn="just" fontAlgn="ctr">
              <a:buFont typeface="Calibri" panose="020F0502020204030204" pitchFamily="34" charset="0"/>
              <a:buChar char="-"/>
            </a:pPr>
            <a:r>
              <a:rPr lang="es-ES" sz="2800" b="1">
                <a:effectLst/>
                <a:ea typeface="Microsoft Sans Serif" panose="020B0604020202020204" pitchFamily="34" charset="0"/>
              </a:rPr>
              <a:t>Comisión de administración</a:t>
            </a:r>
            <a:r>
              <a:rPr lang="es-ES" sz="2800">
                <a:effectLst/>
                <a:ea typeface="Microsoft Sans Serif" panose="020B0604020202020204" pitchFamily="34" charset="0"/>
              </a:rPr>
              <a:t>: se trata de una comisión que se aplica por la realización de una serie de operaciones o apuntes.</a:t>
            </a:r>
            <a:endParaRPr lang="en-GB" sz="2800">
              <a:effectLst/>
              <a:ea typeface="Microsoft Sans Serif" panose="020B0604020202020204" pitchFamily="34" charset="0"/>
            </a:endParaRP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2178A5F7-5AEE-764F-7595-C37E097CC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00" y="3390900"/>
            <a:ext cx="5105400" cy="4299704"/>
          </a:xfrm>
          <a:prstGeom prst="rect">
            <a:avLst/>
          </a:prstGeom>
        </p:spPr>
      </p:pic>
    </p:spTree>
    <p:extLst>
      <p:ext uri="{BB962C8B-B14F-4D97-AF65-F5344CB8AC3E}">
        <p14:creationId xmlns:p14="http://schemas.microsoft.com/office/powerpoint/2010/main" val="93429446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1641</Words>
  <Application>Microsoft Office PowerPoint</Application>
  <PresentationFormat>Personalizado</PresentationFormat>
  <Paragraphs>75</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16</vt:i4>
      </vt:variant>
    </vt:vector>
  </HeadingPairs>
  <TitlesOfParts>
    <vt:vector size="22" baseType="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67</cp:revision>
  <dcterms:created xsi:type="dcterms:W3CDTF">2022-02-16T10:54:20Z</dcterms:created>
  <dcterms:modified xsi:type="dcterms:W3CDTF">2022-10-26T08:00:17Z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