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83" r:id="rId8"/>
    <p:sldId id="281" r:id="rId9"/>
    <p:sldId id="282" r:id="rId10"/>
    <p:sldId id="267" r:id="rId11"/>
    <p:sldId id="284" r:id="rId12"/>
    <p:sldId id="277" r:id="rId13"/>
    <p:sldId id="285" r:id="rId14"/>
    <p:sldId id="269" r:id="rId15"/>
    <p:sldId id="286" r:id="rId16"/>
    <p:sldId id="287" r:id="rId17"/>
    <p:sldId id="288" r:id="rId18"/>
    <p:sldId id="272" r:id="rId19"/>
    <p:sldId id="289" r:id="rId20"/>
    <p:sldId id="275" r:id="rId21"/>
    <p:sldId id="290" r:id="rId22"/>
    <p:sldId id="279" r:id="rId23"/>
    <p:sldId id="280" r:id="rId24"/>
    <p:sldId id="262"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Economic Indicators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dirty="0">
                <a:ea typeface="Microsoft Sans Serif" panose="020B0604020202020204" pitchFamily="34" charset="0"/>
                <a:cs typeface="Microsoft Sans Serif" panose="020B0604020202020204" pitchFamily="34" charset="0"/>
              </a:rPr>
              <a:t>Partner</a:t>
            </a:r>
            <a:r>
              <a:rPr lang="en-US" sz="4800" b="1" spc="-65">
                <a:ea typeface="Microsoft Sans Serif" panose="020B0604020202020204" pitchFamily="34" charset="0"/>
                <a:cs typeface="Microsoft Sans Serif" panose="020B0604020202020204" pitchFamily="34" charset="0"/>
              </a:rPr>
              <a:t>: University of Malaga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inflation and how is it measured?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296400" cy="5262979"/>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indicator used to measure inflation in a country is the Consumer Price Index (CPI). This index takes into account the monthly variation in the prices of goods and services consumed by households. It is compiled on the basis of the prices of a standard shopping basket for an average household. This basket includes items from different categories, such as food, beverages, clothing and footwear, housing, household goods, medicine, transport, communications, leisure and culture, hotels, cafes and restaurants, education, and other goods and services.  Its composition is regularly reviewed to add new products whose consumption is becoming significant, or to exclude others that are no longer significant.</a:t>
            </a:r>
          </a:p>
        </p:txBody>
      </p:sp>
      <p:pic>
        <p:nvPicPr>
          <p:cNvPr id="5" name="Imagen 4" descr="Imagen que contiene contenedor, cesta&#10;&#10;Descripción generada automáticamente">
            <a:extLst>
              <a:ext uri="{FF2B5EF4-FFF2-40B4-BE49-F238E27FC236}">
                <a16:creationId xmlns:a16="http://schemas.microsoft.com/office/drawing/2014/main" id="{248CEDE6-0BD3-979E-CE68-32869C52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3400" y="2923681"/>
            <a:ext cx="5105400" cy="4905970"/>
          </a:xfrm>
          <a:prstGeom prst="rect">
            <a:avLst/>
          </a:prstGeom>
        </p:spPr>
      </p:pic>
    </p:spTree>
    <p:extLst>
      <p:ext uri="{BB962C8B-B14F-4D97-AF65-F5344CB8AC3E}">
        <p14:creationId xmlns:p14="http://schemas.microsoft.com/office/powerpoint/2010/main" val="272417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inflation and how is it measured?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677400" cy="5693866"/>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This index tells us what happens to prices (whether they go up or down) from one month to the next, and </a:t>
            </a:r>
            <a:r>
              <a:rPr lang="en-GB" sz="2800" b="1">
                <a:latin typeface="Calibri" panose="020F0502020204030204" pitchFamily="34" charset="0"/>
                <a:ea typeface="Microsoft Sans Serif" panose="020B0604020202020204" pitchFamily="34" charset="0"/>
                <a:cs typeface="Calibri" panose="020F0502020204030204" pitchFamily="34" charset="0"/>
              </a:rPr>
              <a:t>does not </a:t>
            </a:r>
            <a:r>
              <a:rPr lang="en-GB" sz="2800">
                <a:latin typeface="Calibri" panose="020F0502020204030204" pitchFamily="34" charset="0"/>
                <a:ea typeface="Microsoft Sans Serif" panose="020B0604020202020204" pitchFamily="34" charset="0"/>
                <a:cs typeface="Calibri" panose="020F0502020204030204" pitchFamily="34" charset="0"/>
              </a:rPr>
              <a:t>indicate the prices themselves. In other words, it does not show the price of consumer products, but rather the increase or decrease in prices.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If prices move upwards, it is said that there is </a:t>
            </a:r>
            <a:r>
              <a:rPr lang="en-GB" sz="2800" b="1">
                <a:latin typeface="Calibri" panose="020F0502020204030204" pitchFamily="34" charset="0"/>
                <a:ea typeface="Microsoft Sans Serif" panose="020B0604020202020204" pitchFamily="34" charset="0"/>
                <a:cs typeface="Calibri" panose="020F0502020204030204" pitchFamily="34" charset="0"/>
              </a:rPr>
              <a:t>inflation</a:t>
            </a:r>
            <a:r>
              <a:rPr lang="en-GB" sz="2800">
                <a:latin typeface="Calibri" panose="020F0502020204030204" pitchFamily="34" charset="0"/>
                <a:ea typeface="Microsoft Sans Serif" panose="020B0604020202020204" pitchFamily="34" charset="0"/>
                <a:cs typeface="Calibri" panose="020F0502020204030204" pitchFamily="34" charset="0"/>
              </a:rPr>
              <a:t> (increase in the prices of goods and services).  But it should be borne in mind that inflation will always be referenced within a certain period (e.g. it does not mean that if inflation falls, prices will fall, since with lower inflation prices continue to rise, but at a slower rate than in the past). If prices, on the contrary, move downwards, it is said that there is </a:t>
            </a:r>
            <a:r>
              <a:rPr lang="en-GB" sz="2800" b="1">
                <a:latin typeface="Calibri" panose="020F0502020204030204" pitchFamily="34" charset="0"/>
                <a:ea typeface="Microsoft Sans Serif" panose="020B0604020202020204" pitchFamily="34" charset="0"/>
                <a:cs typeface="Calibri" panose="020F0502020204030204" pitchFamily="34" charset="0"/>
              </a:rPr>
              <a:t>deflation</a:t>
            </a:r>
            <a:r>
              <a:rPr lang="en-GB" sz="2800">
                <a:latin typeface="Calibri" panose="020F0502020204030204" pitchFamily="34" charset="0"/>
                <a:ea typeface="Microsoft Sans Serif" panose="020B0604020202020204" pitchFamily="34" charset="0"/>
                <a:cs typeface="Calibri" panose="020F0502020204030204" pitchFamily="34" charset="0"/>
              </a:rPr>
              <a:t> (decrease in prices of goods and services).</a:t>
            </a:r>
          </a:p>
        </p:txBody>
      </p:sp>
      <p:pic>
        <p:nvPicPr>
          <p:cNvPr id="6" name="Imagen 5" descr="Imagen que contiene Texto&#10;&#10;Descripción generada automáticamente">
            <a:extLst>
              <a:ext uri="{FF2B5EF4-FFF2-40B4-BE49-F238E27FC236}">
                <a16:creationId xmlns:a16="http://schemas.microsoft.com/office/drawing/2014/main" id="{4E695C24-575E-2F13-0424-40FE25FB4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2727453"/>
            <a:ext cx="4852311" cy="4832093"/>
          </a:xfrm>
          <a:prstGeom prst="rect">
            <a:avLst/>
          </a:prstGeom>
        </p:spPr>
      </p:pic>
    </p:spTree>
    <p:extLst>
      <p:ext uri="{BB962C8B-B14F-4D97-AF65-F5344CB8AC3E}">
        <p14:creationId xmlns:p14="http://schemas.microsoft.com/office/powerpoint/2010/main" val="6410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inflation and how is it measured?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4582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importance of the CPI is that it measures the change in our purchasing power. If prices go up and our incomes go up less or remain constant, we will be able to buy fewer goods and services, so we are said to lose purchasing power: we are poorer, even if we earn the same amount. In the same way, if a worker's salary is increased in the same proportion as the CPI, his or her purchasing power is maintained, i.e. the worker will be able to buy exactly the same amount of goods and services with his or her new salary, even if the salary has been increased</a:t>
            </a:r>
          </a:p>
        </p:txBody>
      </p:sp>
      <p:pic>
        <p:nvPicPr>
          <p:cNvPr id="6" name="Imagen 5" descr="Forma&#10;&#10;Descripción generada automáticamente">
            <a:extLst>
              <a:ext uri="{FF2B5EF4-FFF2-40B4-BE49-F238E27FC236}">
                <a16:creationId xmlns:a16="http://schemas.microsoft.com/office/drawing/2014/main" id="{A92E4D06-49A9-6514-B52B-05CECE1FB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00" y="2857500"/>
            <a:ext cx="5350638" cy="3829050"/>
          </a:xfrm>
          <a:prstGeom prst="rect">
            <a:avLst/>
          </a:prstGeom>
        </p:spPr>
      </p:pic>
    </p:spTree>
    <p:extLst>
      <p:ext uri="{BB962C8B-B14F-4D97-AF65-F5344CB8AC3E}">
        <p14:creationId xmlns:p14="http://schemas.microsoft.com/office/powerpoint/2010/main" val="160940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Causes of inflation. Advantages and disadvantages.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5693866"/>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Inflation can be caused by a number of factors, such as the following: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Demand-pull inflation</a:t>
            </a:r>
            <a:r>
              <a:rPr lang="en-GB" sz="2800">
                <a:latin typeface="Calibri" panose="020F0502020204030204" pitchFamily="34" charset="0"/>
                <a:ea typeface="Microsoft Sans Serif" panose="020B0604020202020204" pitchFamily="34" charset="0"/>
                <a:cs typeface="Calibri" panose="020F0502020204030204" pitchFamily="34" charset="0"/>
              </a:rPr>
              <a:t>: This occurs when overall demand increases and the supply side of the productive sector is unable to keep up with this demand, so prices rise. For example, if only one million of a particular model of mobile phone could be produced and demand reached two million, the price to be paid for this model would be higher than if, on the contrary, the number demanded was reached. Or when a brand of clothing becomes fashionable, its price tends to rise.</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cono&#10;&#10;Descripción generada automáticamente con confianza media">
            <a:extLst>
              <a:ext uri="{FF2B5EF4-FFF2-40B4-BE49-F238E27FC236}">
                <a16:creationId xmlns:a16="http://schemas.microsoft.com/office/drawing/2014/main" id="{5378A5AB-C103-60FD-8251-5B9FA5A79C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5800" y="3658314"/>
            <a:ext cx="4800600" cy="2970372"/>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Causes of inflation. Advantages and disadvantages.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1049000" cy="6555641"/>
          </a:xfrm>
          <a:prstGeom prst="rect">
            <a:avLst/>
          </a:prstGeom>
          <a:noFill/>
        </p:spPr>
        <p:txBody>
          <a:bodyPr wrap="square" rtlCol="0">
            <a:spAutoFit/>
          </a:bodyPr>
          <a:lstStyle/>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Cost-push inflation</a:t>
            </a:r>
            <a:r>
              <a:rPr lang="en-GB" sz="2800">
                <a:latin typeface="Calibri" panose="020F0502020204030204" pitchFamily="34" charset="0"/>
                <a:ea typeface="Microsoft Sans Serif" panose="020B0604020202020204" pitchFamily="34" charset="0"/>
                <a:cs typeface="Calibri" panose="020F0502020204030204" pitchFamily="34" charset="0"/>
              </a:rPr>
              <a:t>: It occurs when production costs increase, either because of higher prices for raw materials, higher labour costs or higher taxes, which causes producers to raise the final price of the product or service to compensate for this increase. For example, if the price of a barrel of oil rises, so does the price of a litre of fuel at the petrol station.</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Monetary inflation</a:t>
            </a:r>
            <a:r>
              <a:rPr lang="en-GB" sz="2800">
                <a:latin typeface="Calibri" panose="020F0502020204030204" pitchFamily="34" charset="0"/>
                <a:ea typeface="Microsoft Sans Serif" panose="020B0604020202020204" pitchFamily="34" charset="0"/>
                <a:cs typeface="Calibri" panose="020F0502020204030204" pitchFamily="34" charset="0"/>
              </a:rPr>
              <a:t>:  This type of inflation is neither supply nor demand driven. It occurs when the money supply or money in circulation simply increases (the amount of money being produced increases). This means that there is more money in circulation to spend on goods and services, which in turn generates an increase in demand that may not be affordable for suppliers, leading to an increase in their price.</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en blanco y negro&#10;&#10;Descripción generada automáticamente con confianza media">
            <a:extLst>
              <a:ext uri="{FF2B5EF4-FFF2-40B4-BE49-F238E27FC236}">
                <a16:creationId xmlns:a16="http://schemas.microsoft.com/office/drawing/2014/main" id="{A200FED0-6367-5E5E-977D-B5CD8F16E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1800" y="3369646"/>
            <a:ext cx="2171028" cy="2116753"/>
          </a:xfrm>
          <a:prstGeom prst="rect">
            <a:avLst/>
          </a:prstGeom>
        </p:spPr>
      </p:pic>
      <p:pic>
        <p:nvPicPr>
          <p:cNvPr id="11" name="Imagen 10" descr="Gráfico, Gráfico de embudo&#10;&#10;Descripción generada automáticamente">
            <a:extLst>
              <a:ext uri="{FF2B5EF4-FFF2-40B4-BE49-F238E27FC236}">
                <a16:creationId xmlns:a16="http://schemas.microsoft.com/office/drawing/2014/main" id="{B6D5AF8F-680C-A959-AEA2-5133644A14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82600" y="5486399"/>
            <a:ext cx="3962400" cy="2640568"/>
          </a:xfrm>
          <a:prstGeom prst="rect">
            <a:avLst/>
          </a:prstGeom>
        </p:spPr>
      </p:pic>
    </p:spTree>
    <p:extLst>
      <p:ext uri="{BB962C8B-B14F-4D97-AF65-F5344CB8AC3E}">
        <p14:creationId xmlns:p14="http://schemas.microsoft.com/office/powerpoint/2010/main" val="186065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Causes of inflation. Advantages and disadvantages.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982200" cy="3970318"/>
          </a:xfrm>
          <a:prstGeom prst="rect">
            <a:avLst/>
          </a:prstGeom>
          <a:noFill/>
        </p:spPr>
        <p:txBody>
          <a:bodyPr wrap="square" rtlCol="0">
            <a:spAutoFit/>
          </a:bodyPr>
          <a:lstStyle/>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Built-in inflation</a:t>
            </a:r>
            <a:r>
              <a:rPr lang="en-GB" sz="2800">
                <a:latin typeface="Calibri" panose="020F0502020204030204" pitchFamily="34" charset="0"/>
                <a:ea typeface="Microsoft Sans Serif" panose="020B0604020202020204" pitchFamily="34" charset="0"/>
                <a:cs typeface="Calibri" panose="020F0502020204030204" pitchFamily="34" charset="0"/>
              </a:rPr>
              <a:t>: It arises from producers' expectations that prices will rise in the future and they seek to anticipate them by raising prices first, causing their predictions to be fulfilled in the end because prices have risen.</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a:t>
            </a:r>
            <a:r>
              <a:rPr lang="en-GB" sz="2800" b="1">
                <a:latin typeface="Calibri" panose="020F0502020204030204" pitchFamily="34" charset="0"/>
                <a:ea typeface="Microsoft Sans Serif" panose="020B0604020202020204" pitchFamily="34" charset="0"/>
                <a:cs typeface="Calibri" panose="020F0502020204030204" pitchFamily="34" charset="0"/>
              </a:rPr>
              <a:t>effects of inflation </a:t>
            </a:r>
            <a:r>
              <a:rPr lang="en-GB" sz="2800">
                <a:latin typeface="Calibri" panose="020F0502020204030204" pitchFamily="34" charset="0"/>
                <a:ea typeface="Microsoft Sans Serif" panose="020B0604020202020204" pitchFamily="34" charset="0"/>
                <a:cs typeface="Calibri" panose="020F0502020204030204" pitchFamily="34" charset="0"/>
              </a:rPr>
              <a:t>in an economy can be both positive and negative.</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9B43B2B8-1D44-4F07-B349-F0057A8C5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0" y="3162300"/>
            <a:ext cx="4682639" cy="4686300"/>
          </a:xfrm>
          <a:prstGeom prst="rect">
            <a:avLst/>
          </a:prstGeom>
        </p:spPr>
      </p:pic>
    </p:spTree>
    <p:extLst>
      <p:ext uri="{BB962C8B-B14F-4D97-AF65-F5344CB8AC3E}">
        <p14:creationId xmlns:p14="http://schemas.microsoft.com/office/powerpoint/2010/main" val="3354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Causes of inflation. Advantages and disadvantages.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982200" cy="6555641"/>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On the one hand, the positive effects include wage increases based on rising prices, thereby maintaining people's purchasing power, promoting consumption growth and reducing the value of debts.</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On the other hand, the negative effects of inflation include the loss of purchasing power, when price increases are not accompanied by wage increases, as well as a decrease in savings and investment, resulting from the loss of the value of money.</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monetary policy implemented by the European Central Bank stipulates that it is important that inflation in the euro area should not exceed 2%.</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Logotipo, Icono&#10;&#10;Descripción generada automáticamente">
            <a:extLst>
              <a:ext uri="{FF2B5EF4-FFF2-40B4-BE49-F238E27FC236}">
                <a16:creationId xmlns:a16="http://schemas.microsoft.com/office/drawing/2014/main" id="{F581404F-14B1-4675-F50E-BF0A6A5E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3238500"/>
            <a:ext cx="4989732" cy="4124325"/>
          </a:xfrm>
          <a:prstGeom prst="rect">
            <a:avLst/>
          </a:prstGeom>
        </p:spPr>
      </p:pic>
    </p:spTree>
    <p:extLst>
      <p:ext uri="{BB962C8B-B14F-4D97-AF65-F5344CB8AC3E}">
        <p14:creationId xmlns:p14="http://schemas.microsoft.com/office/powerpoint/2010/main" val="332648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exchange rate and why is it important?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4401205"/>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exchange rate is the ratio between the value of one currency and another, i.e. it tells us how many units of one currency are needed to obtain one unit of another.</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This concept, the exchange rate, is important because by allowing the conversion of one country's currency into another country's currency, it facilitates international trade in goods and services and the transfer of funds between countries. It also allows the comparison of prices of similar products in different countries.</a:t>
            </a:r>
          </a:p>
        </p:txBody>
      </p:sp>
      <p:pic>
        <p:nvPicPr>
          <p:cNvPr id="4" name="Imagen 3" descr="Dibujo de un control remoto&#10;&#10;Descripción generada automáticamente con confianza media">
            <a:extLst>
              <a:ext uri="{FF2B5EF4-FFF2-40B4-BE49-F238E27FC236}">
                <a16:creationId xmlns:a16="http://schemas.microsoft.com/office/drawing/2014/main" id="{04579644-2C3C-3AE1-D9FB-392C2D789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600" y="3695700"/>
            <a:ext cx="5313218" cy="365283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exchange rate and why is it important?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5240000" cy="5262979"/>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We will explain with an example how the exchange rate is calculated in the foreign exchange market:</a:t>
            </a: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We take as a reference the exchange rate between the euro and the dollar (EUR/USD). The numerator currency is always the base currency (in this case the euro), while the denominator currency is the counter or quote currency (the dollar in our example).</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Let's assume that the exchange rate between these currencies is: EUR/USD = 1.0430</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What does this figure tell us? It means that 1 € is worth 1.0430 $ (the dollars we would receive in exchange for 1 euro) or, in other words, by calculating the inverse (1/1.0430 = 0.9587), the dollar is worth 0.9587 €, i.e. for 1 $ we would receive 0.9587 €.</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1270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labour market and how does it work?</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3162300"/>
            <a:ext cx="149352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total supply and demand for employment in a country, a city or a specific region is called the labour market. Its balance determines the level of employment and unemployment in that region.</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In the labour market, the supply of labour is made by individuals and the demand by companies. From the balance between the supply and demand for labour comes the price and quantity, which in the labour market is called "wages" and the quantity exchanged is called "labour”.</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When labour supply is lower and demand is higher, wages will tend to rise. Conversely, the higher the supply and the lower the demand, the lower wages will tend to fall.</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149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Objectives &amp; Goals </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dirty="0">
                <a:effectLst/>
                <a:latin typeface="Calibri" panose="020F0502020204030204" pitchFamily="34" charset="0"/>
                <a:ea typeface="Microsoft Sans Serif" panose="020B0604020202020204" pitchFamily="34" charset="0"/>
                <a:cs typeface="Calibri" panose="020F0502020204030204" pitchFamily="34" charset="0"/>
              </a:rPr>
              <a:t>At the end of this module you will be able to:</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Knowing the concept of Gross Domestic Product.</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Understanding inflation and deflation.</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954107"/>
          </a:xfrm>
          <a:prstGeom prst="rect">
            <a:avLst/>
          </a:prstGeom>
          <a:noFill/>
        </p:spPr>
        <p:txBody>
          <a:bodyPr wrap="square"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Understanding the concept of exchange rates and their usefulness.</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0B221D2-CE0D-2B80-D2CB-2822AE198FB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63682" y="7003090"/>
            <a:ext cx="807719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Knowing how to analyse the labour market.</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labour market and how does it work?</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3128070"/>
            <a:ext cx="11430000" cy="6832640"/>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A number of variables are relevant for the analysis and understanding of the labour market situation:</a:t>
            </a:r>
          </a:p>
          <a:p>
            <a:pPr>
              <a:defRPr/>
            </a:pPr>
            <a:endParaRPr lang="en-GB">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u="sng">
                <a:effectLst/>
                <a:latin typeface="+mj-lt"/>
                <a:ea typeface="Times New Roman" panose="02020603050405020304" pitchFamily="18" charset="0"/>
              </a:rPr>
              <a:t>Total population</a:t>
            </a:r>
            <a:r>
              <a:rPr lang="es-ES" sz="2800">
                <a:effectLst/>
                <a:latin typeface="+mj-lt"/>
                <a:ea typeface="Times New Roman" panose="02020603050405020304" pitchFamily="18" charset="0"/>
              </a:rPr>
              <a:t>: resident population.</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Working-age population</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usually includes persons aged 16 years and over</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Active population</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comprises all persons of working age who are employed or in the process of seeking employment</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Employed population</a:t>
            </a:r>
            <a:r>
              <a:rPr lang="en-GB" sz="2800">
                <a:effectLst/>
                <a:latin typeface="+mj-lt"/>
                <a:ea typeface="Times New Roman" panose="02020603050405020304" pitchFamily="18" charset="0"/>
              </a:rPr>
              <a:t>: persons in employment or self-employment</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Unemployed population</a:t>
            </a:r>
            <a:r>
              <a:rPr lang="en-GB" sz="2800">
                <a:effectLst/>
                <a:latin typeface="+mj-lt"/>
                <a:ea typeface="Times New Roman" panose="02020603050405020304" pitchFamily="18" charset="0"/>
              </a:rPr>
              <a:t>: </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active unemployed persons</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sz="2800">
              <a:latin typeface="+mj-lt"/>
              <a:ea typeface="Times New Roman" panose="02020603050405020304" pitchFamily="18"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B873BB5C-7C9A-9A21-5374-7088FD122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00" y="3314700"/>
            <a:ext cx="4118670" cy="4118670"/>
          </a:xfrm>
          <a:prstGeom prst="rect">
            <a:avLst/>
          </a:prstGeom>
        </p:spPr>
      </p:pic>
    </p:spTree>
    <p:extLst>
      <p:ext uri="{BB962C8B-B14F-4D97-AF65-F5344CB8AC3E}">
        <p14:creationId xmlns:p14="http://schemas.microsoft.com/office/powerpoint/2010/main" val="72123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labour market and how does it work?</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66188" y="3210514"/>
            <a:ext cx="7387573" cy="6032421"/>
          </a:xfrm>
          <a:prstGeom prst="rect">
            <a:avLst/>
          </a:prstGeom>
          <a:noFill/>
        </p:spPr>
        <p:txBody>
          <a:bodyPr wrap="square" rtlCol="0">
            <a:spAutoFit/>
          </a:bodyPr>
          <a:lstStyle/>
          <a:p>
            <a:pPr marL="457200" indent="-457200">
              <a:buFont typeface="Arial" panose="020B0604020202020204" pitchFamily="34" charset="0"/>
              <a:buChar char="•"/>
              <a:defRPr/>
            </a:pPr>
            <a:r>
              <a:rPr lang="en-GB" sz="2800" u="sng">
                <a:effectLst/>
                <a:latin typeface="+mj-lt"/>
                <a:ea typeface="Times New Roman" panose="02020603050405020304" pitchFamily="18" charset="0"/>
              </a:rPr>
              <a:t>Labour supply</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equals the active population</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Labour demand</a:t>
            </a:r>
            <a:r>
              <a:rPr lang="en-GB" sz="2800">
                <a:effectLst/>
                <a:latin typeface="+mj-lt"/>
                <a:ea typeface="Times New Roman" panose="02020603050405020304" pitchFamily="18" charset="0"/>
              </a:rPr>
              <a:t>: equals existing employment plus unfilled vacancies</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Activity rate</a:t>
            </a:r>
            <a:r>
              <a:rPr lang="en-GB" sz="2800">
                <a:effectLst/>
                <a:latin typeface="+mj-lt"/>
                <a:ea typeface="Times New Roman" panose="02020603050405020304" pitchFamily="18" charset="0"/>
              </a:rPr>
              <a:t>: total active over the working-age population</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Employment rate</a:t>
            </a:r>
            <a:r>
              <a:rPr lang="en-GB" sz="2800">
                <a:effectLst/>
                <a:latin typeface="+mj-lt"/>
                <a:ea typeface="Times New Roman" panose="02020603050405020304" pitchFamily="18" charset="0"/>
              </a:rPr>
              <a:t>: total employed over the working age population</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Unemployment rate</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number of unemployed over the total number of active people</a:t>
            </a:r>
            <a:r>
              <a:rPr lang="es-ES" sz="2800">
                <a:latin typeface="+mj-lt"/>
                <a:ea typeface="Times New Roman" panose="02020603050405020304" pitchFamily="18" charset="0"/>
              </a:rPr>
              <a:t>.</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4" name="56 Grupo">
            <a:extLst>
              <a:ext uri="{FF2B5EF4-FFF2-40B4-BE49-F238E27FC236}">
                <a16:creationId xmlns:a16="http://schemas.microsoft.com/office/drawing/2014/main" id="{AC86593F-631E-D7BB-7AE9-9ED47DA933E3}"/>
              </a:ext>
            </a:extLst>
          </p:cNvPr>
          <p:cNvGrpSpPr/>
          <p:nvPr/>
        </p:nvGrpSpPr>
        <p:grpSpPr bwMode="auto">
          <a:xfrm>
            <a:off x="9144000" y="2436270"/>
            <a:ext cx="8543847" cy="6247720"/>
            <a:chOff x="-476905" y="33004"/>
            <a:chExt cx="5791032" cy="3945464"/>
          </a:xfrm>
          <a:solidFill>
            <a:sysClr val="window" lastClr="FFFFFF"/>
          </a:solidFill>
        </p:grpSpPr>
        <p:sp>
          <p:nvSpPr>
            <p:cNvPr id="5" name="7 Rectángulo redondeado">
              <a:extLst>
                <a:ext uri="{FF2B5EF4-FFF2-40B4-BE49-F238E27FC236}">
                  <a16:creationId xmlns:a16="http://schemas.microsoft.com/office/drawing/2014/main" id="{C143837F-4C21-3E88-F868-AF9A8E751B1E}"/>
                </a:ext>
              </a:extLst>
            </p:cNvPr>
            <p:cNvSpPr>
              <a:spLocks noChangeArrowheads="1"/>
            </p:cNvSpPr>
            <p:nvPr/>
          </p:nvSpPr>
          <p:spPr bwMode="auto">
            <a:xfrm>
              <a:off x="2005171" y="33004"/>
              <a:ext cx="2112241"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POPULATION</a:t>
              </a:r>
              <a:endParaRPr lang="en-GB" sz="2000">
                <a:effectLst/>
                <a:latin typeface="Times New Roman" panose="02020603050405020304" pitchFamily="18" charset="0"/>
                <a:ea typeface="Times New Roman" panose="02020603050405020304" pitchFamily="18" charset="0"/>
              </a:endParaRPr>
            </a:p>
          </p:txBody>
        </p:sp>
        <p:sp>
          <p:nvSpPr>
            <p:cNvPr id="6" name="8 Rectángulo redondeado">
              <a:extLst>
                <a:ext uri="{FF2B5EF4-FFF2-40B4-BE49-F238E27FC236}">
                  <a16:creationId xmlns:a16="http://schemas.microsoft.com/office/drawing/2014/main" id="{D90F7334-72DD-D83E-C50A-439BADD98032}"/>
                </a:ext>
              </a:extLst>
            </p:cNvPr>
            <p:cNvSpPr>
              <a:spLocks noChangeArrowheads="1"/>
            </p:cNvSpPr>
            <p:nvPr/>
          </p:nvSpPr>
          <p:spPr bwMode="auto">
            <a:xfrm>
              <a:off x="530476" y="660882"/>
              <a:ext cx="2258268" cy="596396"/>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WORKING AGE POPULATION (&gt;16 YEARS)</a:t>
              </a:r>
              <a:endParaRPr lang="en-GB" sz="2000">
                <a:effectLst/>
                <a:latin typeface="Times New Roman" panose="02020603050405020304" pitchFamily="18" charset="0"/>
                <a:ea typeface="Times New Roman" panose="02020603050405020304" pitchFamily="18" charset="0"/>
              </a:endParaRPr>
            </a:p>
          </p:txBody>
        </p:sp>
        <p:sp>
          <p:nvSpPr>
            <p:cNvPr id="7" name="10 Rectángulo redondeado">
              <a:extLst>
                <a:ext uri="{FF2B5EF4-FFF2-40B4-BE49-F238E27FC236}">
                  <a16:creationId xmlns:a16="http://schemas.microsoft.com/office/drawing/2014/main" id="{3F9A9128-3652-7296-AA32-E43305D88793}"/>
                </a:ext>
              </a:extLst>
            </p:cNvPr>
            <p:cNvSpPr>
              <a:spLocks noChangeArrowheads="1"/>
            </p:cNvSpPr>
            <p:nvPr/>
          </p:nvSpPr>
          <p:spPr bwMode="auto">
            <a:xfrm>
              <a:off x="3237045" y="660882"/>
              <a:ext cx="2077082" cy="558876"/>
            </a:xfrm>
            <a:prstGeom prst="roundRect">
              <a:avLst>
                <a:gd name="adj" fmla="val 16667"/>
              </a:avLst>
            </a:prstGeom>
            <a:grpFill/>
            <a:ln w="28575">
              <a:solidFill>
                <a:srgbClr val="FAC709"/>
              </a:solidFill>
              <a:round/>
              <a:headEnd/>
              <a:tailEnd/>
            </a:ln>
          </p:spPr>
          <p:txBody>
            <a:bodyPr anchor="ctr"/>
            <a:lstStyle/>
            <a:p>
              <a:pPr algn="ctr" eaLnBrk="0" hangingPunct="0"/>
              <a:r>
                <a:rPr lang="en-GB"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NON-WORKING AGE POPULATION (&lt;16 YEARS)</a:t>
              </a:r>
              <a:endParaRPr lang="en-GB" sz="2000">
                <a:effectLst/>
                <a:latin typeface="Times New Roman" panose="02020603050405020304" pitchFamily="18" charset="0"/>
                <a:ea typeface="Times New Roman" panose="02020603050405020304" pitchFamily="18" charset="0"/>
              </a:endParaRPr>
            </a:p>
          </p:txBody>
        </p:sp>
        <p:cxnSp>
          <p:nvCxnSpPr>
            <p:cNvPr id="8" name="30 Conector recto">
              <a:extLst>
                <a:ext uri="{FF2B5EF4-FFF2-40B4-BE49-F238E27FC236}">
                  <a16:creationId xmlns:a16="http://schemas.microsoft.com/office/drawing/2014/main" id="{8365A08C-9827-9E66-A7F2-F340396E83D1}"/>
                </a:ext>
              </a:extLst>
            </p:cNvPr>
            <p:cNvCxnSpPr>
              <a:cxnSpLocks/>
              <a:stCxn id="5" idx="2"/>
              <a:endCxn id="6" idx="0"/>
            </p:cNvCxnSpPr>
            <p:nvPr/>
          </p:nvCxnSpPr>
          <p:spPr>
            <a:xfrm flipH="1">
              <a:off x="1659610" y="389748"/>
              <a:ext cx="1401681" cy="271134"/>
            </a:xfrm>
            <a:prstGeom prst="line">
              <a:avLst/>
            </a:prstGeom>
            <a:grpFill/>
            <a:ln w="6350" cap="flat" cmpd="sng" algn="ctr">
              <a:solidFill>
                <a:srgbClr val="FAC709"/>
              </a:solidFill>
              <a:prstDash val="solid"/>
              <a:miter lim="800000"/>
            </a:ln>
            <a:effectLst/>
          </p:spPr>
        </p:cxnSp>
        <p:cxnSp>
          <p:nvCxnSpPr>
            <p:cNvPr id="9" name="31 Conector recto">
              <a:extLst>
                <a:ext uri="{FF2B5EF4-FFF2-40B4-BE49-F238E27FC236}">
                  <a16:creationId xmlns:a16="http://schemas.microsoft.com/office/drawing/2014/main" id="{1F85E5EA-B017-A8D8-E6BB-25BB96928553}"/>
                </a:ext>
              </a:extLst>
            </p:cNvPr>
            <p:cNvCxnSpPr>
              <a:cxnSpLocks/>
              <a:stCxn id="5" idx="2"/>
              <a:endCxn id="7" idx="0"/>
            </p:cNvCxnSpPr>
            <p:nvPr/>
          </p:nvCxnSpPr>
          <p:spPr>
            <a:xfrm>
              <a:off x="3061291" y="389748"/>
              <a:ext cx="1214295" cy="271134"/>
            </a:xfrm>
            <a:prstGeom prst="line">
              <a:avLst/>
            </a:prstGeom>
            <a:grpFill/>
            <a:ln w="6350" cap="flat" cmpd="sng" algn="ctr">
              <a:solidFill>
                <a:srgbClr val="FAC709"/>
              </a:solidFill>
              <a:prstDash val="solid"/>
              <a:miter lim="800000"/>
            </a:ln>
            <a:effectLst/>
          </p:spPr>
        </p:cxnSp>
        <p:sp>
          <p:nvSpPr>
            <p:cNvPr id="10" name="15 Rectángulo redondeado">
              <a:extLst>
                <a:ext uri="{FF2B5EF4-FFF2-40B4-BE49-F238E27FC236}">
                  <a16:creationId xmlns:a16="http://schemas.microsoft.com/office/drawing/2014/main" id="{A6295941-F67E-337C-E88C-79963A35A7C1}"/>
                </a:ext>
              </a:extLst>
            </p:cNvPr>
            <p:cNvSpPr>
              <a:spLocks noChangeArrowheads="1"/>
            </p:cNvSpPr>
            <p:nvPr/>
          </p:nvSpPr>
          <p:spPr bwMode="auto">
            <a:xfrm>
              <a:off x="450271" y="1476359"/>
              <a:ext cx="183969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ACTIVE POPULATION</a:t>
              </a:r>
              <a:endParaRPr lang="en-GB" sz="2000">
                <a:effectLst/>
                <a:latin typeface="Times New Roman" panose="02020603050405020304" pitchFamily="18" charset="0"/>
                <a:ea typeface="Times New Roman" panose="02020603050405020304" pitchFamily="18" charset="0"/>
              </a:endParaRPr>
            </a:p>
          </p:txBody>
        </p:sp>
        <p:sp>
          <p:nvSpPr>
            <p:cNvPr id="11" name="16 Rectángulo redondeado">
              <a:extLst>
                <a:ext uri="{FF2B5EF4-FFF2-40B4-BE49-F238E27FC236}">
                  <a16:creationId xmlns:a16="http://schemas.microsoft.com/office/drawing/2014/main" id="{4ED561FA-2E1F-ABF5-05D8-7F93DC18C6F6}"/>
                </a:ext>
              </a:extLst>
            </p:cNvPr>
            <p:cNvSpPr>
              <a:spLocks noChangeArrowheads="1"/>
            </p:cNvSpPr>
            <p:nvPr/>
          </p:nvSpPr>
          <p:spPr bwMode="auto">
            <a:xfrm>
              <a:off x="2586668" y="1476358"/>
              <a:ext cx="2014904"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INACTIVE POPULATION</a:t>
              </a:r>
              <a:endParaRPr lang="en-GB" sz="2000">
                <a:effectLst/>
                <a:latin typeface="Times New Roman" panose="02020603050405020304" pitchFamily="18" charset="0"/>
                <a:ea typeface="Times New Roman" panose="02020603050405020304" pitchFamily="18" charset="0"/>
              </a:endParaRPr>
            </a:p>
          </p:txBody>
        </p:sp>
        <p:sp>
          <p:nvSpPr>
            <p:cNvPr id="12" name="17 Rectángulo redondeado">
              <a:extLst>
                <a:ext uri="{FF2B5EF4-FFF2-40B4-BE49-F238E27FC236}">
                  <a16:creationId xmlns:a16="http://schemas.microsoft.com/office/drawing/2014/main" id="{B1299C12-A4C2-39C9-9ABF-3A0BF84EBB01}"/>
                </a:ext>
              </a:extLst>
            </p:cNvPr>
            <p:cNvSpPr>
              <a:spLocks noChangeArrowheads="1"/>
            </p:cNvSpPr>
            <p:nvPr/>
          </p:nvSpPr>
          <p:spPr bwMode="auto">
            <a:xfrm>
              <a:off x="-57109" y="2106396"/>
              <a:ext cx="1280000" cy="592179"/>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WORKING POPULATION</a:t>
              </a:r>
              <a:endParaRPr lang="en-GB" sz="2000">
                <a:effectLst/>
                <a:latin typeface="Times New Roman" panose="02020603050405020304" pitchFamily="18" charset="0"/>
                <a:ea typeface="Times New Roman" panose="02020603050405020304" pitchFamily="18" charset="0"/>
              </a:endParaRPr>
            </a:p>
          </p:txBody>
        </p:sp>
        <p:sp>
          <p:nvSpPr>
            <p:cNvPr id="13" name="18 Rectángulo redondeado">
              <a:extLst>
                <a:ext uri="{FF2B5EF4-FFF2-40B4-BE49-F238E27FC236}">
                  <a16:creationId xmlns:a16="http://schemas.microsoft.com/office/drawing/2014/main" id="{9A07DB45-77CB-D228-1112-BADE42632C35}"/>
                </a:ext>
              </a:extLst>
            </p:cNvPr>
            <p:cNvSpPr>
              <a:spLocks noChangeArrowheads="1"/>
            </p:cNvSpPr>
            <p:nvPr/>
          </p:nvSpPr>
          <p:spPr bwMode="auto">
            <a:xfrm>
              <a:off x="1423219" y="2107698"/>
              <a:ext cx="126287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UNEMPLOYED</a:t>
              </a:r>
              <a:endParaRPr lang="en-GB" sz="2000">
                <a:effectLst/>
                <a:latin typeface="Times New Roman" panose="02020603050405020304" pitchFamily="18" charset="0"/>
                <a:ea typeface="Times New Roman" panose="02020603050405020304" pitchFamily="18" charset="0"/>
              </a:endParaRPr>
            </a:p>
          </p:txBody>
        </p:sp>
        <p:sp>
          <p:nvSpPr>
            <p:cNvPr id="14" name="19 Rectángulo redondeado">
              <a:extLst>
                <a:ext uri="{FF2B5EF4-FFF2-40B4-BE49-F238E27FC236}">
                  <a16:creationId xmlns:a16="http://schemas.microsoft.com/office/drawing/2014/main" id="{90228B99-5090-784C-483D-136073632942}"/>
                </a:ext>
              </a:extLst>
            </p:cNvPr>
            <p:cNvSpPr>
              <a:spLocks noChangeArrowheads="1"/>
            </p:cNvSpPr>
            <p:nvPr/>
          </p:nvSpPr>
          <p:spPr bwMode="auto">
            <a:xfrm>
              <a:off x="-214914" y="2788774"/>
              <a:ext cx="120073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EMPLOYEES</a:t>
              </a:r>
              <a:endParaRPr lang="en-GB" sz="2000">
                <a:effectLst/>
                <a:latin typeface="Times New Roman" panose="02020603050405020304" pitchFamily="18" charset="0"/>
                <a:ea typeface="Times New Roman" panose="02020603050405020304" pitchFamily="18" charset="0"/>
              </a:endParaRPr>
            </a:p>
          </p:txBody>
        </p:sp>
        <p:sp>
          <p:nvSpPr>
            <p:cNvPr id="15" name="20 Rectángulo redondeado">
              <a:extLst>
                <a:ext uri="{FF2B5EF4-FFF2-40B4-BE49-F238E27FC236}">
                  <a16:creationId xmlns:a16="http://schemas.microsoft.com/office/drawing/2014/main" id="{CDC057A1-B3D8-8EC9-148A-60A3AD880EB0}"/>
                </a:ext>
              </a:extLst>
            </p:cNvPr>
            <p:cNvSpPr>
              <a:spLocks noChangeArrowheads="1"/>
            </p:cNvSpPr>
            <p:nvPr/>
          </p:nvSpPr>
          <p:spPr bwMode="auto">
            <a:xfrm>
              <a:off x="-476905" y="3328673"/>
              <a:ext cx="148927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NON-EMPLOYEES</a:t>
              </a:r>
              <a:endParaRPr lang="en-GB" sz="2000">
                <a:effectLst/>
                <a:latin typeface="Times New Roman" panose="02020603050405020304" pitchFamily="18" charset="0"/>
                <a:ea typeface="Times New Roman" panose="02020603050405020304" pitchFamily="18" charset="0"/>
              </a:endParaRPr>
            </a:p>
          </p:txBody>
        </p:sp>
        <p:sp>
          <p:nvSpPr>
            <p:cNvPr id="16" name="24 Rectángulo redondeado">
              <a:extLst>
                <a:ext uri="{FF2B5EF4-FFF2-40B4-BE49-F238E27FC236}">
                  <a16:creationId xmlns:a16="http://schemas.microsoft.com/office/drawing/2014/main" id="{5E3C88FB-FBD0-E3B3-B723-88D58D57F0BB}"/>
                </a:ext>
              </a:extLst>
            </p:cNvPr>
            <p:cNvSpPr>
              <a:spLocks noChangeArrowheads="1"/>
            </p:cNvSpPr>
            <p:nvPr/>
          </p:nvSpPr>
          <p:spPr bwMode="auto">
            <a:xfrm>
              <a:off x="1715204" y="2720396"/>
              <a:ext cx="1346087" cy="56598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SEEKING FIRST JOB</a:t>
              </a:r>
              <a:endParaRPr lang="en-GB" sz="2000">
                <a:effectLst/>
                <a:latin typeface="Times New Roman" panose="02020603050405020304" pitchFamily="18" charset="0"/>
                <a:ea typeface="Times New Roman" panose="02020603050405020304" pitchFamily="18" charset="0"/>
              </a:endParaRPr>
            </a:p>
          </p:txBody>
        </p:sp>
        <p:sp>
          <p:nvSpPr>
            <p:cNvPr id="17" name="25 Rectángulo redondeado">
              <a:extLst>
                <a:ext uri="{FF2B5EF4-FFF2-40B4-BE49-F238E27FC236}">
                  <a16:creationId xmlns:a16="http://schemas.microsoft.com/office/drawing/2014/main" id="{4E728622-9F9D-C8FC-E353-C08FB71E5B85}"/>
                </a:ext>
              </a:extLst>
            </p:cNvPr>
            <p:cNvSpPr>
              <a:spLocks noChangeArrowheads="1"/>
            </p:cNvSpPr>
            <p:nvPr/>
          </p:nvSpPr>
          <p:spPr bwMode="auto">
            <a:xfrm>
              <a:off x="1715043" y="3359967"/>
              <a:ext cx="1454288" cy="61850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WORKED BEFORE</a:t>
              </a:r>
              <a:endParaRPr lang="en-GB" sz="2000">
                <a:effectLst/>
                <a:latin typeface="Times New Roman" panose="02020603050405020304" pitchFamily="18" charset="0"/>
                <a:ea typeface="Times New Roman" panose="02020603050405020304" pitchFamily="18" charset="0"/>
              </a:endParaRPr>
            </a:p>
          </p:txBody>
        </p:sp>
        <p:sp>
          <p:nvSpPr>
            <p:cNvPr id="18" name="26 Rectángulo redondeado">
              <a:extLst>
                <a:ext uri="{FF2B5EF4-FFF2-40B4-BE49-F238E27FC236}">
                  <a16:creationId xmlns:a16="http://schemas.microsoft.com/office/drawing/2014/main" id="{5BBF3014-EDF5-EB91-B4A0-793C3E905391}"/>
                </a:ext>
              </a:extLst>
            </p:cNvPr>
            <p:cNvSpPr>
              <a:spLocks noChangeArrowheads="1"/>
            </p:cNvSpPr>
            <p:nvPr/>
          </p:nvSpPr>
          <p:spPr bwMode="auto">
            <a:xfrm>
              <a:off x="3572128" y="2134697"/>
              <a:ext cx="115364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PENSIONERS</a:t>
              </a:r>
              <a:endParaRPr lang="en-GB" sz="2000">
                <a:effectLst/>
                <a:latin typeface="Times New Roman" panose="02020603050405020304" pitchFamily="18" charset="0"/>
                <a:ea typeface="Times New Roman" panose="02020603050405020304" pitchFamily="18" charset="0"/>
              </a:endParaRPr>
            </a:p>
          </p:txBody>
        </p:sp>
        <p:sp>
          <p:nvSpPr>
            <p:cNvPr id="19" name="27 Rectángulo redondeado">
              <a:extLst>
                <a:ext uri="{FF2B5EF4-FFF2-40B4-BE49-F238E27FC236}">
                  <a16:creationId xmlns:a16="http://schemas.microsoft.com/office/drawing/2014/main" id="{C0ECE62C-9883-1247-1299-60049C2AF317}"/>
                </a:ext>
              </a:extLst>
            </p:cNvPr>
            <p:cNvSpPr>
              <a:spLocks noChangeArrowheads="1"/>
            </p:cNvSpPr>
            <p:nvPr/>
          </p:nvSpPr>
          <p:spPr bwMode="auto">
            <a:xfrm>
              <a:off x="3572128" y="2664024"/>
              <a:ext cx="116338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STUDENTS</a:t>
              </a:r>
              <a:endParaRPr lang="en-GB" sz="2000">
                <a:effectLst/>
                <a:latin typeface="Times New Roman" panose="02020603050405020304" pitchFamily="18" charset="0"/>
                <a:ea typeface="Times New Roman" panose="02020603050405020304" pitchFamily="18" charset="0"/>
              </a:endParaRPr>
            </a:p>
          </p:txBody>
        </p:sp>
        <p:sp>
          <p:nvSpPr>
            <p:cNvPr id="20" name="28 Rectángulo redondeado">
              <a:extLst>
                <a:ext uri="{FF2B5EF4-FFF2-40B4-BE49-F238E27FC236}">
                  <a16:creationId xmlns:a16="http://schemas.microsoft.com/office/drawing/2014/main" id="{5BD0D321-4B8B-2C3F-8F50-880DD5DC2C2D}"/>
                </a:ext>
              </a:extLst>
            </p:cNvPr>
            <p:cNvSpPr>
              <a:spLocks noChangeArrowheads="1"/>
            </p:cNvSpPr>
            <p:nvPr/>
          </p:nvSpPr>
          <p:spPr bwMode="auto">
            <a:xfrm>
              <a:off x="3572128" y="3173452"/>
              <a:ext cx="1435929"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GROUPS</a:t>
              </a:r>
              <a:endParaRPr lang="en-GB" sz="2000">
                <a:effectLst/>
                <a:latin typeface="Times New Roman" panose="02020603050405020304" pitchFamily="18" charset="0"/>
                <a:ea typeface="Times New Roman" panose="02020603050405020304" pitchFamily="18" charset="0"/>
              </a:endParaRPr>
            </a:p>
          </p:txBody>
        </p:sp>
        <p:cxnSp>
          <p:nvCxnSpPr>
            <p:cNvPr id="21" name="43 Conector recto">
              <a:extLst>
                <a:ext uri="{FF2B5EF4-FFF2-40B4-BE49-F238E27FC236}">
                  <a16:creationId xmlns:a16="http://schemas.microsoft.com/office/drawing/2014/main" id="{0E8A621A-7BCC-CE99-42F4-42CD0FCBF5B7}"/>
                </a:ext>
              </a:extLst>
            </p:cNvPr>
            <p:cNvCxnSpPr>
              <a:stCxn id="6" idx="2"/>
              <a:endCxn id="10" idx="0"/>
            </p:cNvCxnSpPr>
            <p:nvPr/>
          </p:nvCxnSpPr>
          <p:spPr>
            <a:xfrm flipH="1">
              <a:off x="1370118" y="1257278"/>
              <a:ext cx="289492" cy="219080"/>
            </a:xfrm>
            <a:prstGeom prst="line">
              <a:avLst/>
            </a:prstGeom>
            <a:grpFill/>
            <a:ln w="6350" cap="flat" cmpd="sng" algn="ctr">
              <a:solidFill>
                <a:srgbClr val="FAC709"/>
              </a:solidFill>
              <a:prstDash val="solid"/>
              <a:miter lim="800000"/>
            </a:ln>
            <a:effectLst/>
          </p:spPr>
        </p:cxnSp>
        <p:cxnSp>
          <p:nvCxnSpPr>
            <p:cNvPr id="22" name="44 Conector recto">
              <a:extLst>
                <a:ext uri="{FF2B5EF4-FFF2-40B4-BE49-F238E27FC236}">
                  <a16:creationId xmlns:a16="http://schemas.microsoft.com/office/drawing/2014/main" id="{FFABEC43-99D5-94D3-5261-D909F4238CEE}"/>
                </a:ext>
              </a:extLst>
            </p:cNvPr>
            <p:cNvCxnSpPr>
              <a:cxnSpLocks/>
              <a:stCxn id="6" idx="2"/>
              <a:endCxn id="11" idx="0"/>
            </p:cNvCxnSpPr>
            <p:nvPr/>
          </p:nvCxnSpPr>
          <p:spPr>
            <a:xfrm>
              <a:off x="1659610" y="1257278"/>
              <a:ext cx="1934510" cy="219080"/>
            </a:xfrm>
            <a:prstGeom prst="line">
              <a:avLst/>
            </a:prstGeom>
            <a:grpFill/>
            <a:ln w="6350" cap="flat" cmpd="sng" algn="ctr">
              <a:solidFill>
                <a:srgbClr val="FAC709"/>
              </a:solidFill>
              <a:prstDash val="solid"/>
              <a:miter lim="800000"/>
            </a:ln>
            <a:effectLst/>
          </p:spPr>
        </p:cxnSp>
        <p:cxnSp>
          <p:nvCxnSpPr>
            <p:cNvPr id="23" name="45 Conector recto">
              <a:extLst>
                <a:ext uri="{FF2B5EF4-FFF2-40B4-BE49-F238E27FC236}">
                  <a16:creationId xmlns:a16="http://schemas.microsoft.com/office/drawing/2014/main" id="{91767869-EF62-41E3-E30A-B5C7F48CCD81}"/>
                </a:ext>
              </a:extLst>
            </p:cNvPr>
            <p:cNvCxnSpPr/>
            <p:nvPr/>
          </p:nvCxnSpPr>
          <p:spPr>
            <a:xfrm rot="5400000">
              <a:off x="2534478" y="2595341"/>
              <a:ext cx="1500347" cy="1610"/>
            </a:xfrm>
            <a:prstGeom prst="line">
              <a:avLst/>
            </a:prstGeom>
            <a:grpFill/>
            <a:ln w="6350" cap="flat" cmpd="sng" algn="ctr">
              <a:solidFill>
                <a:srgbClr val="FAC709"/>
              </a:solidFill>
              <a:prstDash val="solid"/>
              <a:miter lim="800000"/>
            </a:ln>
            <a:effectLst/>
          </p:spPr>
        </p:cxnSp>
        <p:cxnSp>
          <p:nvCxnSpPr>
            <p:cNvPr id="24" name="46 Conector recto">
              <a:extLst>
                <a:ext uri="{FF2B5EF4-FFF2-40B4-BE49-F238E27FC236}">
                  <a16:creationId xmlns:a16="http://schemas.microsoft.com/office/drawing/2014/main" id="{514C87F8-4B02-88EF-3837-92E9A1C0DBE4}"/>
                </a:ext>
              </a:extLst>
            </p:cNvPr>
            <p:cNvCxnSpPr/>
            <p:nvPr/>
          </p:nvCxnSpPr>
          <p:spPr>
            <a:xfrm rot="10800000">
              <a:off x="3285457" y="2327179"/>
              <a:ext cx="286672" cy="1265"/>
            </a:xfrm>
            <a:prstGeom prst="line">
              <a:avLst/>
            </a:prstGeom>
            <a:grpFill/>
            <a:ln w="6350" cap="flat" cmpd="sng" algn="ctr">
              <a:solidFill>
                <a:srgbClr val="FAC709"/>
              </a:solidFill>
              <a:prstDash val="solid"/>
              <a:miter lim="800000"/>
            </a:ln>
            <a:effectLst/>
          </p:spPr>
        </p:cxnSp>
        <p:cxnSp>
          <p:nvCxnSpPr>
            <p:cNvPr id="25" name="47 Conector recto">
              <a:extLst>
                <a:ext uri="{FF2B5EF4-FFF2-40B4-BE49-F238E27FC236}">
                  <a16:creationId xmlns:a16="http://schemas.microsoft.com/office/drawing/2014/main" id="{569B04F8-96A9-9081-788C-44A6CC766190}"/>
                </a:ext>
              </a:extLst>
            </p:cNvPr>
            <p:cNvCxnSpPr/>
            <p:nvPr/>
          </p:nvCxnSpPr>
          <p:spPr>
            <a:xfrm rot="10800000">
              <a:off x="3285457" y="2856507"/>
              <a:ext cx="286672" cy="1265"/>
            </a:xfrm>
            <a:prstGeom prst="line">
              <a:avLst/>
            </a:prstGeom>
            <a:grpFill/>
            <a:ln w="6350" cap="flat" cmpd="sng" algn="ctr">
              <a:solidFill>
                <a:srgbClr val="FAC709"/>
              </a:solidFill>
              <a:prstDash val="solid"/>
              <a:miter lim="800000"/>
            </a:ln>
            <a:effectLst/>
          </p:spPr>
        </p:cxnSp>
        <p:cxnSp>
          <p:nvCxnSpPr>
            <p:cNvPr id="26" name="48 Conector recto">
              <a:extLst>
                <a:ext uri="{FF2B5EF4-FFF2-40B4-BE49-F238E27FC236}">
                  <a16:creationId xmlns:a16="http://schemas.microsoft.com/office/drawing/2014/main" id="{46B24DEF-456C-17EB-CEDF-5ADE86AEA4E9}"/>
                </a:ext>
              </a:extLst>
            </p:cNvPr>
            <p:cNvCxnSpPr/>
            <p:nvPr/>
          </p:nvCxnSpPr>
          <p:spPr>
            <a:xfrm rot="10800000">
              <a:off x="3285457" y="3337713"/>
              <a:ext cx="286672" cy="1265"/>
            </a:xfrm>
            <a:prstGeom prst="line">
              <a:avLst/>
            </a:prstGeom>
            <a:grpFill/>
            <a:ln w="6350" cap="flat" cmpd="sng" algn="ctr">
              <a:solidFill>
                <a:srgbClr val="FAC709"/>
              </a:solidFill>
              <a:prstDash val="solid"/>
              <a:miter lim="800000"/>
            </a:ln>
            <a:effectLst/>
          </p:spPr>
        </p:cxnSp>
        <p:cxnSp>
          <p:nvCxnSpPr>
            <p:cNvPr id="27" name="49 Conector recto">
              <a:extLst>
                <a:ext uri="{FF2B5EF4-FFF2-40B4-BE49-F238E27FC236}">
                  <a16:creationId xmlns:a16="http://schemas.microsoft.com/office/drawing/2014/main" id="{6E060C6C-CAA6-7C6A-F676-070B2C78FAEE}"/>
                </a:ext>
              </a:extLst>
            </p:cNvPr>
            <p:cNvCxnSpPr>
              <a:stCxn id="10" idx="2"/>
              <a:endCxn id="12" idx="0"/>
            </p:cNvCxnSpPr>
            <p:nvPr/>
          </p:nvCxnSpPr>
          <p:spPr>
            <a:xfrm flipH="1">
              <a:off x="582892" y="1833103"/>
              <a:ext cx="787227" cy="273293"/>
            </a:xfrm>
            <a:prstGeom prst="line">
              <a:avLst/>
            </a:prstGeom>
            <a:grpFill/>
            <a:ln w="6350" cap="flat" cmpd="sng" algn="ctr">
              <a:solidFill>
                <a:srgbClr val="FAC709"/>
              </a:solidFill>
              <a:prstDash val="solid"/>
              <a:miter lim="800000"/>
            </a:ln>
            <a:effectLst/>
          </p:spPr>
        </p:cxnSp>
        <p:cxnSp>
          <p:nvCxnSpPr>
            <p:cNvPr id="28" name="50 Conector recto">
              <a:extLst>
                <a:ext uri="{FF2B5EF4-FFF2-40B4-BE49-F238E27FC236}">
                  <a16:creationId xmlns:a16="http://schemas.microsoft.com/office/drawing/2014/main" id="{9D7B2ECD-8895-ECCA-520D-D628E287FAEB}"/>
                </a:ext>
              </a:extLst>
            </p:cNvPr>
            <p:cNvCxnSpPr>
              <a:stCxn id="10" idx="2"/>
              <a:endCxn id="13" idx="0"/>
            </p:cNvCxnSpPr>
            <p:nvPr/>
          </p:nvCxnSpPr>
          <p:spPr>
            <a:xfrm>
              <a:off x="1370119" y="1833103"/>
              <a:ext cx="684538" cy="274595"/>
            </a:xfrm>
            <a:prstGeom prst="line">
              <a:avLst/>
            </a:prstGeom>
            <a:grpFill/>
            <a:ln w="6350" cap="flat" cmpd="sng" algn="ctr">
              <a:solidFill>
                <a:srgbClr val="FAC709"/>
              </a:solidFill>
              <a:prstDash val="solid"/>
              <a:miter lim="800000"/>
            </a:ln>
            <a:effectLst/>
          </p:spPr>
        </p:cxnSp>
        <p:cxnSp>
          <p:nvCxnSpPr>
            <p:cNvPr id="29" name="51 Conector recto">
              <a:extLst>
                <a:ext uri="{FF2B5EF4-FFF2-40B4-BE49-F238E27FC236}">
                  <a16:creationId xmlns:a16="http://schemas.microsoft.com/office/drawing/2014/main" id="{ACF48ACF-258D-212A-8CD2-7110C69E1C5A}"/>
                </a:ext>
              </a:extLst>
            </p:cNvPr>
            <p:cNvCxnSpPr/>
            <p:nvPr/>
          </p:nvCxnSpPr>
          <p:spPr>
            <a:xfrm rot="5400000">
              <a:off x="750863" y="3035309"/>
              <a:ext cx="928545" cy="1611"/>
            </a:xfrm>
            <a:prstGeom prst="line">
              <a:avLst/>
            </a:prstGeom>
            <a:grpFill/>
            <a:ln w="6350" cap="flat" cmpd="sng" algn="ctr">
              <a:solidFill>
                <a:srgbClr val="FAC709"/>
              </a:solidFill>
              <a:prstDash val="solid"/>
              <a:miter lim="800000"/>
            </a:ln>
            <a:effectLst/>
          </p:spPr>
        </p:cxnSp>
        <p:cxnSp>
          <p:nvCxnSpPr>
            <p:cNvPr id="30" name="52 Conector recto">
              <a:extLst>
                <a:ext uri="{FF2B5EF4-FFF2-40B4-BE49-F238E27FC236}">
                  <a16:creationId xmlns:a16="http://schemas.microsoft.com/office/drawing/2014/main" id="{41F513DA-9869-C865-7831-E1E293C3D26F}"/>
                </a:ext>
              </a:extLst>
            </p:cNvPr>
            <p:cNvCxnSpPr/>
            <p:nvPr/>
          </p:nvCxnSpPr>
          <p:spPr>
            <a:xfrm rot="10800000">
              <a:off x="1000132" y="2965272"/>
              <a:ext cx="214198" cy="1265"/>
            </a:xfrm>
            <a:prstGeom prst="line">
              <a:avLst/>
            </a:prstGeom>
            <a:grpFill/>
            <a:ln w="6350" cap="flat" cmpd="sng" algn="ctr">
              <a:solidFill>
                <a:srgbClr val="FAC709"/>
              </a:solidFill>
              <a:prstDash val="solid"/>
              <a:miter lim="800000"/>
            </a:ln>
            <a:effectLst/>
          </p:spPr>
        </p:cxnSp>
        <p:cxnSp>
          <p:nvCxnSpPr>
            <p:cNvPr id="31" name="53 Conector recto">
              <a:extLst>
                <a:ext uri="{FF2B5EF4-FFF2-40B4-BE49-F238E27FC236}">
                  <a16:creationId xmlns:a16="http://schemas.microsoft.com/office/drawing/2014/main" id="{359299A4-E688-274F-13DA-91C9457D5620}"/>
                </a:ext>
              </a:extLst>
            </p:cNvPr>
            <p:cNvCxnSpPr/>
            <p:nvPr/>
          </p:nvCxnSpPr>
          <p:spPr>
            <a:xfrm rot="10800000">
              <a:off x="1000132" y="3499123"/>
              <a:ext cx="214198" cy="1265"/>
            </a:xfrm>
            <a:prstGeom prst="line">
              <a:avLst/>
            </a:prstGeom>
            <a:grpFill/>
            <a:ln w="6350" cap="flat" cmpd="sng" algn="ctr">
              <a:solidFill>
                <a:srgbClr val="FAC709"/>
              </a:solidFill>
              <a:prstDash val="solid"/>
              <a:miter lim="800000"/>
            </a:ln>
            <a:effectLst/>
          </p:spPr>
        </p:cxnSp>
        <p:cxnSp>
          <p:nvCxnSpPr>
            <p:cNvPr id="32" name="54 Conector recto">
              <a:extLst>
                <a:ext uri="{FF2B5EF4-FFF2-40B4-BE49-F238E27FC236}">
                  <a16:creationId xmlns:a16="http://schemas.microsoft.com/office/drawing/2014/main" id="{6540BD3E-EFA1-838C-88C5-E94E99032DA8}"/>
                </a:ext>
              </a:extLst>
            </p:cNvPr>
            <p:cNvCxnSpPr>
              <a:cxnSpLocks/>
            </p:cNvCxnSpPr>
            <p:nvPr/>
          </p:nvCxnSpPr>
          <p:spPr>
            <a:xfrm flipH="1">
              <a:off x="1499393" y="2464442"/>
              <a:ext cx="8561" cy="1106775"/>
            </a:xfrm>
            <a:prstGeom prst="line">
              <a:avLst/>
            </a:prstGeom>
            <a:grpFill/>
            <a:ln w="6350" cap="flat" cmpd="sng" algn="ctr">
              <a:solidFill>
                <a:srgbClr val="FAC709"/>
              </a:solidFill>
              <a:prstDash val="solid"/>
              <a:miter lim="800000"/>
            </a:ln>
            <a:effectLst/>
          </p:spPr>
        </p:cxnSp>
        <p:cxnSp>
          <p:nvCxnSpPr>
            <p:cNvPr id="33" name="55 Conector recto">
              <a:extLst>
                <a:ext uri="{FF2B5EF4-FFF2-40B4-BE49-F238E27FC236}">
                  <a16:creationId xmlns:a16="http://schemas.microsoft.com/office/drawing/2014/main" id="{ED334D98-DADB-C75E-C11A-252F6E4418D5}"/>
                </a:ext>
              </a:extLst>
            </p:cNvPr>
            <p:cNvCxnSpPr/>
            <p:nvPr/>
          </p:nvCxnSpPr>
          <p:spPr>
            <a:xfrm rot="10800000">
              <a:off x="1501003" y="2965272"/>
              <a:ext cx="214199" cy="1265"/>
            </a:xfrm>
            <a:prstGeom prst="line">
              <a:avLst/>
            </a:prstGeom>
            <a:grpFill/>
            <a:ln w="6350" cap="flat" cmpd="sng" algn="ctr">
              <a:solidFill>
                <a:srgbClr val="FAC709"/>
              </a:solidFill>
              <a:prstDash val="solid"/>
              <a:miter lim="800000"/>
            </a:ln>
            <a:effectLst/>
          </p:spPr>
        </p:cxnSp>
        <p:cxnSp>
          <p:nvCxnSpPr>
            <p:cNvPr id="34" name="56 Conector recto">
              <a:extLst>
                <a:ext uri="{FF2B5EF4-FFF2-40B4-BE49-F238E27FC236}">
                  <a16:creationId xmlns:a16="http://schemas.microsoft.com/office/drawing/2014/main" id="{8DEF734A-9C3D-6EEF-06A5-6F0EE1EFDE49}"/>
                </a:ext>
              </a:extLst>
            </p:cNvPr>
            <p:cNvCxnSpPr/>
            <p:nvPr/>
          </p:nvCxnSpPr>
          <p:spPr>
            <a:xfrm rot="10800000">
              <a:off x="1501003" y="3569952"/>
              <a:ext cx="214199" cy="1265"/>
            </a:xfrm>
            <a:prstGeom prst="line">
              <a:avLst/>
            </a:prstGeom>
            <a:grpFill/>
            <a:ln w="6350" cap="flat" cmpd="sng" algn="ctr">
              <a:solidFill>
                <a:srgbClr val="FAC709"/>
              </a:solidFill>
              <a:prstDash val="solid"/>
              <a:miter lim="800000"/>
            </a:ln>
            <a:effectLst/>
          </p:spPr>
        </p:cxnSp>
      </p:grpSp>
    </p:spTree>
    <p:extLst>
      <p:ext uri="{BB962C8B-B14F-4D97-AF65-F5344CB8AC3E}">
        <p14:creationId xmlns:p14="http://schemas.microsoft.com/office/powerpoint/2010/main" val="423621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the labour market and how does it work?</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895060" y="6819900"/>
            <a:ext cx="14335540" cy="1815882"/>
          </a:xfrm>
          <a:prstGeom prst="rect">
            <a:avLst/>
          </a:prstGeom>
          <a:noFill/>
        </p:spPr>
        <p:txBody>
          <a:bodyPr wrap="square" rtlCol="0">
            <a:spAutoFit/>
          </a:bodyPr>
          <a:lstStyle/>
          <a:p>
            <a:pPr>
              <a:defRPr/>
            </a:pPr>
            <a:r>
              <a:rPr lang="en-GB" sz="2800">
                <a:effectLst/>
                <a:latin typeface="Calibri" panose="020F0502020204030204" pitchFamily="34" charset="0"/>
                <a:ea typeface="Times New Roman" panose="02020603050405020304" pitchFamily="18" charset="0"/>
              </a:rPr>
              <a:t>The unemployment rate is calculated by dividing the number of unemployed by the total number of active people</a:t>
            </a:r>
            <a:r>
              <a:rPr lang="es-ES" sz="2800">
                <a:effectLst/>
                <a:latin typeface="Calibri" panose="020F0502020204030204" pitchFamily="34" charset="0"/>
                <a:ea typeface="Times New Roman" panose="02020603050405020304" pitchFamily="18" charset="0"/>
              </a:rPr>
              <a:t>:</a:t>
            </a:r>
          </a:p>
          <a:p>
            <a:pPr>
              <a:defRPr/>
            </a:pPr>
            <a:endParaRPr lang="es-ES" sz="2800">
              <a:effectLst/>
              <a:latin typeface="Calibri" panose="020F0502020204030204" pitchFamily="34" charset="0"/>
              <a:ea typeface="Times New Roman" panose="02020603050405020304" pitchFamily="18" charset="0"/>
            </a:endParaRPr>
          </a:p>
          <a:p>
            <a:pPr>
              <a:defRPr/>
            </a:pPr>
            <a:r>
              <a:rPr lang="en-GB" sz="2800">
                <a:effectLst/>
                <a:latin typeface="Calibri" panose="020F0502020204030204" pitchFamily="34" charset="0"/>
                <a:ea typeface="Times New Roman" panose="02020603050405020304" pitchFamily="18" charset="0"/>
              </a:rPr>
              <a:t>Unemployment rate = Unemployed/Active population = 1,000/4,025 = 24.84</a:t>
            </a:r>
            <a:r>
              <a:rPr lang="es-ES" sz="2800">
                <a:latin typeface="Calibri" panose="020F0502020204030204" pitchFamily="34" charset="0"/>
                <a:ea typeface="Times New Roman" panose="02020603050405020304" pitchFamily="18"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graphicFrame>
        <p:nvGraphicFramePr>
          <p:cNvPr id="35" name="Tabla 34">
            <a:extLst>
              <a:ext uri="{FF2B5EF4-FFF2-40B4-BE49-F238E27FC236}">
                <a16:creationId xmlns:a16="http://schemas.microsoft.com/office/drawing/2014/main" id="{178B7A41-A637-F844-6FB1-D7FD3FE3F98C}"/>
              </a:ext>
            </a:extLst>
          </p:cNvPr>
          <p:cNvGraphicFramePr>
            <a:graphicFrameLocks noGrp="1"/>
          </p:cNvGraphicFramePr>
          <p:nvPr>
            <p:extLst>
              <p:ext uri="{D42A27DB-BD31-4B8C-83A1-F6EECF244321}">
                <p14:modId xmlns:p14="http://schemas.microsoft.com/office/powerpoint/2010/main" val="1763866238"/>
              </p:ext>
            </p:extLst>
          </p:nvPr>
        </p:nvGraphicFramePr>
        <p:xfrm>
          <a:off x="3954116" y="4058335"/>
          <a:ext cx="10065026" cy="2194560"/>
        </p:xfrm>
        <a:graphic>
          <a:graphicData uri="http://schemas.openxmlformats.org/drawingml/2006/table">
            <a:tbl>
              <a:tblPr firstRow="1" firstCol="1" bandRow="1">
                <a:tableStyleId>{2A488322-F2BA-4B5B-9748-0D474271808F}</a:tableStyleId>
              </a:tblPr>
              <a:tblGrid>
                <a:gridCol w="4654826">
                  <a:extLst>
                    <a:ext uri="{9D8B030D-6E8A-4147-A177-3AD203B41FA5}">
                      <a16:colId xmlns:a16="http://schemas.microsoft.com/office/drawing/2014/main" val="1967071000"/>
                    </a:ext>
                  </a:extLst>
                </a:gridCol>
                <a:gridCol w="5410200">
                  <a:extLst>
                    <a:ext uri="{9D8B030D-6E8A-4147-A177-3AD203B41FA5}">
                      <a16:colId xmlns:a16="http://schemas.microsoft.com/office/drawing/2014/main" val="3887840557"/>
                    </a:ext>
                  </a:extLst>
                </a:gridCol>
              </a:tblGrid>
              <a:tr h="0">
                <a:tc>
                  <a:txBody>
                    <a:bodyPr/>
                    <a:lstStyle/>
                    <a:p>
                      <a:pPr algn="ctr"/>
                      <a:r>
                        <a:rPr lang="en-GB" sz="2400">
                          <a:effectLst/>
                        </a:rPr>
                        <a:t> </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rgbClr val="FAC709"/>
                    </a:solidFill>
                  </a:tcPr>
                </a:tc>
                <a:tc>
                  <a:txBody>
                    <a:bodyPr/>
                    <a:lstStyle/>
                    <a:p>
                      <a:pPr algn="ctr"/>
                      <a:r>
                        <a:rPr lang="en-US" sz="2400">
                          <a:solidFill>
                            <a:schemeClr val="tx1"/>
                          </a:solidFill>
                          <a:effectLst/>
                        </a:rPr>
                        <a:t>Thousands of people</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solidFill>
                      <a:srgbClr val="FAC709"/>
                    </a:solidFill>
                  </a:tcPr>
                </a:tc>
                <a:extLst>
                  <a:ext uri="{0D108BD9-81ED-4DB2-BD59-A6C34878D82A}">
                    <a16:rowId xmlns:a16="http://schemas.microsoft.com/office/drawing/2014/main" val="3956899014"/>
                  </a:ext>
                </a:extLst>
              </a:tr>
              <a:tr h="0">
                <a:tc>
                  <a:txBody>
                    <a:bodyPr/>
                    <a:lstStyle/>
                    <a:p>
                      <a:pPr algn="ctr"/>
                      <a:r>
                        <a:rPr lang="en-US" sz="2400">
                          <a:solidFill>
                            <a:schemeClr val="tx1"/>
                          </a:solidFill>
                          <a:effectLst/>
                        </a:rPr>
                        <a:t>Total population</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C709"/>
                    </a:solidFill>
                  </a:tcPr>
                </a:tc>
                <a:tc>
                  <a:txBody>
                    <a:bodyPr/>
                    <a:lstStyle/>
                    <a:p>
                      <a:pPr algn="ctr"/>
                      <a:r>
                        <a:rPr lang="en-US" sz="2400">
                          <a:effectLst/>
                        </a:rPr>
                        <a:t>8,421</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834054"/>
                  </a:ext>
                </a:extLst>
              </a:tr>
              <a:tr h="0">
                <a:tc>
                  <a:txBody>
                    <a:bodyPr/>
                    <a:lstStyle/>
                    <a:p>
                      <a:pPr algn="ctr"/>
                      <a:r>
                        <a:rPr lang="en-GB" sz="2400">
                          <a:solidFill>
                            <a:schemeClr val="tx1"/>
                          </a:solidFill>
                          <a:effectLst/>
                        </a:rPr>
                        <a:t>Working-age population</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6,799</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791662"/>
                  </a:ext>
                </a:extLst>
              </a:tr>
              <a:tr h="0">
                <a:tc>
                  <a:txBody>
                    <a:bodyPr/>
                    <a:lstStyle/>
                    <a:p>
                      <a:pPr algn="ctr"/>
                      <a:r>
                        <a:rPr lang="en-GB" sz="2400">
                          <a:solidFill>
                            <a:schemeClr val="tx1"/>
                          </a:solidFill>
                          <a:effectLst/>
                        </a:rPr>
                        <a:t>Active population</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4,025</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65069"/>
                  </a:ext>
                </a:extLst>
              </a:tr>
              <a:tr h="0">
                <a:tc>
                  <a:txBody>
                    <a:bodyPr/>
                    <a:lstStyle/>
                    <a:p>
                      <a:pPr algn="ctr"/>
                      <a:r>
                        <a:rPr lang="en-GB" sz="2400">
                          <a:solidFill>
                            <a:schemeClr val="tx1"/>
                          </a:solidFill>
                          <a:effectLst/>
                        </a:rPr>
                        <a:t>Inactive population</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2,774</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12109"/>
                  </a:ext>
                </a:extLst>
              </a:tr>
              <a:tr h="0">
                <a:tc>
                  <a:txBody>
                    <a:bodyPr/>
                    <a:lstStyle/>
                    <a:p>
                      <a:pPr algn="ctr"/>
                      <a:r>
                        <a:rPr lang="en-GB" sz="2400">
                          <a:solidFill>
                            <a:schemeClr val="tx1"/>
                          </a:solidFill>
                          <a:effectLst/>
                        </a:rPr>
                        <a:t>Unemployed population</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AC709"/>
                    </a:solidFill>
                  </a:tcPr>
                </a:tc>
                <a:tc>
                  <a:txBody>
                    <a:bodyPr/>
                    <a:lstStyle/>
                    <a:p>
                      <a:pPr algn="ctr"/>
                      <a:r>
                        <a:rPr lang="en-GB" sz="2400">
                          <a:effectLst/>
                        </a:rPr>
                        <a:t>1,000</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6428624"/>
                  </a:ext>
                </a:extLst>
              </a:tr>
            </a:tbl>
          </a:graphicData>
        </a:graphic>
      </p:graphicFrame>
      <p:sp>
        <p:nvSpPr>
          <p:cNvPr id="39" name="CuadroTexto 38">
            <a:extLst>
              <a:ext uri="{FF2B5EF4-FFF2-40B4-BE49-F238E27FC236}">
                <a16:creationId xmlns:a16="http://schemas.microsoft.com/office/drawing/2014/main" id="{462432FF-C0C2-5FBC-FDC1-E2F661B5A813}"/>
              </a:ext>
            </a:extLst>
          </p:cNvPr>
          <p:cNvSpPr txBox="1"/>
          <p:nvPr/>
        </p:nvSpPr>
        <p:spPr>
          <a:xfrm>
            <a:off x="1895060" y="3274993"/>
            <a:ext cx="14183139" cy="523220"/>
          </a:xfrm>
          <a:prstGeom prst="rect">
            <a:avLst/>
          </a:prstGeom>
          <a:noFill/>
        </p:spPr>
        <p:txBody>
          <a:bodyPr wrap="square">
            <a:spAutoFit/>
          </a:bodyPr>
          <a:lstStyle/>
          <a:p>
            <a:pPr>
              <a:defRPr/>
            </a:pPr>
            <a:r>
              <a:rPr lang="en-GB" sz="2800" b="1">
                <a:effectLst/>
                <a:latin typeface="Calibri" panose="020F0502020204030204" pitchFamily="34" charset="0"/>
                <a:ea typeface="Times New Roman" panose="02020603050405020304" pitchFamily="18" charset="0"/>
              </a:rPr>
              <a:t>Example:</a:t>
            </a:r>
            <a:r>
              <a:rPr lang="en-GB" sz="2800">
                <a:effectLst/>
                <a:latin typeface="Calibri" panose="020F0502020204030204" pitchFamily="34" charset="0"/>
                <a:ea typeface="Times New Roman" panose="02020603050405020304" pitchFamily="18" charset="0"/>
              </a:rPr>
              <a:t> The unemployment rate is asked to be calculated from the following data</a:t>
            </a:r>
            <a:r>
              <a:rPr lang="es-ES" sz="2800">
                <a:latin typeface="Calibri" panose="020F0502020204030204" pitchFamily="34" charset="0"/>
                <a:ea typeface="Times New Roman" panose="02020603050405020304" pitchFamily="18" charset="0"/>
              </a:rPr>
              <a:t>.</a:t>
            </a:r>
          </a:p>
        </p:txBody>
      </p:sp>
    </p:spTree>
    <p:extLst>
      <p:ext uri="{BB962C8B-B14F-4D97-AF65-F5344CB8AC3E}">
        <p14:creationId xmlns:p14="http://schemas.microsoft.com/office/powerpoint/2010/main" val="167545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Summing up</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1488593" y="2816816"/>
            <a:ext cx="41103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Gross Domestic Product</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475340" y="3314700"/>
            <a:ext cx="4700411" cy="218521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GDP is the monetary value of goods and services produced at the national level during a given period of time.</a:t>
            </a:r>
            <a:endParaRPr lang="en-US" altLang="ko-KR" sz="2800" dirty="0">
              <a:latin typeface="Calibri" panose="020F0502020204030204" pitchFamily="34" charset="0"/>
              <a:ea typeface="Microsoft Sans Serif" panose="020B0604020202020204" pitchFamily="34" charset="0"/>
              <a:cs typeface="Calibri" panose="020F050202020403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email">
            <a:extLst>
              <a:ext uri="{28A0092B-C50C-407E-A947-70E740481C1C}">
                <a14:useLocalDpi xmlns:a14="http://schemas.microsoft.com/office/drawing/2010/main"/>
              </a:ext>
            </a:extLst>
          </a:blip>
          <a:stretch>
            <a:fillRect/>
          </a:stretch>
        </p:blipFill>
        <p:spPr>
          <a:xfrm>
            <a:off x="712304"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462089" y="6014822"/>
            <a:ext cx="3321914"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Inflation</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488593" y="6451818"/>
            <a:ext cx="5303619"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Inflation is the generalised and sustained increase in the prices of goods and services in a country over a given period of time.</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email">
            <a:extLst>
              <a:ext uri="{28A0092B-C50C-407E-A947-70E740481C1C}">
                <a14:useLocalDpi xmlns:a14="http://schemas.microsoft.com/office/drawing/2010/main"/>
              </a:ext>
            </a:extLst>
          </a:blip>
          <a:stretch>
            <a:fillRect/>
          </a:stretch>
        </p:blipFill>
        <p:spPr>
          <a:xfrm>
            <a:off x="685800"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349290" y="2781300"/>
            <a:ext cx="36618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Exchange rate</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345044" y="3251328"/>
            <a:ext cx="4790555"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The exchange rate is the ratio between the value of one currency and another, i.e. it tells us how many units of one currency are needed to obtain one unit of another.</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1" y="28168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349289" y="6167222"/>
            <a:ext cx="2743201"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Labour market</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345044" y="6690442"/>
            <a:ext cx="4561955"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The total supply and demand for employment in a country, a city or a specific region is called the labour market.</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0" y="6190208"/>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AC709"/>
                </a:solidFill>
                <a:latin typeface="Calibri" panose="020F0502020204030204" pitchFamily="34" charset="0"/>
                <a:ea typeface="Microsoft Sans Serif" panose="020B0604020202020204" pitchFamily="34" charset="0"/>
                <a:cs typeface="Calibri" panose="020F0502020204030204" pitchFamily="34" charset="0"/>
              </a:rPr>
              <a:t>Thank you!</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latin typeface="Calibri" panose="020F0502020204030204" pitchFamily="34" charset="0"/>
                <a:ea typeface="Microsoft Sans Serif" panose="020B0604020202020204" pitchFamily="34" charset="0"/>
                <a:cs typeface="Calibri" panose="020F0502020204030204" pitchFamily="34" charset="0"/>
              </a:rPr>
              <a:t>Partner</a:t>
            </a:r>
            <a:r>
              <a:rPr lang="en-US" sz="4400" b="1" spc="-65">
                <a:latin typeface="Calibri" panose="020F0502020204030204" pitchFamily="34" charset="0"/>
                <a:ea typeface="Microsoft Sans Serif" panose="020B0604020202020204" pitchFamily="34" charset="0"/>
                <a:cs typeface="Calibri" panose="020F0502020204030204" pitchFamily="34" charset="0"/>
              </a:rPr>
              <a:t>: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Index</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791200"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What is an economic indicator?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What is Gross Domestic Product (GDP) and what is it for?</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717913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What is inflation and how is it measured?</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pic>
        <p:nvPicPr>
          <p:cNvPr id="12" name="object 2">
            <a:extLst>
              <a:ext uri="{FF2B5EF4-FFF2-40B4-BE49-F238E27FC236}">
                <a16:creationId xmlns:a16="http://schemas.microsoft.com/office/drawing/2014/main" id="{2F420885-1A27-CE62-1690-0D69FEAF702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Causes of inflation. Advantages and disadvantages.</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What is the exchange rate and why is it important?</a:t>
            </a:r>
            <a:endParaRPr lang="ko-KR" altLang="en-US"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id="{20ECC024-787B-E50C-D72A-7638816BEEB1}"/>
              </a:ext>
            </a:extLst>
          </p:cNvPr>
          <p:cNvSpPr txBox="1"/>
          <p:nvPr/>
        </p:nvSpPr>
        <p:spPr>
          <a:xfrm>
            <a:off x="2279375" y="7744480"/>
            <a:ext cx="6864626"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6.- What is the labour market and how dows it work?</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an economic indicator?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0744200" cy="6986528"/>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Economic indicators are statistical data that provide information on the state of the economy, showing us, in addition to its main characteristics, how it is changing over time, which makes it possible to make projections and comparisons between different periods and territories.</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Economists use these indicators to measure the past and present state of an economy and to anticipate the future. In short, to analyse the economy and see how it is evolving</a:t>
            </a:r>
            <a:r>
              <a:rPr lang="en-GB" altLang="es-ES" sz="2800">
                <a:latin typeface="Calibri" panose="020F0502020204030204" pitchFamily="34" charset="0"/>
                <a:ea typeface="Microsoft Sans Serif" panose="020B0604020202020204" pitchFamily="34" charset="0"/>
                <a:cs typeface="Calibri" panose="020F0502020204030204" pitchFamily="34" charset="0"/>
              </a:rPr>
              <a:t>.</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Some of the most relevant economic indicators are:</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Gross Domestic Product (GDP)</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Inflation</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Exchange rate</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Labour market</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3815DBCD-2137-D53E-AB0E-5518DCB1E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0" y="2342732"/>
            <a:ext cx="4477168" cy="4477168"/>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Gross Domestic Product (GDP) and what is it for?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6106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Gross Domestic Product (GDP) is the monetary value of goods –from foodstuffs, vehicles, machinery or textiles– and services –such as health, education, etc.– produced at the national level during a given period of time. It does not matter whether the public or private organisations producing them are local or foreign, the requirement is that the final good or service is carried out in the country to be analysed. GDP will reflect the monetary value of everything that reaches the final consumer.</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agen 11" descr="Imagen que contiene Interfaz de usuario gráfica&#10;&#10;Descripción generada automáticamente">
            <a:extLst>
              <a:ext uri="{FF2B5EF4-FFF2-40B4-BE49-F238E27FC236}">
                <a16:creationId xmlns:a16="http://schemas.microsoft.com/office/drawing/2014/main" id="{399B3BB4-C1EE-1595-7EBB-46C7EF75D8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2800" y="3314700"/>
            <a:ext cx="5638800" cy="403086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Gross Domestic Product (GDP) and what is it for?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2296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For example, to manufacture a vehicle, components such as wheels are needed. To calculate the total production value, we do not take into account the value of the wheels separately, but only the value of the complete vehicle, in order to avoid double counting.</a:t>
            </a:r>
            <a:r>
              <a:rPr lang="en-GB" altLang="es-ES"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To avoid such inconveniences and inconsistencies, only final goods and services are included in GDP, not intermediate goods and services.</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de la pantalla de un video juego de un carro&#10;&#10;Descripción generada automáticamente con confianza baja">
            <a:extLst>
              <a:ext uri="{FF2B5EF4-FFF2-40B4-BE49-F238E27FC236}">
                <a16:creationId xmlns:a16="http://schemas.microsoft.com/office/drawing/2014/main" id="{C0737479-7F77-501F-F6D3-ACC8455A2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3314700"/>
            <a:ext cx="6781800" cy="3629323"/>
          </a:xfrm>
          <a:prstGeom prst="rect">
            <a:avLst/>
          </a:prstGeom>
        </p:spPr>
      </p:pic>
    </p:spTree>
    <p:extLst>
      <p:ext uri="{BB962C8B-B14F-4D97-AF65-F5344CB8AC3E}">
        <p14:creationId xmlns:p14="http://schemas.microsoft.com/office/powerpoint/2010/main" val="4891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Gross Domestic Product (GDP) and what is it for?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601200" cy="4401205"/>
          </a:xfrm>
          <a:prstGeom prst="rect">
            <a:avLst/>
          </a:prstGeom>
          <a:noFill/>
        </p:spPr>
        <p:txBody>
          <a:bodyPr wrap="square" rtlCol="0">
            <a:spAutoFit/>
          </a:bodyPr>
          <a:lstStyle/>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What is GDP for?</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The absolute value of GDP is used to compare the economic size of countries, free trade areas or continents. Moreover, its evolution is crucial for a market to compare with itself over time: the annual rate of change of Gross Domestic Product compared to the previous year is the main indicator of the health of an economy.</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3B544DB1-2F63-7468-CB15-218F0FD8E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0" y="5143500"/>
            <a:ext cx="7772400" cy="3886200"/>
          </a:xfrm>
          <a:prstGeom prst="rect">
            <a:avLst/>
          </a:prstGeom>
        </p:spPr>
      </p:pic>
    </p:spTree>
    <p:extLst>
      <p:ext uri="{BB962C8B-B14F-4D97-AF65-F5344CB8AC3E}">
        <p14:creationId xmlns:p14="http://schemas.microsoft.com/office/powerpoint/2010/main" val="30747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Gross Domestic Product (GDP) and what is it for?</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525000" cy="4401205"/>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An increase in GDP reflects an increase in economic activity. If economic activity booms, it means that unemployment tends to fall and per capita income rises. This in turn leads to economic growth, as citizens and businesses will be more inclined to spend rather than save.  Moreover, following an increase in GDP, government tax revenues tend to rise, as the government collects more taxes and can therefore allocate these amounts to expenditure items.</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magen que contiene juguete, lego, reloj&#10;&#10;Descripción generada automáticamente">
            <a:extLst>
              <a:ext uri="{FF2B5EF4-FFF2-40B4-BE49-F238E27FC236}">
                <a16:creationId xmlns:a16="http://schemas.microsoft.com/office/drawing/2014/main" id="{12CD11B9-DDFE-B52C-F4FC-2B554685A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11000" y="3314700"/>
            <a:ext cx="5691618" cy="3201536"/>
          </a:xfrm>
          <a:prstGeom prst="rect">
            <a:avLst/>
          </a:prstGeom>
        </p:spPr>
      </p:pic>
      <p:sp>
        <p:nvSpPr>
          <p:cNvPr id="7" name="CuadroTexto 6">
            <a:extLst>
              <a:ext uri="{FF2B5EF4-FFF2-40B4-BE49-F238E27FC236}">
                <a16:creationId xmlns:a16="http://schemas.microsoft.com/office/drawing/2014/main" id="{58B07EED-DCE9-9566-40CA-C045A4C07D32}"/>
              </a:ext>
            </a:extLst>
          </p:cNvPr>
          <p:cNvSpPr txBox="1"/>
          <p:nvPr/>
        </p:nvSpPr>
        <p:spPr>
          <a:xfrm>
            <a:off x="1600200" y="7071566"/>
            <a:ext cx="15902418" cy="954107"/>
          </a:xfrm>
          <a:prstGeom prst="rect">
            <a:avLst/>
          </a:prstGeom>
          <a:noFill/>
        </p:spPr>
        <p:txBody>
          <a:bodyPr wrap="square">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Quarter-on-quarter changes in GDP are also very relevant: in Europe, a country enters a technical recession when its GDP falls for two consecutive quarters compared to the previous quarter.</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8506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inflation and how is it measured?</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73914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Inflation is the generalised and sustained increase in the prices of goods and services in a country over a given period of time. It results in a loss of purchasing power, as the value of the currency depreciates.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That is, inflation makes your money worth less and less. Therefore, tomorrow, you will be able to buy fewer things than today with the same money.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Icono&#10;&#10;Descripción generada automáticamente">
            <a:extLst>
              <a:ext uri="{FF2B5EF4-FFF2-40B4-BE49-F238E27FC236}">
                <a16:creationId xmlns:a16="http://schemas.microsoft.com/office/drawing/2014/main" id="{82F9D5A5-FD87-A65D-7565-4AD4192CD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2781300"/>
            <a:ext cx="5943600" cy="4248745"/>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2411</Words>
  <Application>Microsoft Office PowerPoint</Application>
  <PresentationFormat>Personalizado</PresentationFormat>
  <Paragraphs>154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Arial</vt:lpstr>
      <vt:lpstr>Calibri</vt:lpstr>
      <vt:lpstr>Calibri Light</vt:lpstr>
      <vt:lpstr>Microsoft Sans Serif</vt:lpstr>
      <vt:lpstr>Times New Roman</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95</cp:revision>
  <dcterms:created xsi:type="dcterms:W3CDTF">2022-02-16T10:54:20Z</dcterms:created>
  <dcterms:modified xsi:type="dcterms:W3CDTF">2022-12-01T08:53:04Z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